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5"/>
  </p:notesMasterIdLst>
  <p:sldIdLst>
    <p:sldId id="256" r:id="rId2"/>
    <p:sldId id="257" r:id="rId3"/>
    <p:sldId id="271" r:id="rId4"/>
    <p:sldId id="276" r:id="rId5"/>
    <p:sldId id="272" r:id="rId6"/>
    <p:sldId id="277" r:id="rId7"/>
    <p:sldId id="273" r:id="rId8"/>
    <p:sldId id="274" r:id="rId9"/>
    <p:sldId id="275" r:id="rId10"/>
    <p:sldId id="261" r:id="rId11"/>
    <p:sldId id="262" r:id="rId12"/>
    <p:sldId id="263" r:id="rId13"/>
    <p:sldId id="259" r:id="rId14"/>
    <p:sldId id="264" r:id="rId15"/>
    <p:sldId id="265" r:id="rId16"/>
    <p:sldId id="266" r:id="rId17"/>
    <p:sldId id="258" r:id="rId18"/>
    <p:sldId id="260" r:id="rId19"/>
    <p:sldId id="269" r:id="rId20"/>
    <p:sldId id="270" r:id="rId21"/>
    <p:sldId id="267" r:id="rId22"/>
    <p:sldId id="279" r:id="rId23"/>
    <p:sldId id="280" r:id="rId24"/>
  </p:sldIdLst>
  <p:sldSz cx="12192000" cy="6858000"/>
  <p:notesSz cx="6858000" cy="9144000"/>
  <p:defaultTextStyle>
    <a:defPPr>
      <a:defRPr lang="en-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580"/>
    <p:restoredTop sz="81489"/>
  </p:normalViewPr>
  <p:slideViewPr>
    <p:cSldViewPr snapToGrid="0">
      <p:cViewPr varScale="1">
        <p:scale>
          <a:sx n="98" d="100"/>
          <a:sy n="98" d="100"/>
        </p:scale>
        <p:origin x="376" y="2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D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5E4ECF6-DEEC-C64A-BFD4-D757F6E073EC}" type="datetimeFigureOut">
              <a:rPr lang="en-DE" smtClean="0"/>
              <a:t>13.02.26</a:t>
            </a:fld>
            <a:endParaRPr lang="en-D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D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D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D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7095678-FF7E-E847-8FD1-038605B5154B}" type="slidenum">
              <a:rPr lang="en-DE" smtClean="0"/>
              <a:t>‹#›</a:t>
            </a:fld>
            <a:endParaRPr lang="en-DE"/>
          </a:p>
        </p:txBody>
      </p:sp>
    </p:spTree>
    <p:extLst>
      <p:ext uri="{BB962C8B-B14F-4D97-AF65-F5344CB8AC3E}">
        <p14:creationId xmlns:p14="http://schemas.microsoft.com/office/powerpoint/2010/main" val="42639345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en.wikipedia.org/wiki/New_Zealand" TargetMode="External"/><Relationship Id="rId2" Type="http://schemas.openxmlformats.org/officeDocument/2006/relationships/slide" Target="../slides/slide23.xml"/><Relationship Id="rId1" Type="http://schemas.openxmlformats.org/officeDocument/2006/relationships/notesMaster" Target="../notesMasters/notesMaster1.xml"/><Relationship Id="rId6" Type="http://schemas.openxmlformats.org/officeDocument/2006/relationships/hyperlink" Target="https://en.wikipedia.org/wiki/Bastion_Point:_Day_507#cite_note-BFI-1" TargetMode="External"/><Relationship Id="rId5" Type="http://schemas.openxmlformats.org/officeDocument/2006/relationships/hyperlink" Target="https://en.wikipedia.org/wiki/Leon_Narbey" TargetMode="External"/><Relationship Id="rId4" Type="http://schemas.openxmlformats.org/officeDocument/2006/relationships/hyperlink" Target="https://en.wikipedia.org/wiki/Merata_Mita"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DE" dirty="0"/>
              <a:t>Refusal is where Black studies, Native American Studies and critical indiegnous studies meet with anthropology</a:t>
            </a:r>
          </a:p>
          <a:p>
            <a:endParaRPr lang="en-DE" dirty="0"/>
          </a:p>
          <a:p>
            <a:r>
              <a:rPr lang="en-DE" dirty="0"/>
              <a:t>We are going to discuss via the texts the different forms of refusal, refusal as an act of witholding, as a negotiation of power, as resistance, as generative practice.</a:t>
            </a:r>
          </a:p>
          <a:p>
            <a:endParaRPr lang="en-DE" dirty="0"/>
          </a:p>
          <a:p>
            <a:r>
              <a:rPr lang="en-DE" dirty="0"/>
              <a:t>Refusal is an analytic frame developed in conjunction with Black femninist practice and the disciplines already named. </a:t>
            </a:r>
          </a:p>
          <a:p>
            <a:endParaRPr lang="en-DE" dirty="0"/>
          </a:p>
          <a:p>
            <a:r>
              <a:rPr lang="en-DE" dirty="0"/>
              <a:t>What do you from the texts understand now of this term Refusal?</a:t>
            </a:r>
          </a:p>
          <a:p>
            <a:endParaRPr lang="en-DE" dirty="0"/>
          </a:p>
          <a:p>
            <a:r>
              <a:rPr lang="en-DE" dirty="0"/>
              <a:t>Did any questions come up for you when reading the text?</a:t>
            </a:r>
          </a:p>
          <a:p>
            <a:endParaRPr lang="en-DE" dirty="0"/>
          </a:p>
        </p:txBody>
      </p:sp>
      <p:sp>
        <p:nvSpPr>
          <p:cNvPr id="4" name="Slide Number Placeholder 3"/>
          <p:cNvSpPr>
            <a:spLocks noGrp="1"/>
          </p:cNvSpPr>
          <p:nvPr>
            <p:ph type="sldNum" sz="quarter" idx="5"/>
          </p:nvPr>
        </p:nvSpPr>
        <p:spPr/>
        <p:txBody>
          <a:bodyPr/>
          <a:lstStyle/>
          <a:p>
            <a:fld id="{07095678-FF7E-E847-8FD1-038605B5154B}" type="slidenum">
              <a:rPr lang="en-DE" smtClean="0"/>
              <a:t>1</a:t>
            </a:fld>
            <a:endParaRPr lang="en-DE"/>
          </a:p>
        </p:txBody>
      </p:sp>
    </p:spTree>
    <p:extLst>
      <p:ext uri="{BB962C8B-B14F-4D97-AF65-F5344CB8AC3E}">
        <p14:creationId xmlns:p14="http://schemas.microsoft.com/office/powerpoint/2010/main" val="16988470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DE" dirty="0"/>
              <a:t>We move to Refusal in the mode of political struggle and the quoditian ways that this manifests</a:t>
            </a:r>
          </a:p>
          <a:p>
            <a:endParaRPr lang="en-DE" dirty="0"/>
          </a:p>
          <a:p>
            <a:r>
              <a:rPr lang="en-DE" dirty="0"/>
              <a:t>What James Scott called – “Hidden Trasncripts” the embodied acts of ressitance that simy, delay, cause friction instead of head on confrontation.</a:t>
            </a:r>
          </a:p>
          <a:p>
            <a:endParaRPr lang="en-DE" dirty="0"/>
          </a:p>
          <a:p>
            <a:endParaRPr lang="en-DE" dirty="0"/>
          </a:p>
        </p:txBody>
      </p:sp>
      <p:sp>
        <p:nvSpPr>
          <p:cNvPr id="4" name="Slide Number Placeholder 3"/>
          <p:cNvSpPr>
            <a:spLocks noGrp="1"/>
          </p:cNvSpPr>
          <p:nvPr>
            <p:ph type="sldNum" sz="quarter" idx="5"/>
          </p:nvPr>
        </p:nvSpPr>
        <p:spPr/>
        <p:txBody>
          <a:bodyPr/>
          <a:lstStyle/>
          <a:p>
            <a:fld id="{07095678-FF7E-E847-8FD1-038605B5154B}" type="slidenum">
              <a:rPr lang="en-DE" smtClean="0"/>
              <a:t>10</a:t>
            </a:fld>
            <a:endParaRPr lang="en-DE"/>
          </a:p>
        </p:txBody>
      </p:sp>
    </p:spTree>
    <p:extLst>
      <p:ext uri="{BB962C8B-B14F-4D97-AF65-F5344CB8AC3E}">
        <p14:creationId xmlns:p14="http://schemas.microsoft.com/office/powerpoint/2010/main" val="13047904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DE" dirty="0"/>
              <a:t>Refusal as an analytic here gives us a way to consider political stuglle in a multidude of ways.</a:t>
            </a:r>
          </a:p>
          <a:p>
            <a:endParaRPr lang="en-DE" dirty="0"/>
          </a:p>
          <a:p>
            <a:r>
              <a:rPr lang="en-DE" dirty="0"/>
              <a:t>From the confrontation, the quiet ristance, and to foreground the interioritiy of peoples decision making as they negotiate various forms of power and oppression. </a:t>
            </a:r>
          </a:p>
        </p:txBody>
      </p:sp>
      <p:sp>
        <p:nvSpPr>
          <p:cNvPr id="4" name="Slide Number Placeholder 3"/>
          <p:cNvSpPr>
            <a:spLocks noGrp="1"/>
          </p:cNvSpPr>
          <p:nvPr>
            <p:ph type="sldNum" sz="quarter" idx="5"/>
          </p:nvPr>
        </p:nvSpPr>
        <p:spPr/>
        <p:txBody>
          <a:bodyPr/>
          <a:lstStyle/>
          <a:p>
            <a:fld id="{07095678-FF7E-E847-8FD1-038605B5154B}" type="slidenum">
              <a:rPr lang="en-DE" smtClean="0"/>
              <a:t>11</a:t>
            </a:fld>
            <a:endParaRPr lang="en-DE"/>
          </a:p>
        </p:txBody>
      </p:sp>
    </p:spTree>
    <p:extLst>
      <p:ext uri="{BB962C8B-B14F-4D97-AF65-F5344CB8AC3E}">
        <p14:creationId xmlns:p14="http://schemas.microsoft.com/office/powerpoint/2010/main" val="30926950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DE" dirty="0"/>
              <a:t>Refusal as Deborah thomas understands it is an action, one must enact refusal in some way </a:t>
            </a:r>
          </a:p>
          <a:p>
            <a:endParaRPr lang="en-DE" dirty="0"/>
          </a:p>
          <a:p>
            <a:r>
              <a:rPr lang="en-DE" dirty="0"/>
              <a:t>And these small gestures, these acts of refusal are a way of refusing to stay in the place that society has decided for you, or that the State relgates you to. </a:t>
            </a:r>
          </a:p>
        </p:txBody>
      </p:sp>
      <p:sp>
        <p:nvSpPr>
          <p:cNvPr id="4" name="Slide Number Placeholder 3"/>
          <p:cNvSpPr>
            <a:spLocks noGrp="1"/>
          </p:cNvSpPr>
          <p:nvPr>
            <p:ph type="sldNum" sz="quarter" idx="5"/>
          </p:nvPr>
        </p:nvSpPr>
        <p:spPr/>
        <p:txBody>
          <a:bodyPr/>
          <a:lstStyle/>
          <a:p>
            <a:fld id="{07095678-FF7E-E847-8FD1-038605B5154B}" type="slidenum">
              <a:rPr lang="en-DE" smtClean="0"/>
              <a:t>12</a:t>
            </a:fld>
            <a:endParaRPr lang="en-DE"/>
          </a:p>
        </p:txBody>
      </p:sp>
    </p:spTree>
    <p:extLst>
      <p:ext uri="{BB962C8B-B14F-4D97-AF65-F5344CB8AC3E}">
        <p14:creationId xmlns:p14="http://schemas.microsoft.com/office/powerpoint/2010/main" val="18787339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Black sovereignty” (p. 21), a freedom that exists beyond the state</a:t>
            </a:r>
            <a:r>
              <a:rPr lang="en-DE" dirty="0">
                <a:effectLst/>
              </a:rPr>
              <a:t> </a:t>
            </a:r>
          </a:p>
          <a:p>
            <a:endParaRPr lang="en-DE" dirty="0"/>
          </a:p>
          <a:p>
            <a:r>
              <a:rPr lang="en-DE" dirty="0"/>
              <a:t>This is an image of one of the civil rights activits at the lunch counter protest. </a:t>
            </a:r>
          </a:p>
          <a:p>
            <a:endParaRPr lang="en-DE" dirty="0"/>
          </a:p>
          <a:p>
            <a:r>
              <a:rPr lang="en-DE" dirty="0"/>
              <a:t>Here is a refusal of both law and domination, the law at the time allowed for racial segration to take place and the racial domination is enacted by the white youths who are attacking the young black activist and her two white allies and friends who have chosen to refuse the logic of the state and the social pressure to accept racial segration. </a:t>
            </a:r>
          </a:p>
        </p:txBody>
      </p:sp>
      <p:sp>
        <p:nvSpPr>
          <p:cNvPr id="4" name="Slide Number Placeholder 3"/>
          <p:cNvSpPr>
            <a:spLocks noGrp="1"/>
          </p:cNvSpPr>
          <p:nvPr>
            <p:ph type="sldNum" sz="quarter" idx="5"/>
          </p:nvPr>
        </p:nvSpPr>
        <p:spPr/>
        <p:txBody>
          <a:bodyPr/>
          <a:lstStyle/>
          <a:p>
            <a:fld id="{07095678-FF7E-E847-8FD1-038605B5154B}" type="slidenum">
              <a:rPr lang="en-DE" smtClean="0"/>
              <a:t>13</a:t>
            </a:fld>
            <a:endParaRPr lang="en-DE"/>
          </a:p>
        </p:txBody>
      </p:sp>
    </p:spTree>
    <p:extLst>
      <p:ext uri="{BB962C8B-B14F-4D97-AF65-F5344CB8AC3E}">
        <p14:creationId xmlns:p14="http://schemas.microsoft.com/office/powerpoint/2010/main" val="10604071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DE" dirty="0"/>
              <a:t>Refusal of state sanctions and state identity become manifest in other practices such as community building, and differntital forms of kinship which are essential for the flourishing of life outside of racist, sexist and hetronormative binary logics of dominant society.</a:t>
            </a:r>
          </a:p>
          <a:p>
            <a:endParaRPr lang="en-DE" dirty="0"/>
          </a:p>
          <a:p>
            <a:r>
              <a:rPr lang="en-GB" dirty="0"/>
              <a:t>T</a:t>
            </a:r>
            <a:r>
              <a:rPr lang="en-DE" dirty="0"/>
              <a:t>hese can be considered practices of urturuity as they are orientated towards the furture of a community, or a furtre of a relationship or of a self that exceeds binary logics. </a:t>
            </a:r>
          </a:p>
          <a:p>
            <a:endParaRPr lang="en-DE" dirty="0"/>
          </a:p>
          <a:p>
            <a:r>
              <a:rPr lang="en-DE" dirty="0"/>
              <a:t>Here is an image from a Quilombo cemerey in Brazil The Quilombo are communities that are self automimous and founded by people who escaped enslavement to found commnities that operated along different, comological, spirutal, legal and gendered values. </a:t>
            </a:r>
          </a:p>
        </p:txBody>
      </p:sp>
      <p:sp>
        <p:nvSpPr>
          <p:cNvPr id="4" name="Slide Number Placeholder 3"/>
          <p:cNvSpPr>
            <a:spLocks noGrp="1"/>
          </p:cNvSpPr>
          <p:nvPr>
            <p:ph type="sldNum" sz="quarter" idx="5"/>
          </p:nvPr>
        </p:nvSpPr>
        <p:spPr/>
        <p:txBody>
          <a:bodyPr/>
          <a:lstStyle/>
          <a:p>
            <a:fld id="{07095678-FF7E-E847-8FD1-038605B5154B}" type="slidenum">
              <a:rPr lang="en-DE" smtClean="0"/>
              <a:t>14</a:t>
            </a:fld>
            <a:endParaRPr lang="en-DE"/>
          </a:p>
        </p:txBody>
      </p:sp>
    </p:spTree>
    <p:extLst>
      <p:ext uri="{BB962C8B-B14F-4D97-AF65-F5344CB8AC3E}">
        <p14:creationId xmlns:p14="http://schemas.microsoft.com/office/powerpoint/2010/main" val="32526070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DE" dirty="0"/>
              <a:t>Refusal becomes a space of repair when we consider what it is tasked to do, to acknowledge denigation, racisism, abjection and to continue to encourage the flourishing of life despite this knowledge. </a:t>
            </a:r>
          </a:p>
        </p:txBody>
      </p:sp>
      <p:sp>
        <p:nvSpPr>
          <p:cNvPr id="4" name="Slide Number Placeholder 3"/>
          <p:cNvSpPr>
            <a:spLocks noGrp="1"/>
          </p:cNvSpPr>
          <p:nvPr>
            <p:ph type="sldNum" sz="quarter" idx="5"/>
          </p:nvPr>
        </p:nvSpPr>
        <p:spPr/>
        <p:txBody>
          <a:bodyPr/>
          <a:lstStyle/>
          <a:p>
            <a:fld id="{07095678-FF7E-E847-8FD1-038605B5154B}" type="slidenum">
              <a:rPr lang="en-DE" smtClean="0"/>
              <a:t>15</a:t>
            </a:fld>
            <a:endParaRPr lang="en-DE"/>
          </a:p>
        </p:txBody>
      </p:sp>
    </p:spTree>
    <p:extLst>
      <p:ext uri="{BB962C8B-B14F-4D97-AF65-F5344CB8AC3E}">
        <p14:creationId xmlns:p14="http://schemas.microsoft.com/office/powerpoint/2010/main" val="212804914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DE" dirty="0"/>
              <a:t>Refusal as a form of justice – Here is an image from South Africa’s truth and reconciliation process at t</a:t>
            </a:r>
            <a:r>
              <a:rPr lang="en-GB" dirty="0"/>
              <a:t>he</a:t>
            </a:r>
            <a:r>
              <a:rPr lang="en-DE" dirty="0"/>
              <a:t> end of racial apartheid. </a:t>
            </a:r>
          </a:p>
        </p:txBody>
      </p:sp>
      <p:sp>
        <p:nvSpPr>
          <p:cNvPr id="4" name="Slide Number Placeholder 3"/>
          <p:cNvSpPr>
            <a:spLocks noGrp="1"/>
          </p:cNvSpPr>
          <p:nvPr>
            <p:ph type="sldNum" sz="quarter" idx="5"/>
          </p:nvPr>
        </p:nvSpPr>
        <p:spPr/>
        <p:txBody>
          <a:bodyPr/>
          <a:lstStyle/>
          <a:p>
            <a:fld id="{07095678-FF7E-E847-8FD1-038605B5154B}" type="slidenum">
              <a:rPr lang="en-DE" smtClean="0"/>
              <a:t>16</a:t>
            </a:fld>
            <a:endParaRPr lang="en-DE"/>
          </a:p>
        </p:txBody>
      </p:sp>
    </p:spTree>
    <p:extLst>
      <p:ext uri="{BB962C8B-B14F-4D97-AF65-F5344CB8AC3E}">
        <p14:creationId xmlns:p14="http://schemas.microsoft.com/office/powerpoint/2010/main" val="37094328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DE" dirty="0"/>
              <a:t>Refusal through the practicing refusal collective considers the futurity of black life through the small gestures and the practices that refuse the status quo.</a:t>
            </a:r>
          </a:p>
        </p:txBody>
      </p:sp>
      <p:sp>
        <p:nvSpPr>
          <p:cNvPr id="4" name="Slide Number Placeholder 3"/>
          <p:cNvSpPr>
            <a:spLocks noGrp="1"/>
          </p:cNvSpPr>
          <p:nvPr>
            <p:ph type="sldNum" sz="quarter" idx="5"/>
          </p:nvPr>
        </p:nvSpPr>
        <p:spPr/>
        <p:txBody>
          <a:bodyPr/>
          <a:lstStyle/>
          <a:p>
            <a:fld id="{07095678-FF7E-E847-8FD1-038605B5154B}" type="slidenum">
              <a:rPr lang="en-DE" smtClean="0"/>
              <a:t>17</a:t>
            </a:fld>
            <a:endParaRPr lang="en-DE"/>
          </a:p>
        </p:txBody>
      </p:sp>
    </p:spTree>
    <p:extLst>
      <p:ext uri="{BB962C8B-B14F-4D97-AF65-F5344CB8AC3E}">
        <p14:creationId xmlns:p14="http://schemas.microsoft.com/office/powerpoint/2010/main" val="39892384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DE" dirty="0"/>
              <a:t>Refusing the Status Quo – Refusing diminished subjecthood, but here refusal is more than boundary making, or a rejection of something but a generative space where within that carved out space of the self allows something more to thrive.</a:t>
            </a:r>
          </a:p>
        </p:txBody>
      </p:sp>
      <p:sp>
        <p:nvSpPr>
          <p:cNvPr id="4" name="Slide Number Placeholder 3"/>
          <p:cNvSpPr>
            <a:spLocks noGrp="1"/>
          </p:cNvSpPr>
          <p:nvPr>
            <p:ph type="sldNum" sz="quarter" idx="5"/>
          </p:nvPr>
        </p:nvSpPr>
        <p:spPr/>
        <p:txBody>
          <a:bodyPr/>
          <a:lstStyle/>
          <a:p>
            <a:fld id="{07095678-FF7E-E847-8FD1-038605B5154B}" type="slidenum">
              <a:rPr lang="en-DE" smtClean="0"/>
              <a:t>18</a:t>
            </a:fld>
            <a:endParaRPr lang="en-DE"/>
          </a:p>
        </p:txBody>
      </p:sp>
    </p:spTree>
    <p:extLst>
      <p:ext uri="{BB962C8B-B14F-4D97-AF65-F5344CB8AC3E}">
        <p14:creationId xmlns:p14="http://schemas.microsoft.com/office/powerpoint/2010/main" val="193184083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DE" dirty="0"/>
              <a:t>Affective forms of labour</a:t>
            </a:r>
          </a:p>
        </p:txBody>
      </p:sp>
      <p:sp>
        <p:nvSpPr>
          <p:cNvPr id="4" name="Slide Number Placeholder 3"/>
          <p:cNvSpPr>
            <a:spLocks noGrp="1"/>
          </p:cNvSpPr>
          <p:nvPr>
            <p:ph type="sldNum" sz="quarter" idx="5"/>
          </p:nvPr>
        </p:nvSpPr>
        <p:spPr/>
        <p:txBody>
          <a:bodyPr/>
          <a:lstStyle/>
          <a:p>
            <a:fld id="{07095678-FF7E-E847-8FD1-038605B5154B}" type="slidenum">
              <a:rPr lang="en-DE" smtClean="0"/>
              <a:t>19</a:t>
            </a:fld>
            <a:endParaRPr lang="en-DE"/>
          </a:p>
        </p:txBody>
      </p:sp>
    </p:spTree>
    <p:extLst>
      <p:ext uri="{BB962C8B-B14F-4D97-AF65-F5344CB8AC3E}">
        <p14:creationId xmlns:p14="http://schemas.microsoft.com/office/powerpoint/2010/main" val="36285138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DE" dirty="0"/>
              <a:t>Refusal in Audra simpsons work is in relation to the State and sovereignty – But the practice that she invokes is that of a calculus ethnography.</a:t>
            </a:r>
          </a:p>
          <a:p>
            <a:endParaRPr lang="en-DE" dirty="0"/>
          </a:p>
          <a:p>
            <a:r>
              <a:rPr lang="en-DE" dirty="0"/>
              <a:t>What does she mean by a calculus ethnography?</a:t>
            </a:r>
          </a:p>
          <a:p>
            <a:endParaRPr lang="en-DE" dirty="0"/>
          </a:p>
          <a:p>
            <a:r>
              <a:rPr lang="en-DE" dirty="0"/>
              <a:t>Why does she refuse to write something in?</a:t>
            </a:r>
          </a:p>
          <a:p>
            <a:endParaRPr lang="en-DE" dirty="0"/>
          </a:p>
          <a:p>
            <a:r>
              <a:rPr lang="en-DE" dirty="0"/>
              <a:t>What is the need to know basis in her text? </a:t>
            </a:r>
          </a:p>
          <a:p>
            <a:endParaRPr lang="en-DE" dirty="0"/>
          </a:p>
          <a:p>
            <a:r>
              <a:rPr lang="en-DE" dirty="0"/>
              <a:t>How is this different to other forms of ethnography?  (there is often an assumption that everything is shared, that nothing is witheld. Why? Ethics, transparency?</a:t>
            </a:r>
          </a:p>
          <a:p>
            <a:endParaRPr lang="en-DE" dirty="0"/>
          </a:p>
          <a:p>
            <a:r>
              <a:rPr lang="en-DE" dirty="0"/>
              <a:t>But Simpson shows us that there are costs an implications to sharing everything. What are your feelings, thoughts about this?</a:t>
            </a:r>
          </a:p>
        </p:txBody>
      </p:sp>
      <p:sp>
        <p:nvSpPr>
          <p:cNvPr id="4" name="Slide Number Placeholder 3"/>
          <p:cNvSpPr>
            <a:spLocks noGrp="1"/>
          </p:cNvSpPr>
          <p:nvPr>
            <p:ph type="sldNum" sz="quarter" idx="5"/>
          </p:nvPr>
        </p:nvSpPr>
        <p:spPr/>
        <p:txBody>
          <a:bodyPr/>
          <a:lstStyle/>
          <a:p>
            <a:fld id="{07095678-FF7E-E847-8FD1-038605B5154B}" type="slidenum">
              <a:rPr lang="en-DE" smtClean="0"/>
              <a:t>2</a:t>
            </a:fld>
            <a:endParaRPr lang="en-DE"/>
          </a:p>
        </p:txBody>
      </p:sp>
    </p:spTree>
    <p:extLst>
      <p:ext uri="{BB962C8B-B14F-4D97-AF65-F5344CB8AC3E}">
        <p14:creationId xmlns:p14="http://schemas.microsoft.com/office/powerpoint/2010/main" val="7854970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Love Is the Message is a refusal of any and all of these dyadic structures of black</a:t>
            </a:r>
            <a:r>
              <a:rPr lang="en-DE" sz="1200"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pleasure and black pain. It is a refusal that embraces the radical possibility</a:t>
            </a:r>
            <a:r>
              <a:rPr lang="en-DE" sz="1200"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of living otherwise.</a:t>
            </a:r>
          </a:p>
          <a:p>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It is a kinship produced through the negative affect of embracing the joy, beauty, horror, and pain that is the afterlife of slavery. It is the affective labour marshalled to refuse capitulation to the racialized violence inflicted upon black bodies that nevertheless refuse to capitulate to intergenerational regimes of white supremacy.</a:t>
            </a:r>
            <a:endParaRPr lang="en-DE" sz="1200" kern="1200" dirty="0">
              <a:solidFill>
                <a:schemeClr val="tx1"/>
              </a:solidFill>
              <a:effectLst/>
              <a:latin typeface="+mn-lt"/>
              <a:ea typeface="+mn-ea"/>
              <a:cs typeface="+mn-cs"/>
            </a:endParaRPr>
          </a:p>
          <a:p>
            <a:endParaRPr lang="en-DE" sz="1200" kern="1200" dirty="0">
              <a:solidFill>
                <a:schemeClr val="tx1"/>
              </a:solidFill>
              <a:effectLst/>
              <a:latin typeface="+mn-lt"/>
              <a:ea typeface="+mn-ea"/>
              <a:cs typeface="+mn-cs"/>
            </a:endParaRPr>
          </a:p>
          <a:p>
            <a:endParaRPr lang="en-DE" dirty="0"/>
          </a:p>
        </p:txBody>
      </p:sp>
      <p:sp>
        <p:nvSpPr>
          <p:cNvPr id="4" name="Slide Number Placeholder 3"/>
          <p:cNvSpPr>
            <a:spLocks noGrp="1"/>
          </p:cNvSpPr>
          <p:nvPr>
            <p:ph type="sldNum" sz="quarter" idx="5"/>
          </p:nvPr>
        </p:nvSpPr>
        <p:spPr/>
        <p:txBody>
          <a:bodyPr/>
          <a:lstStyle/>
          <a:p>
            <a:fld id="{07095678-FF7E-E847-8FD1-038605B5154B}" type="slidenum">
              <a:rPr lang="en-DE" smtClean="0"/>
              <a:t>21</a:t>
            </a:fld>
            <a:endParaRPr lang="en-DE"/>
          </a:p>
        </p:txBody>
      </p:sp>
    </p:spTree>
    <p:extLst>
      <p:ext uri="{BB962C8B-B14F-4D97-AF65-F5344CB8AC3E}">
        <p14:creationId xmlns:p14="http://schemas.microsoft.com/office/powerpoint/2010/main" val="295335999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DE" dirty="0"/>
          </a:p>
        </p:txBody>
      </p:sp>
      <p:sp>
        <p:nvSpPr>
          <p:cNvPr id="4" name="Slide Number Placeholder 3"/>
          <p:cNvSpPr>
            <a:spLocks noGrp="1"/>
          </p:cNvSpPr>
          <p:nvPr>
            <p:ph type="sldNum" sz="quarter" idx="5"/>
          </p:nvPr>
        </p:nvSpPr>
        <p:spPr/>
        <p:txBody>
          <a:bodyPr/>
          <a:lstStyle/>
          <a:p>
            <a:fld id="{07095678-FF7E-E847-8FD1-038605B5154B}" type="slidenum">
              <a:rPr lang="en-DE" smtClean="0"/>
              <a:t>22</a:t>
            </a:fld>
            <a:endParaRPr lang="en-DE"/>
          </a:p>
        </p:txBody>
      </p:sp>
    </p:spTree>
    <p:extLst>
      <p:ext uri="{BB962C8B-B14F-4D97-AF65-F5344CB8AC3E}">
        <p14:creationId xmlns:p14="http://schemas.microsoft.com/office/powerpoint/2010/main" val="296093617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i="1" dirty="0"/>
              <a:t>Bastion Point: Day 507</a:t>
            </a:r>
            <a:r>
              <a:rPr lang="en-GB" dirty="0"/>
              <a:t> is a 1978 </a:t>
            </a:r>
            <a:r>
              <a:rPr lang="en-GB" dirty="0">
                <a:hlinkClick r:id="rId3" tooltip="New Zealand"/>
              </a:rPr>
              <a:t>New Zealand</a:t>
            </a:r>
            <a:r>
              <a:rPr lang="en-GB" dirty="0"/>
              <a:t> documentary by directors </a:t>
            </a:r>
            <a:r>
              <a:rPr lang="en-GB" dirty="0">
                <a:hlinkClick r:id="rId4" tooltip="Merata Mita"/>
              </a:rPr>
              <a:t>Merata Mita</a:t>
            </a:r>
            <a:r>
              <a:rPr lang="en-GB" dirty="0"/>
              <a:t>, </a:t>
            </a:r>
            <a:r>
              <a:rPr lang="en-GB" dirty="0">
                <a:hlinkClick r:id="rId5" tooltip="Leon Narbey"/>
              </a:rPr>
              <a:t>Leon Narbey</a:t>
            </a:r>
            <a:r>
              <a:rPr lang="en-GB" dirty="0"/>
              <a:t> and Gerd Pohlmann.</a:t>
            </a:r>
            <a:r>
              <a:rPr lang="en-GB" baseline="30000" dirty="0">
                <a:hlinkClick r:id="rId6"/>
              </a:rPr>
              <a:t>[1]</a:t>
            </a:r>
            <a:r>
              <a:rPr lang="en-GB" dirty="0"/>
              <a:t> </a:t>
            </a:r>
          </a:p>
          <a:p>
            <a:r>
              <a:rPr lang="en-GB" dirty="0" err="1"/>
              <a:t>Merata</a:t>
            </a:r>
            <a:r>
              <a:rPr lang="en-GB" dirty="0"/>
              <a:t> Mita, Leon Narby and Gerd Pohlman’s powerful documentary “Bastion Point: Day 507” depicts the land-rights occupation of </a:t>
            </a:r>
            <a:r>
              <a:rPr lang="en-GB" dirty="0" err="1"/>
              <a:t>Takaparawhā</a:t>
            </a:r>
            <a:r>
              <a:rPr lang="en-GB" dirty="0"/>
              <a:t> (Bastion Point) by members of Ngāti </a:t>
            </a:r>
            <a:r>
              <a:rPr lang="en-GB" dirty="0" err="1"/>
              <a:t>Whātua</a:t>
            </a:r>
            <a:r>
              <a:rPr lang="en-GB" dirty="0"/>
              <a:t>, and their eviction by police and armed forces, ending an occupation that had lasted 506 days</a:t>
            </a:r>
            <a:endParaRPr lang="en-DE" dirty="0"/>
          </a:p>
          <a:p>
            <a:endParaRPr lang="en-DE" dirty="0"/>
          </a:p>
          <a:p>
            <a:r>
              <a:rPr lang="en-GB" dirty="0" err="1"/>
              <a:t>Merata</a:t>
            </a:r>
            <a:r>
              <a:rPr lang="en-GB" dirty="0"/>
              <a:t> Mita CNZM was a New Zealand filmmaker, producer, and writer, and a key figure in the growth of the Māori screen industry. Mita was the first indigenous woman and the first woman in New Zealand to solely write and direct a dramatic feature film Mauri.</a:t>
            </a:r>
            <a:endParaRPr lang="en-DE" dirty="0"/>
          </a:p>
        </p:txBody>
      </p:sp>
      <p:sp>
        <p:nvSpPr>
          <p:cNvPr id="4" name="Slide Number Placeholder 3"/>
          <p:cNvSpPr>
            <a:spLocks noGrp="1"/>
          </p:cNvSpPr>
          <p:nvPr>
            <p:ph type="sldNum" sz="quarter" idx="5"/>
          </p:nvPr>
        </p:nvSpPr>
        <p:spPr/>
        <p:txBody>
          <a:bodyPr/>
          <a:lstStyle/>
          <a:p>
            <a:fld id="{07095678-FF7E-E847-8FD1-038605B5154B}" type="slidenum">
              <a:rPr lang="en-DE" smtClean="0"/>
              <a:t>23</a:t>
            </a:fld>
            <a:endParaRPr lang="en-DE"/>
          </a:p>
        </p:txBody>
      </p:sp>
    </p:spTree>
    <p:extLst>
      <p:ext uri="{BB962C8B-B14F-4D97-AF65-F5344CB8AC3E}">
        <p14:creationId xmlns:p14="http://schemas.microsoft.com/office/powerpoint/2010/main" val="27409204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DE" dirty="0"/>
              <a:t>What Simpson calls the Moral territory we can also consider agency, self determination –</a:t>
            </a:r>
          </a:p>
          <a:p>
            <a:endParaRPr lang="en-DE" dirty="0"/>
          </a:p>
          <a:p>
            <a:r>
              <a:rPr lang="en-DE" dirty="0"/>
              <a:t>Here refusal is an act of reclamation as the Kahnawakero refuse the authority of the state through practices that do not reconigse its authority, that challenge its authority, or ignore it completeley. </a:t>
            </a:r>
          </a:p>
          <a:p>
            <a:endParaRPr lang="en-DE" dirty="0"/>
          </a:p>
          <a:p>
            <a:r>
              <a:rPr lang="en-DE" dirty="0"/>
              <a:t>There identity is also based upon enacting refusal in their own right to decide who belongs as part of the Kahnawake nation.</a:t>
            </a:r>
          </a:p>
          <a:p>
            <a:endParaRPr lang="en-DE" dirty="0"/>
          </a:p>
          <a:p>
            <a:r>
              <a:rPr lang="en-DE" dirty="0"/>
              <a:t>Refusal here also works as an act of boundary making, gurding not ony entry to the community, but ones own rights and the right to discolse or remain opaque. </a:t>
            </a:r>
          </a:p>
        </p:txBody>
      </p:sp>
      <p:sp>
        <p:nvSpPr>
          <p:cNvPr id="4" name="Slide Number Placeholder 3"/>
          <p:cNvSpPr>
            <a:spLocks noGrp="1"/>
          </p:cNvSpPr>
          <p:nvPr>
            <p:ph type="sldNum" sz="quarter" idx="5"/>
          </p:nvPr>
        </p:nvSpPr>
        <p:spPr/>
        <p:txBody>
          <a:bodyPr/>
          <a:lstStyle/>
          <a:p>
            <a:fld id="{07095678-FF7E-E847-8FD1-038605B5154B}" type="slidenum">
              <a:rPr lang="en-DE" smtClean="0"/>
              <a:t>3</a:t>
            </a:fld>
            <a:endParaRPr lang="en-DE"/>
          </a:p>
        </p:txBody>
      </p:sp>
    </p:spTree>
    <p:extLst>
      <p:ext uri="{BB962C8B-B14F-4D97-AF65-F5344CB8AC3E}">
        <p14:creationId xmlns:p14="http://schemas.microsoft.com/office/powerpoint/2010/main" val="19915631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DE" dirty="0"/>
              <a:t>Refusal of the state imposed borders on Native lands can appear in many ways, travelling across borders without identification, protest and a blurring of the boarder through community building. </a:t>
            </a:r>
          </a:p>
        </p:txBody>
      </p:sp>
      <p:sp>
        <p:nvSpPr>
          <p:cNvPr id="4" name="Slide Number Placeholder 3"/>
          <p:cNvSpPr>
            <a:spLocks noGrp="1"/>
          </p:cNvSpPr>
          <p:nvPr>
            <p:ph type="sldNum" sz="quarter" idx="5"/>
          </p:nvPr>
        </p:nvSpPr>
        <p:spPr/>
        <p:txBody>
          <a:bodyPr/>
          <a:lstStyle/>
          <a:p>
            <a:fld id="{07095678-FF7E-E847-8FD1-038605B5154B}" type="slidenum">
              <a:rPr lang="en-DE" smtClean="0"/>
              <a:t>4</a:t>
            </a:fld>
            <a:endParaRPr lang="en-DE"/>
          </a:p>
        </p:txBody>
      </p:sp>
    </p:spTree>
    <p:extLst>
      <p:ext uri="{BB962C8B-B14F-4D97-AF65-F5344CB8AC3E}">
        <p14:creationId xmlns:p14="http://schemas.microsoft.com/office/powerpoint/2010/main" val="27646174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So it was very interesting to me that he would tell me that “he did not know” and “no one</a:t>
            </a:r>
            <a:endParaRPr lang="en-DE"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seems to know” – to me these utterances meant, “I know you know, and you know that I</a:t>
            </a:r>
            <a:endParaRPr lang="en-DE"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know I know…so let’s just not get into this.” Or, “let’s just not say.” So I did not say, and so I did not “get into it” with him, and I won’t get into it with my readers.</a:t>
            </a:r>
            <a:endParaRPr lang="en-DE" sz="1200" kern="1200" dirty="0">
              <a:solidFill>
                <a:schemeClr val="tx1"/>
              </a:solidFill>
              <a:effectLst/>
              <a:latin typeface="+mn-lt"/>
              <a:ea typeface="+mn-ea"/>
              <a:cs typeface="+mn-cs"/>
            </a:endParaRPr>
          </a:p>
          <a:p>
            <a:endParaRPr lang="en-DE" dirty="0"/>
          </a:p>
          <a:p>
            <a:endParaRPr lang="en-DE" dirty="0"/>
          </a:p>
          <a:p>
            <a:r>
              <a:rPr lang="en-DE" dirty="0"/>
              <a:t>Ethnographic limits for Simpson is when the limit of discourse is reached. What do you undertand by this? What is your instinct in relation to ethnography when the limit is reached, when somone clams up, or refuses to talk further?</a:t>
            </a:r>
          </a:p>
          <a:p>
            <a:endParaRPr lang="en-DE" dirty="0"/>
          </a:p>
          <a:p>
            <a:r>
              <a:rPr lang="en-DE" dirty="0"/>
              <a:t>Simpson asks what are the implications of full transparency, what are the costs to herself, to her community, can it do her or them harm?</a:t>
            </a:r>
          </a:p>
          <a:p>
            <a:endParaRPr lang="en-DE" dirty="0"/>
          </a:p>
          <a:p>
            <a:r>
              <a:rPr lang="en-DE" dirty="0"/>
              <a:t>Simpson offers us a way to respect necessary ambuguitites in dialogue that are evasive for good reason.</a:t>
            </a:r>
          </a:p>
          <a:p>
            <a:endParaRPr lang="en-DE" dirty="0"/>
          </a:p>
          <a:p>
            <a:endParaRPr lang="en-DE" dirty="0"/>
          </a:p>
        </p:txBody>
      </p:sp>
      <p:sp>
        <p:nvSpPr>
          <p:cNvPr id="4" name="Slide Number Placeholder 3"/>
          <p:cNvSpPr>
            <a:spLocks noGrp="1"/>
          </p:cNvSpPr>
          <p:nvPr>
            <p:ph type="sldNum" sz="quarter" idx="5"/>
          </p:nvPr>
        </p:nvSpPr>
        <p:spPr/>
        <p:txBody>
          <a:bodyPr/>
          <a:lstStyle/>
          <a:p>
            <a:fld id="{07095678-FF7E-E847-8FD1-038605B5154B}" type="slidenum">
              <a:rPr lang="en-DE" smtClean="0"/>
              <a:t>5</a:t>
            </a:fld>
            <a:endParaRPr lang="en-DE"/>
          </a:p>
        </p:txBody>
      </p:sp>
    </p:spTree>
    <p:extLst>
      <p:ext uri="{BB962C8B-B14F-4D97-AF65-F5344CB8AC3E}">
        <p14:creationId xmlns:p14="http://schemas.microsoft.com/office/powerpoint/2010/main" val="34004659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DE" dirty="0"/>
              <a:t>Mentioned in the text is the patralinial status question that was challenged by women to reclaim their status, this is a differ</a:t>
            </a:r>
            <a:r>
              <a:rPr lang="en-GB" dirty="0"/>
              <a:t>e</a:t>
            </a:r>
            <a:r>
              <a:rPr lang="en-DE" dirty="0"/>
              <a:t>nt form of politcal refusal- a refusal to be denied what is rightfully yours. </a:t>
            </a:r>
          </a:p>
        </p:txBody>
      </p:sp>
      <p:sp>
        <p:nvSpPr>
          <p:cNvPr id="4" name="Slide Number Placeholder 3"/>
          <p:cNvSpPr>
            <a:spLocks noGrp="1"/>
          </p:cNvSpPr>
          <p:nvPr>
            <p:ph type="sldNum" sz="quarter" idx="5"/>
          </p:nvPr>
        </p:nvSpPr>
        <p:spPr/>
        <p:txBody>
          <a:bodyPr/>
          <a:lstStyle/>
          <a:p>
            <a:fld id="{07095678-FF7E-E847-8FD1-038605B5154B}" type="slidenum">
              <a:rPr lang="en-DE" smtClean="0"/>
              <a:t>6</a:t>
            </a:fld>
            <a:endParaRPr lang="en-DE"/>
          </a:p>
        </p:txBody>
      </p:sp>
    </p:spTree>
    <p:extLst>
      <p:ext uri="{BB962C8B-B14F-4D97-AF65-F5344CB8AC3E}">
        <p14:creationId xmlns:p14="http://schemas.microsoft.com/office/powerpoint/2010/main" val="18360922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DE" dirty="0"/>
              <a:t>Here refusal is enacted not only as boundary makng but in relation to the global circulation of ideas within the discipline of anthropoogy and beyond. </a:t>
            </a:r>
          </a:p>
          <a:p>
            <a:endParaRPr lang="en-DE" dirty="0"/>
          </a:p>
          <a:p>
            <a:r>
              <a:rPr lang="en-DE" dirty="0"/>
              <a:t>Simpson points to the ways that discourse and ideas can have detrimental effects. </a:t>
            </a:r>
          </a:p>
        </p:txBody>
      </p:sp>
      <p:sp>
        <p:nvSpPr>
          <p:cNvPr id="4" name="Slide Number Placeholder 3"/>
          <p:cNvSpPr>
            <a:spLocks noGrp="1"/>
          </p:cNvSpPr>
          <p:nvPr>
            <p:ph type="sldNum" sz="quarter" idx="5"/>
          </p:nvPr>
        </p:nvSpPr>
        <p:spPr/>
        <p:txBody>
          <a:bodyPr/>
          <a:lstStyle/>
          <a:p>
            <a:fld id="{07095678-FF7E-E847-8FD1-038605B5154B}" type="slidenum">
              <a:rPr lang="en-DE" smtClean="0"/>
              <a:t>7</a:t>
            </a:fld>
            <a:endParaRPr lang="en-DE"/>
          </a:p>
        </p:txBody>
      </p:sp>
    </p:spTree>
    <p:extLst>
      <p:ext uri="{BB962C8B-B14F-4D97-AF65-F5344CB8AC3E}">
        <p14:creationId xmlns:p14="http://schemas.microsoft.com/office/powerpoint/2010/main" val="12260065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a:t>
            </a:r>
            <a:r>
              <a:rPr lang="en-DE" dirty="0"/>
              <a:t>his is an image of anthropological study of native peoples in the Americas, and the on going fixtion anthrpology has with the Other. </a:t>
            </a:r>
          </a:p>
          <a:p>
            <a:endParaRPr lang="en-DE" dirty="0"/>
          </a:p>
          <a:p>
            <a:r>
              <a:rPr lang="en-DE" dirty="0"/>
              <a:t>Simpson however is speaking about making a choice – a calculus – does the data add something to their sovereingty? Can it complicate the stale respresentation of her people? And if no – then why disclose it?</a:t>
            </a:r>
          </a:p>
          <a:p>
            <a:endParaRPr lang="en-DE" dirty="0"/>
          </a:p>
          <a:p>
            <a:endParaRPr lang="en-DE" dirty="0"/>
          </a:p>
        </p:txBody>
      </p:sp>
      <p:sp>
        <p:nvSpPr>
          <p:cNvPr id="4" name="Slide Number Placeholder 3"/>
          <p:cNvSpPr>
            <a:spLocks noGrp="1"/>
          </p:cNvSpPr>
          <p:nvPr>
            <p:ph type="sldNum" sz="quarter" idx="5"/>
          </p:nvPr>
        </p:nvSpPr>
        <p:spPr/>
        <p:txBody>
          <a:bodyPr/>
          <a:lstStyle/>
          <a:p>
            <a:fld id="{07095678-FF7E-E847-8FD1-038605B5154B}" type="slidenum">
              <a:rPr lang="en-DE" smtClean="0"/>
              <a:t>8</a:t>
            </a:fld>
            <a:endParaRPr lang="en-DE"/>
          </a:p>
        </p:txBody>
      </p:sp>
    </p:spTree>
    <p:extLst>
      <p:ext uri="{BB962C8B-B14F-4D97-AF65-F5344CB8AC3E}">
        <p14:creationId xmlns:p14="http://schemas.microsoft.com/office/powerpoint/2010/main" val="22658343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DE" dirty="0"/>
              <a:t>Timecode: 9.17</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https://</a:t>
            </a:r>
            <a:r>
              <a:rPr lang="en-GB" dirty="0" err="1"/>
              <a:t>www.youtube.com</a:t>
            </a:r>
            <a:r>
              <a:rPr lang="en-GB" dirty="0"/>
              <a:t>/</a:t>
            </a:r>
            <a:r>
              <a:rPr lang="en-GB" dirty="0" err="1"/>
              <a:t>watch?v</a:t>
            </a:r>
            <a:r>
              <a:rPr lang="en-GB" dirty="0"/>
              <a:t>=yZI_4gpysF0&amp;list=PLghB0Il2DGWR1fmKEF_EiUsZwgJxEu8dE</a:t>
            </a:r>
            <a:endParaRPr lang="en-DE" dirty="0"/>
          </a:p>
          <a:p>
            <a:endParaRPr lang="en-DE" dirty="0"/>
          </a:p>
          <a:p>
            <a:r>
              <a:rPr lang="en-DE" dirty="0"/>
              <a:t>This is a poem about research ethics by Professor Linda Tihuwai Smith, Moari scholar and author of declonize methodolgies</a:t>
            </a:r>
          </a:p>
        </p:txBody>
      </p:sp>
      <p:sp>
        <p:nvSpPr>
          <p:cNvPr id="4" name="Slide Number Placeholder 3"/>
          <p:cNvSpPr>
            <a:spLocks noGrp="1"/>
          </p:cNvSpPr>
          <p:nvPr>
            <p:ph type="sldNum" sz="quarter" idx="5"/>
          </p:nvPr>
        </p:nvSpPr>
        <p:spPr/>
        <p:txBody>
          <a:bodyPr/>
          <a:lstStyle/>
          <a:p>
            <a:fld id="{07095678-FF7E-E847-8FD1-038605B5154B}" type="slidenum">
              <a:rPr lang="en-DE" smtClean="0"/>
              <a:t>9</a:t>
            </a:fld>
            <a:endParaRPr lang="en-DE"/>
          </a:p>
        </p:txBody>
      </p:sp>
    </p:spTree>
    <p:extLst>
      <p:ext uri="{BB962C8B-B14F-4D97-AF65-F5344CB8AC3E}">
        <p14:creationId xmlns:p14="http://schemas.microsoft.com/office/powerpoint/2010/main" val="13395128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D50106-1611-E032-63E0-0D441517754B}"/>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DE"/>
          </a:p>
        </p:txBody>
      </p:sp>
      <p:sp>
        <p:nvSpPr>
          <p:cNvPr id="3" name="Subtitle 2">
            <a:extLst>
              <a:ext uri="{FF2B5EF4-FFF2-40B4-BE49-F238E27FC236}">
                <a16:creationId xmlns:a16="http://schemas.microsoft.com/office/drawing/2014/main" id="{E5F5A8B2-0A78-A9D8-81E4-81554E8587A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DE"/>
          </a:p>
        </p:txBody>
      </p:sp>
      <p:sp>
        <p:nvSpPr>
          <p:cNvPr id="4" name="Date Placeholder 3">
            <a:extLst>
              <a:ext uri="{FF2B5EF4-FFF2-40B4-BE49-F238E27FC236}">
                <a16:creationId xmlns:a16="http://schemas.microsoft.com/office/drawing/2014/main" id="{BAD87341-A06E-87A8-8041-AA3709DD68B6}"/>
              </a:ext>
            </a:extLst>
          </p:cNvPr>
          <p:cNvSpPr>
            <a:spLocks noGrp="1"/>
          </p:cNvSpPr>
          <p:nvPr>
            <p:ph type="dt" sz="half" idx="10"/>
          </p:nvPr>
        </p:nvSpPr>
        <p:spPr/>
        <p:txBody>
          <a:bodyPr/>
          <a:lstStyle/>
          <a:p>
            <a:fld id="{80BAFA1B-7E44-E14C-8D53-199E120B75AA}" type="datetimeFigureOut">
              <a:rPr lang="en-DE" smtClean="0"/>
              <a:t>13.02.26</a:t>
            </a:fld>
            <a:endParaRPr lang="en-DE"/>
          </a:p>
        </p:txBody>
      </p:sp>
      <p:sp>
        <p:nvSpPr>
          <p:cNvPr id="5" name="Footer Placeholder 4">
            <a:extLst>
              <a:ext uri="{FF2B5EF4-FFF2-40B4-BE49-F238E27FC236}">
                <a16:creationId xmlns:a16="http://schemas.microsoft.com/office/drawing/2014/main" id="{10380A4C-679F-207D-2524-1292DDC0E72E}"/>
              </a:ext>
            </a:extLst>
          </p:cNvPr>
          <p:cNvSpPr>
            <a:spLocks noGrp="1"/>
          </p:cNvSpPr>
          <p:nvPr>
            <p:ph type="ftr" sz="quarter" idx="11"/>
          </p:nvPr>
        </p:nvSpPr>
        <p:spPr/>
        <p:txBody>
          <a:bodyPr/>
          <a:lstStyle/>
          <a:p>
            <a:endParaRPr lang="en-DE"/>
          </a:p>
        </p:txBody>
      </p:sp>
      <p:sp>
        <p:nvSpPr>
          <p:cNvPr id="6" name="Slide Number Placeholder 5">
            <a:extLst>
              <a:ext uri="{FF2B5EF4-FFF2-40B4-BE49-F238E27FC236}">
                <a16:creationId xmlns:a16="http://schemas.microsoft.com/office/drawing/2014/main" id="{038E77B8-E084-232A-5B26-03CCE4F30703}"/>
              </a:ext>
            </a:extLst>
          </p:cNvPr>
          <p:cNvSpPr>
            <a:spLocks noGrp="1"/>
          </p:cNvSpPr>
          <p:nvPr>
            <p:ph type="sldNum" sz="quarter" idx="12"/>
          </p:nvPr>
        </p:nvSpPr>
        <p:spPr/>
        <p:txBody>
          <a:bodyPr/>
          <a:lstStyle/>
          <a:p>
            <a:fld id="{AB461260-AF81-B04C-B591-493DFB7DB6A8}" type="slidenum">
              <a:rPr lang="en-DE" smtClean="0"/>
              <a:t>‹#›</a:t>
            </a:fld>
            <a:endParaRPr lang="en-DE"/>
          </a:p>
        </p:txBody>
      </p:sp>
    </p:spTree>
    <p:extLst>
      <p:ext uri="{BB962C8B-B14F-4D97-AF65-F5344CB8AC3E}">
        <p14:creationId xmlns:p14="http://schemas.microsoft.com/office/powerpoint/2010/main" val="40232938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F765A2-BDCF-6388-1F87-440D9703D4F7}"/>
              </a:ext>
            </a:extLst>
          </p:cNvPr>
          <p:cNvSpPr>
            <a:spLocks noGrp="1"/>
          </p:cNvSpPr>
          <p:nvPr>
            <p:ph type="title"/>
          </p:nvPr>
        </p:nvSpPr>
        <p:spPr/>
        <p:txBody>
          <a:bodyPr/>
          <a:lstStyle/>
          <a:p>
            <a:r>
              <a:rPr lang="en-GB"/>
              <a:t>Click to edit Master title style</a:t>
            </a:r>
            <a:endParaRPr lang="en-DE"/>
          </a:p>
        </p:txBody>
      </p:sp>
      <p:sp>
        <p:nvSpPr>
          <p:cNvPr id="3" name="Vertical Text Placeholder 2">
            <a:extLst>
              <a:ext uri="{FF2B5EF4-FFF2-40B4-BE49-F238E27FC236}">
                <a16:creationId xmlns:a16="http://schemas.microsoft.com/office/drawing/2014/main" id="{8BA0D14F-601F-6C08-442D-D30A667F5B85}"/>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DE"/>
          </a:p>
        </p:txBody>
      </p:sp>
      <p:sp>
        <p:nvSpPr>
          <p:cNvPr id="4" name="Date Placeholder 3">
            <a:extLst>
              <a:ext uri="{FF2B5EF4-FFF2-40B4-BE49-F238E27FC236}">
                <a16:creationId xmlns:a16="http://schemas.microsoft.com/office/drawing/2014/main" id="{21C58B2D-C583-D3E5-235B-45FD3BDF6BF5}"/>
              </a:ext>
            </a:extLst>
          </p:cNvPr>
          <p:cNvSpPr>
            <a:spLocks noGrp="1"/>
          </p:cNvSpPr>
          <p:nvPr>
            <p:ph type="dt" sz="half" idx="10"/>
          </p:nvPr>
        </p:nvSpPr>
        <p:spPr/>
        <p:txBody>
          <a:bodyPr/>
          <a:lstStyle/>
          <a:p>
            <a:fld id="{80BAFA1B-7E44-E14C-8D53-199E120B75AA}" type="datetimeFigureOut">
              <a:rPr lang="en-DE" smtClean="0"/>
              <a:t>13.02.26</a:t>
            </a:fld>
            <a:endParaRPr lang="en-DE"/>
          </a:p>
        </p:txBody>
      </p:sp>
      <p:sp>
        <p:nvSpPr>
          <p:cNvPr id="5" name="Footer Placeholder 4">
            <a:extLst>
              <a:ext uri="{FF2B5EF4-FFF2-40B4-BE49-F238E27FC236}">
                <a16:creationId xmlns:a16="http://schemas.microsoft.com/office/drawing/2014/main" id="{5D5BC1B9-0CA2-20AB-986E-C652F5E38EA5}"/>
              </a:ext>
            </a:extLst>
          </p:cNvPr>
          <p:cNvSpPr>
            <a:spLocks noGrp="1"/>
          </p:cNvSpPr>
          <p:nvPr>
            <p:ph type="ftr" sz="quarter" idx="11"/>
          </p:nvPr>
        </p:nvSpPr>
        <p:spPr/>
        <p:txBody>
          <a:bodyPr/>
          <a:lstStyle/>
          <a:p>
            <a:endParaRPr lang="en-DE"/>
          </a:p>
        </p:txBody>
      </p:sp>
      <p:sp>
        <p:nvSpPr>
          <p:cNvPr id="6" name="Slide Number Placeholder 5">
            <a:extLst>
              <a:ext uri="{FF2B5EF4-FFF2-40B4-BE49-F238E27FC236}">
                <a16:creationId xmlns:a16="http://schemas.microsoft.com/office/drawing/2014/main" id="{E7B94B99-95BD-0204-DAA3-29BBB1C5124E}"/>
              </a:ext>
            </a:extLst>
          </p:cNvPr>
          <p:cNvSpPr>
            <a:spLocks noGrp="1"/>
          </p:cNvSpPr>
          <p:nvPr>
            <p:ph type="sldNum" sz="quarter" idx="12"/>
          </p:nvPr>
        </p:nvSpPr>
        <p:spPr/>
        <p:txBody>
          <a:bodyPr/>
          <a:lstStyle/>
          <a:p>
            <a:fld id="{AB461260-AF81-B04C-B591-493DFB7DB6A8}" type="slidenum">
              <a:rPr lang="en-DE" smtClean="0"/>
              <a:t>‹#›</a:t>
            </a:fld>
            <a:endParaRPr lang="en-DE"/>
          </a:p>
        </p:txBody>
      </p:sp>
    </p:spTree>
    <p:extLst>
      <p:ext uri="{BB962C8B-B14F-4D97-AF65-F5344CB8AC3E}">
        <p14:creationId xmlns:p14="http://schemas.microsoft.com/office/powerpoint/2010/main" val="27044153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AC0D82A-4131-3D94-1CDE-8A63EB785DAF}"/>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DE"/>
          </a:p>
        </p:txBody>
      </p:sp>
      <p:sp>
        <p:nvSpPr>
          <p:cNvPr id="3" name="Vertical Text Placeholder 2">
            <a:extLst>
              <a:ext uri="{FF2B5EF4-FFF2-40B4-BE49-F238E27FC236}">
                <a16:creationId xmlns:a16="http://schemas.microsoft.com/office/drawing/2014/main" id="{82DA4204-FBFA-EFD6-62BD-68E155B8EDF6}"/>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DE"/>
          </a:p>
        </p:txBody>
      </p:sp>
      <p:sp>
        <p:nvSpPr>
          <p:cNvPr id="4" name="Date Placeholder 3">
            <a:extLst>
              <a:ext uri="{FF2B5EF4-FFF2-40B4-BE49-F238E27FC236}">
                <a16:creationId xmlns:a16="http://schemas.microsoft.com/office/drawing/2014/main" id="{5A089D0A-7AFC-40D5-4BD3-D649F4EFACF4}"/>
              </a:ext>
            </a:extLst>
          </p:cNvPr>
          <p:cNvSpPr>
            <a:spLocks noGrp="1"/>
          </p:cNvSpPr>
          <p:nvPr>
            <p:ph type="dt" sz="half" idx="10"/>
          </p:nvPr>
        </p:nvSpPr>
        <p:spPr/>
        <p:txBody>
          <a:bodyPr/>
          <a:lstStyle/>
          <a:p>
            <a:fld id="{80BAFA1B-7E44-E14C-8D53-199E120B75AA}" type="datetimeFigureOut">
              <a:rPr lang="en-DE" smtClean="0"/>
              <a:t>13.02.26</a:t>
            </a:fld>
            <a:endParaRPr lang="en-DE"/>
          </a:p>
        </p:txBody>
      </p:sp>
      <p:sp>
        <p:nvSpPr>
          <p:cNvPr id="5" name="Footer Placeholder 4">
            <a:extLst>
              <a:ext uri="{FF2B5EF4-FFF2-40B4-BE49-F238E27FC236}">
                <a16:creationId xmlns:a16="http://schemas.microsoft.com/office/drawing/2014/main" id="{036EEE65-5401-6B2E-4203-666B14627AA4}"/>
              </a:ext>
            </a:extLst>
          </p:cNvPr>
          <p:cNvSpPr>
            <a:spLocks noGrp="1"/>
          </p:cNvSpPr>
          <p:nvPr>
            <p:ph type="ftr" sz="quarter" idx="11"/>
          </p:nvPr>
        </p:nvSpPr>
        <p:spPr/>
        <p:txBody>
          <a:bodyPr/>
          <a:lstStyle/>
          <a:p>
            <a:endParaRPr lang="en-DE"/>
          </a:p>
        </p:txBody>
      </p:sp>
      <p:sp>
        <p:nvSpPr>
          <p:cNvPr id="6" name="Slide Number Placeholder 5">
            <a:extLst>
              <a:ext uri="{FF2B5EF4-FFF2-40B4-BE49-F238E27FC236}">
                <a16:creationId xmlns:a16="http://schemas.microsoft.com/office/drawing/2014/main" id="{1F79A5C2-5D25-943F-D432-9956FA04A006}"/>
              </a:ext>
            </a:extLst>
          </p:cNvPr>
          <p:cNvSpPr>
            <a:spLocks noGrp="1"/>
          </p:cNvSpPr>
          <p:nvPr>
            <p:ph type="sldNum" sz="quarter" idx="12"/>
          </p:nvPr>
        </p:nvSpPr>
        <p:spPr/>
        <p:txBody>
          <a:bodyPr/>
          <a:lstStyle/>
          <a:p>
            <a:fld id="{AB461260-AF81-B04C-B591-493DFB7DB6A8}" type="slidenum">
              <a:rPr lang="en-DE" smtClean="0"/>
              <a:t>‹#›</a:t>
            </a:fld>
            <a:endParaRPr lang="en-DE"/>
          </a:p>
        </p:txBody>
      </p:sp>
    </p:spTree>
    <p:extLst>
      <p:ext uri="{BB962C8B-B14F-4D97-AF65-F5344CB8AC3E}">
        <p14:creationId xmlns:p14="http://schemas.microsoft.com/office/powerpoint/2010/main" val="8868320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768BD2-CE0F-E899-2CF7-79C9D7F45AE1}"/>
              </a:ext>
            </a:extLst>
          </p:cNvPr>
          <p:cNvSpPr>
            <a:spLocks noGrp="1"/>
          </p:cNvSpPr>
          <p:nvPr>
            <p:ph type="title"/>
          </p:nvPr>
        </p:nvSpPr>
        <p:spPr/>
        <p:txBody>
          <a:bodyPr/>
          <a:lstStyle/>
          <a:p>
            <a:r>
              <a:rPr lang="en-GB"/>
              <a:t>Click to edit Master title style</a:t>
            </a:r>
            <a:endParaRPr lang="en-DE"/>
          </a:p>
        </p:txBody>
      </p:sp>
      <p:sp>
        <p:nvSpPr>
          <p:cNvPr id="3" name="Content Placeholder 2">
            <a:extLst>
              <a:ext uri="{FF2B5EF4-FFF2-40B4-BE49-F238E27FC236}">
                <a16:creationId xmlns:a16="http://schemas.microsoft.com/office/drawing/2014/main" id="{99A237E2-32A3-E740-CE6F-3C6989222D35}"/>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DE"/>
          </a:p>
        </p:txBody>
      </p:sp>
      <p:sp>
        <p:nvSpPr>
          <p:cNvPr id="4" name="Date Placeholder 3">
            <a:extLst>
              <a:ext uri="{FF2B5EF4-FFF2-40B4-BE49-F238E27FC236}">
                <a16:creationId xmlns:a16="http://schemas.microsoft.com/office/drawing/2014/main" id="{1E928F21-9A09-BE02-B685-F9B8CFEA5DA2}"/>
              </a:ext>
            </a:extLst>
          </p:cNvPr>
          <p:cNvSpPr>
            <a:spLocks noGrp="1"/>
          </p:cNvSpPr>
          <p:nvPr>
            <p:ph type="dt" sz="half" idx="10"/>
          </p:nvPr>
        </p:nvSpPr>
        <p:spPr/>
        <p:txBody>
          <a:bodyPr/>
          <a:lstStyle/>
          <a:p>
            <a:fld id="{80BAFA1B-7E44-E14C-8D53-199E120B75AA}" type="datetimeFigureOut">
              <a:rPr lang="en-DE" smtClean="0"/>
              <a:t>13.02.26</a:t>
            </a:fld>
            <a:endParaRPr lang="en-DE"/>
          </a:p>
        </p:txBody>
      </p:sp>
      <p:sp>
        <p:nvSpPr>
          <p:cNvPr id="5" name="Footer Placeholder 4">
            <a:extLst>
              <a:ext uri="{FF2B5EF4-FFF2-40B4-BE49-F238E27FC236}">
                <a16:creationId xmlns:a16="http://schemas.microsoft.com/office/drawing/2014/main" id="{25F8DB45-C232-8E1E-913B-62B6915F5AEB}"/>
              </a:ext>
            </a:extLst>
          </p:cNvPr>
          <p:cNvSpPr>
            <a:spLocks noGrp="1"/>
          </p:cNvSpPr>
          <p:nvPr>
            <p:ph type="ftr" sz="quarter" idx="11"/>
          </p:nvPr>
        </p:nvSpPr>
        <p:spPr/>
        <p:txBody>
          <a:bodyPr/>
          <a:lstStyle/>
          <a:p>
            <a:endParaRPr lang="en-DE"/>
          </a:p>
        </p:txBody>
      </p:sp>
      <p:sp>
        <p:nvSpPr>
          <p:cNvPr id="6" name="Slide Number Placeholder 5">
            <a:extLst>
              <a:ext uri="{FF2B5EF4-FFF2-40B4-BE49-F238E27FC236}">
                <a16:creationId xmlns:a16="http://schemas.microsoft.com/office/drawing/2014/main" id="{32C2826D-1E43-48B8-24D3-6A2D4052F6B3}"/>
              </a:ext>
            </a:extLst>
          </p:cNvPr>
          <p:cNvSpPr>
            <a:spLocks noGrp="1"/>
          </p:cNvSpPr>
          <p:nvPr>
            <p:ph type="sldNum" sz="quarter" idx="12"/>
          </p:nvPr>
        </p:nvSpPr>
        <p:spPr/>
        <p:txBody>
          <a:bodyPr/>
          <a:lstStyle/>
          <a:p>
            <a:fld id="{AB461260-AF81-B04C-B591-493DFB7DB6A8}" type="slidenum">
              <a:rPr lang="en-DE" smtClean="0"/>
              <a:t>‹#›</a:t>
            </a:fld>
            <a:endParaRPr lang="en-DE"/>
          </a:p>
        </p:txBody>
      </p:sp>
    </p:spTree>
    <p:extLst>
      <p:ext uri="{BB962C8B-B14F-4D97-AF65-F5344CB8AC3E}">
        <p14:creationId xmlns:p14="http://schemas.microsoft.com/office/powerpoint/2010/main" val="27573042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DFCE17-0D59-8D7F-2F86-A270D8374BCE}"/>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DE"/>
          </a:p>
        </p:txBody>
      </p:sp>
      <p:sp>
        <p:nvSpPr>
          <p:cNvPr id="3" name="Text Placeholder 2">
            <a:extLst>
              <a:ext uri="{FF2B5EF4-FFF2-40B4-BE49-F238E27FC236}">
                <a16:creationId xmlns:a16="http://schemas.microsoft.com/office/drawing/2014/main" id="{7F596A3F-7F0F-73E8-00C5-428EC599955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776FCBDE-3633-BAE8-E3A4-97EF7C3F54A7}"/>
              </a:ext>
            </a:extLst>
          </p:cNvPr>
          <p:cNvSpPr>
            <a:spLocks noGrp="1"/>
          </p:cNvSpPr>
          <p:nvPr>
            <p:ph type="dt" sz="half" idx="10"/>
          </p:nvPr>
        </p:nvSpPr>
        <p:spPr/>
        <p:txBody>
          <a:bodyPr/>
          <a:lstStyle/>
          <a:p>
            <a:fld id="{80BAFA1B-7E44-E14C-8D53-199E120B75AA}" type="datetimeFigureOut">
              <a:rPr lang="en-DE" smtClean="0"/>
              <a:t>13.02.26</a:t>
            </a:fld>
            <a:endParaRPr lang="en-DE"/>
          </a:p>
        </p:txBody>
      </p:sp>
      <p:sp>
        <p:nvSpPr>
          <p:cNvPr id="5" name="Footer Placeholder 4">
            <a:extLst>
              <a:ext uri="{FF2B5EF4-FFF2-40B4-BE49-F238E27FC236}">
                <a16:creationId xmlns:a16="http://schemas.microsoft.com/office/drawing/2014/main" id="{23380EAB-99A7-9701-0969-B709338C0D88}"/>
              </a:ext>
            </a:extLst>
          </p:cNvPr>
          <p:cNvSpPr>
            <a:spLocks noGrp="1"/>
          </p:cNvSpPr>
          <p:nvPr>
            <p:ph type="ftr" sz="quarter" idx="11"/>
          </p:nvPr>
        </p:nvSpPr>
        <p:spPr/>
        <p:txBody>
          <a:bodyPr/>
          <a:lstStyle/>
          <a:p>
            <a:endParaRPr lang="en-DE"/>
          </a:p>
        </p:txBody>
      </p:sp>
      <p:sp>
        <p:nvSpPr>
          <p:cNvPr id="6" name="Slide Number Placeholder 5">
            <a:extLst>
              <a:ext uri="{FF2B5EF4-FFF2-40B4-BE49-F238E27FC236}">
                <a16:creationId xmlns:a16="http://schemas.microsoft.com/office/drawing/2014/main" id="{DF6AB2AC-A991-F0BC-CB42-D68E1AE5A82C}"/>
              </a:ext>
            </a:extLst>
          </p:cNvPr>
          <p:cNvSpPr>
            <a:spLocks noGrp="1"/>
          </p:cNvSpPr>
          <p:nvPr>
            <p:ph type="sldNum" sz="quarter" idx="12"/>
          </p:nvPr>
        </p:nvSpPr>
        <p:spPr/>
        <p:txBody>
          <a:bodyPr/>
          <a:lstStyle/>
          <a:p>
            <a:fld id="{AB461260-AF81-B04C-B591-493DFB7DB6A8}" type="slidenum">
              <a:rPr lang="en-DE" smtClean="0"/>
              <a:t>‹#›</a:t>
            </a:fld>
            <a:endParaRPr lang="en-DE"/>
          </a:p>
        </p:txBody>
      </p:sp>
    </p:spTree>
    <p:extLst>
      <p:ext uri="{BB962C8B-B14F-4D97-AF65-F5344CB8AC3E}">
        <p14:creationId xmlns:p14="http://schemas.microsoft.com/office/powerpoint/2010/main" val="36858366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41ECF8-7075-6A3E-71FA-6E01105FA129}"/>
              </a:ext>
            </a:extLst>
          </p:cNvPr>
          <p:cNvSpPr>
            <a:spLocks noGrp="1"/>
          </p:cNvSpPr>
          <p:nvPr>
            <p:ph type="title"/>
          </p:nvPr>
        </p:nvSpPr>
        <p:spPr/>
        <p:txBody>
          <a:bodyPr/>
          <a:lstStyle/>
          <a:p>
            <a:r>
              <a:rPr lang="en-GB"/>
              <a:t>Click to edit Master title style</a:t>
            </a:r>
            <a:endParaRPr lang="en-DE"/>
          </a:p>
        </p:txBody>
      </p:sp>
      <p:sp>
        <p:nvSpPr>
          <p:cNvPr id="3" name="Content Placeholder 2">
            <a:extLst>
              <a:ext uri="{FF2B5EF4-FFF2-40B4-BE49-F238E27FC236}">
                <a16:creationId xmlns:a16="http://schemas.microsoft.com/office/drawing/2014/main" id="{B150880A-5B2B-EAEB-4048-CF8520B96588}"/>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DE"/>
          </a:p>
        </p:txBody>
      </p:sp>
      <p:sp>
        <p:nvSpPr>
          <p:cNvPr id="4" name="Content Placeholder 3">
            <a:extLst>
              <a:ext uri="{FF2B5EF4-FFF2-40B4-BE49-F238E27FC236}">
                <a16:creationId xmlns:a16="http://schemas.microsoft.com/office/drawing/2014/main" id="{52A451BA-5AA8-D371-6697-985CD061A2AE}"/>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DE"/>
          </a:p>
        </p:txBody>
      </p:sp>
      <p:sp>
        <p:nvSpPr>
          <p:cNvPr id="5" name="Date Placeholder 4">
            <a:extLst>
              <a:ext uri="{FF2B5EF4-FFF2-40B4-BE49-F238E27FC236}">
                <a16:creationId xmlns:a16="http://schemas.microsoft.com/office/drawing/2014/main" id="{1B012614-F959-88A1-D61B-0F5F22931630}"/>
              </a:ext>
            </a:extLst>
          </p:cNvPr>
          <p:cNvSpPr>
            <a:spLocks noGrp="1"/>
          </p:cNvSpPr>
          <p:nvPr>
            <p:ph type="dt" sz="half" idx="10"/>
          </p:nvPr>
        </p:nvSpPr>
        <p:spPr/>
        <p:txBody>
          <a:bodyPr/>
          <a:lstStyle/>
          <a:p>
            <a:fld id="{80BAFA1B-7E44-E14C-8D53-199E120B75AA}" type="datetimeFigureOut">
              <a:rPr lang="en-DE" smtClean="0"/>
              <a:t>13.02.26</a:t>
            </a:fld>
            <a:endParaRPr lang="en-DE"/>
          </a:p>
        </p:txBody>
      </p:sp>
      <p:sp>
        <p:nvSpPr>
          <p:cNvPr id="6" name="Footer Placeholder 5">
            <a:extLst>
              <a:ext uri="{FF2B5EF4-FFF2-40B4-BE49-F238E27FC236}">
                <a16:creationId xmlns:a16="http://schemas.microsoft.com/office/drawing/2014/main" id="{2C6BCFFC-D181-723A-6BE8-463E0D18A90B}"/>
              </a:ext>
            </a:extLst>
          </p:cNvPr>
          <p:cNvSpPr>
            <a:spLocks noGrp="1"/>
          </p:cNvSpPr>
          <p:nvPr>
            <p:ph type="ftr" sz="quarter" idx="11"/>
          </p:nvPr>
        </p:nvSpPr>
        <p:spPr/>
        <p:txBody>
          <a:bodyPr/>
          <a:lstStyle/>
          <a:p>
            <a:endParaRPr lang="en-DE"/>
          </a:p>
        </p:txBody>
      </p:sp>
      <p:sp>
        <p:nvSpPr>
          <p:cNvPr id="7" name="Slide Number Placeholder 6">
            <a:extLst>
              <a:ext uri="{FF2B5EF4-FFF2-40B4-BE49-F238E27FC236}">
                <a16:creationId xmlns:a16="http://schemas.microsoft.com/office/drawing/2014/main" id="{D26744D9-3300-3FCC-75C2-59558B96CECC}"/>
              </a:ext>
            </a:extLst>
          </p:cNvPr>
          <p:cNvSpPr>
            <a:spLocks noGrp="1"/>
          </p:cNvSpPr>
          <p:nvPr>
            <p:ph type="sldNum" sz="quarter" idx="12"/>
          </p:nvPr>
        </p:nvSpPr>
        <p:spPr/>
        <p:txBody>
          <a:bodyPr/>
          <a:lstStyle/>
          <a:p>
            <a:fld id="{AB461260-AF81-B04C-B591-493DFB7DB6A8}" type="slidenum">
              <a:rPr lang="en-DE" smtClean="0"/>
              <a:t>‹#›</a:t>
            </a:fld>
            <a:endParaRPr lang="en-DE"/>
          </a:p>
        </p:txBody>
      </p:sp>
    </p:spTree>
    <p:extLst>
      <p:ext uri="{BB962C8B-B14F-4D97-AF65-F5344CB8AC3E}">
        <p14:creationId xmlns:p14="http://schemas.microsoft.com/office/powerpoint/2010/main" val="34728853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4481DD-53FB-A9BD-8C43-45DF934D609B}"/>
              </a:ext>
            </a:extLst>
          </p:cNvPr>
          <p:cNvSpPr>
            <a:spLocks noGrp="1"/>
          </p:cNvSpPr>
          <p:nvPr>
            <p:ph type="title"/>
          </p:nvPr>
        </p:nvSpPr>
        <p:spPr>
          <a:xfrm>
            <a:off x="839788" y="365125"/>
            <a:ext cx="10515600" cy="1325563"/>
          </a:xfrm>
        </p:spPr>
        <p:txBody>
          <a:bodyPr/>
          <a:lstStyle/>
          <a:p>
            <a:r>
              <a:rPr lang="en-GB"/>
              <a:t>Click to edit Master title style</a:t>
            </a:r>
            <a:endParaRPr lang="en-DE"/>
          </a:p>
        </p:txBody>
      </p:sp>
      <p:sp>
        <p:nvSpPr>
          <p:cNvPr id="3" name="Text Placeholder 2">
            <a:extLst>
              <a:ext uri="{FF2B5EF4-FFF2-40B4-BE49-F238E27FC236}">
                <a16:creationId xmlns:a16="http://schemas.microsoft.com/office/drawing/2014/main" id="{8231CC06-B236-032A-7891-5A49B2B8CF4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B9DBF62B-9606-4FD3-587F-0637B0156BE4}"/>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DE"/>
          </a:p>
        </p:txBody>
      </p:sp>
      <p:sp>
        <p:nvSpPr>
          <p:cNvPr id="5" name="Text Placeholder 4">
            <a:extLst>
              <a:ext uri="{FF2B5EF4-FFF2-40B4-BE49-F238E27FC236}">
                <a16:creationId xmlns:a16="http://schemas.microsoft.com/office/drawing/2014/main" id="{7A15E6BB-46A9-BE20-C125-0FFE44B849D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629B8F8-7FD0-6805-9377-409CF9C9F686}"/>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DE"/>
          </a:p>
        </p:txBody>
      </p:sp>
      <p:sp>
        <p:nvSpPr>
          <p:cNvPr id="7" name="Date Placeholder 6">
            <a:extLst>
              <a:ext uri="{FF2B5EF4-FFF2-40B4-BE49-F238E27FC236}">
                <a16:creationId xmlns:a16="http://schemas.microsoft.com/office/drawing/2014/main" id="{70361BAD-8A8E-F2EB-F021-EE2171F4AD48}"/>
              </a:ext>
            </a:extLst>
          </p:cNvPr>
          <p:cNvSpPr>
            <a:spLocks noGrp="1"/>
          </p:cNvSpPr>
          <p:nvPr>
            <p:ph type="dt" sz="half" idx="10"/>
          </p:nvPr>
        </p:nvSpPr>
        <p:spPr/>
        <p:txBody>
          <a:bodyPr/>
          <a:lstStyle/>
          <a:p>
            <a:fld id="{80BAFA1B-7E44-E14C-8D53-199E120B75AA}" type="datetimeFigureOut">
              <a:rPr lang="en-DE" smtClean="0"/>
              <a:t>13.02.26</a:t>
            </a:fld>
            <a:endParaRPr lang="en-DE"/>
          </a:p>
        </p:txBody>
      </p:sp>
      <p:sp>
        <p:nvSpPr>
          <p:cNvPr id="8" name="Footer Placeholder 7">
            <a:extLst>
              <a:ext uri="{FF2B5EF4-FFF2-40B4-BE49-F238E27FC236}">
                <a16:creationId xmlns:a16="http://schemas.microsoft.com/office/drawing/2014/main" id="{E9DA8D98-0CB8-C99E-45F7-2E2165F34843}"/>
              </a:ext>
            </a:extLst>
          </p:cNvPr>
          <p:cNvSpPr>
            <a:spLocks noGrp="1"/>
          </p:cNvSpPr>
          <p:nvPr>
            <p:ph type="ftr" sz="quarter" idx="11"/>
          </p:nvPr>
        </p:nvSpPr>
        <p:spPr/>
        <p:txBody>
          <a:bodyPr/>
          <a:lstStyle/>
          <a:p>
            <a:endParaRPr lang="en-DE"/>
          </a:p>
        </p:txBody>
      </p:sp>
      <p:sp>
        <p:nvSpPr>
          <p:cNvPr id="9" name="Slide Number Placeholder 8">
            <a:extLst>
              <a:ext uri="{FF2B5EF4-FFF2-40B4-BE49-F238E27FC236}">
                <a16:creationId xmlns:a16="http://schemas.microsoft.com/office/drawing/2014/main" id="{9A4311B4-ED5F-466E-E3D3-C509018DB076}"/>
              </a:ext>
            </a:extLst>
          </p:cNvPr>
          <p:cNvSpPr>
            <a:spLocks noGrp="1"/>
          </p:cNvSpPr>
          <p:nvPr>
            <p:ph type="sldNum" sz="quarter" idx="12"/>
          </p:nvPr>
        </p:nvSpPr>
        <p:spPr/>
        <p:txBody>
          <a:bodyPr/>
          <a:lstStyle/>
          <a:p>
            <a:fld id="{AB461260-AF81-B04C-B591-493DFB7DB6A8}" type="slidenum">
              <a:rPr lang="en-DE" smtClean="0"/>
              <a:t>‹#›</a:t>
            </a:fld>
            <a:endParaRPr lang="en-DE"/>
          </a:p>
        </p:txBody>
      </p:sp>
    </p:spTree>
    <p:extLst>
      <p:ext uri="{BB962C8B-B14F-4D97-AF65-F5344CB8AC3E}">
        <p14:creationId xmlns:p14="http://schemas.microsoft.com/office/powerpoint/2010/main" val="27857336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DA3652-6E3F-15AA-CC95-8A7BB637B8B9}"/>
              </a:ext>
            </a:extLst>
          </p:cNvPr>
          <p:cNvSpPr>
            <a:spLocks noGrp="1"/>
          </p:cNvSpPr>
          <p:nvPr>
            <p:ph type="title"/>
          </p:nvPr>
        </p:nvSpPr>
        <p:spPr/>
        <p:txBody>
          <a:bodyPr/>
          <a:lstStyle/>
          <a:p>
            <a:r>
              <a:rPr lang="en-GB"/>
              <a:t>Click to edit Master title style</a:t>
            </a:r>
            <a:endParaRPr lang="en-DE"/>
          </a:p>
        </p:txBody>
      </p:sp>
      <p:sp>
        <p:nvSpPr>
          <p:cNvPr id="3" name="Date Placeholder 2">
            <a:extLst>
              <a:ext uri="{FF2B5EF4-FFF2-40B4-BE49-F238E27FC236}">
                <a16:creationId xmlns:a16="http://schemas.microsoft.com/office/drawing/2014/main" id="{8923E3A7-A853-AFEC-309A-AE21997B56BB}"/>
              </a:ext>
            </a:extLst>
          </p:cNvPr>
          <p:cNvSpPr>
            <a:spLocks noGrp="1"/>
          </p:cNvSpPr>
          <p:nvPr>
            <p:ph type="dt" sz="half" idx="10"/>
          </p:nvPr>
        </p:nvSpPr>
        <p:spPr/>
        <p:txBody>
          <a:bodyPr/>
          <a:lstStyle/>
          <a:p>
            <a:fld id="{80BAFA1B-7E44-E14C-8D53-199E120B75AA}" type="datetimeFigureOut">
              <a:rPr lang="en-DE" smtClean="0"/>
              <a:t>13.02.26</a:t>
            </a:fld>
            <a:endParaRPr lang="en-DE"/>
          </a:p>
        </p:txBody>
      </p:sp>
      <p:sp>
        <p:nvSpPr>
          <p:cNvPr id="4" name="Footer Placeholder 3">
            <a:extLst>
              <a:ext uri="{FF2B5EF4-FFF2-40B4-BE49-F238E27FC236}">
                <a16:creationId xmlns:a16="http://schemas.microsoft.com/office/drawing/2014/main" id="{5FB368D1-A06E-064B-1EF9-089FC376E2F6}"/>
              </a:ext>
            </a:extLst>
          </p:cNvPr>
          <p:cNvSpPr>
            <a:spLocks noGrp="1"/>
          </p:cNvSpPr>
          <p:nvPr>
            <p:ph type="ftr" sz="quarter" idx="11"/>
          </p:nvPr>
        </p:nvSpPr>
        <p:spPr/>
        <p:txBody>
          <a:bodyPr/>
          <a:lstStyle/>
          <a:p>
            <a:endParaRPr lang="en-DE"/>
          </a:p>
        </p:txBody>
      </p:sp>
      <p:sp>
        <p:nvSpPr>
          <p:cNvPr id="5" name="Slide Number Placeholder 4">
            <a:extLst>
              <a:ext uri="{FF2B5EF4-FFF2-40B4-BE49-F238E27FC236}">
                <a16:creationId xmlns:a16="http://schemas.microsoft.com/office/drawing/2014/main" id="{53A3A547-E13B-2915-1CF3-508566640182}"/>
              </a:ext>
            </a:extLst>
          </p:cNvPr>
          <p:cNvSpPr>
            <a:spLocks noGrp="1"/>
          </p:cNvSpPr>
          <p:nvPr>
            <p:ph type="sldNum" sz="quarter" idx="12"/>
          </p:nvPr>
        </p:nvSpPr>
        <p:spPr/>
        <p:txBody>
          <a:bodyPr/>
          <a:lstStyle/>
          <a:p>
            <a:fld id="{AB461260-AF81-B04C-B591-493DFB7DB6A8}" type="slidenum">
              <a:rPr lang="en-DE" smtClean="0"/>
              <a:t>‹#›</a:t>
            </a:fld>
            <a:endParaRPr lang="en-DE"/>
          </a:p>
        </p:txBody>
      </p:sp>
    </p:spTree>
    <p:extLst>
      <p:ext uri="{BB962C8B-B14F-4D97-AF65-F5344CB8AC3E}">
        <p14:creationId xmlns:p14="http://schemas.microsoft.com/office/powerpoint/2010/main" val="3378100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0E64AEA-C862-BD9C-0066-F1FD5F2CB59D}"/>
              </a:ext>
            </a:extLst>
          </p:cNvPr>
          <p:cNvSpPr>
            <a:spLocks noGrp="1"/>
          </p:cNvSpPr>
          <p:nvPr>
            <p:ph type="dt" sz="half" idx="10"/>
          </p:nvPr>
        </p:nvSpPr>
        <p:spPr/>
        <p:txBody>
          <a:bodyPr/>
          <a:lstStyle/>
          <a:p>
            <a:fld id="{80BAFA1B-7E44-E14C-8D53-199E120B75AA}" type="datetimeFigureOut">
              <a:rPr lang="en-DE" smtClean="0"/>
              <a:t>13.02.26</a:t>
            </a:fld>
            <a:endParaRPr lang="en-DE"/>
          </a:p>
        </p:txBody>
      </p:sp>
      <p:sp>
        <p:nvSpPr>
          <p:cNvPr id="3" name="Footer Placeholder 2">
            <a:extLst>
              <a:ext uri="{FF2B5EF4-FFF2-40B4-BE49-F238E27FC236}">
                <a16:creationId xmlns:a16="http://schemas.microsoft.com/office/drawing/2014/main" id="{2EC6812C-F187-15D1-8790-00397210B624}"/>
              </a:ext>
            </a:extLst>
          </p:cNvPr>
          <p:cNvSpPr>
            <a:spLocks noGrp="1"/>
          </p:cNvSpPr>
          <p:nvPr>
            <p:ph type="ftr" sz="quarter" idx="11"/>
          </p:nvPr>
        </p:nvSpPr>
        <p:spPr/>
        <p:txBody>
          <a:bodyPr/>
          <a:lstStyle/>
          <a:p>
            <a:endParaRPr lang="en-DE"/>
          </a:p>
        </p:txBody>
      </p:sp>
      <p:sp>
        <p:nvSpPr>
          <p:cNvPr id="4" name="Slide Number Placeholder 3">
            <a:extLst>
              <a:ext uri="{FF2B5EF4-FFF2-40B4-BE49-F238E27FC236}">
                <a16:creationId xmlns:a16="http://schemas.microsoft.com/office/drawing/2014/main" id="{A7E1A8B2-8981-CFF1-7EFB-1991E50F7238}"/>
              </a:ext>
            </a:extLst>
          </p:cNvPr>
          <p:cNvSpPr>
            <a:spLocks noGrp="1"/>
          </p:cNvSpPr>
          <p:nvPr>
            <p:ph type="sldNum" sz="quarter" idx="12"/>
          </p:nvPr>
        </p:nvSpPr>
        <p:spPr/>
        <p:txBody>
          <a:bodyPr/>
          <a:lstStyle/>
          <a:p>
            <a:fld id="{AB461260-AF81-B04C-B591-493DFB7DB6A8}" type="slidenum">
              <a:rPr lang="en-DE" smtClean="0"/>
              <a:t>‹#›</a:t>
            </a:fld>
            <a:endParaRPr lang="en-DE"/>
          </a:p>
        </p:txBody>
      </p:sp>
    </p:spTree>
    <p:extLst>
      <p:ext uri="{BB962C8B-B14F-4D97-AF65-F5344CB8AC3E}">
        <p14:creationId xmlns:p14="http://schemas.microsoft.com/office/powerpoint/2010/main" val="34139856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319187-6969-84DE-1576-A9392C4AF39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DE"/>
          </a:p>
        </p:txBody>
      </p:sp>
      <p:sp>
        <p:nvSpPr>
          <p:cNvPr id="3" name="Content Placeholder 2">
            <a:extLst>
              <a:ext uri="{FF2B5EF4-FFF2-40B4-BE49-F238E27FC236}">
                <a16:creationId xmlns:a16="http://schemas.microsoft.com/office/drawing/2014/main" id="{205EBF9C-3E51-0645-F11B-DD12B52BF6F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DE"/>
          </a:p>
        </p:txBody>
      </p:sp>
      <p:sp>
        <p:nvSpPr>
          <p:cNvPr id="4" name="Text Placeholder 3">
            <a:extLst>
              <a:ext uri="{FF2B5EF4-FFF2-40B4-BE49-F238E27FC236}">
                <a16:creationId xmlns:a16="http://schemas.microsoft.com/office/drawing/2014/main" id="{ABD2A3DD-0A5D-FB1E-929D-AE304C67A94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F651AB4-8961-BD44-5916-0AE8EDCEE208}"/>
              </a:ext>
            </a:extLst>
          </p:cNvPr>
          <p:cNvSpPr>
            <a:spLocks noGrp="1"/>
          </p:cNvSpPr>
          <p:nvPr>
            <p:ph type="dt" sz="half" idx="10"/>
          </p:nvPr>
        </p:nvSpPr>
        <p:spPr/>
        <p:txBody>
          <a:bodyPr/>
          <a:lstStyle/>
          <a:p>
            <a:fld id="{80BAFA1B-7E44-E14C-8D53-199E120B75AA}" type="datetimeFigureOut">
              <a:rPr lang="en-DE" smtClean="0"/>
              <a:t>13.02.26</a:t>
            </a:fld>
            <a:endParaRPr lang="en-DE"/>
          </a:p>
        </p:txBody>
      </p:sp>
      <p:sp>
        <p:nvSpPr>
          <p:cNvPr id="6" name="Footer Placeholder 5">
            <a:extLst>
              <a:ext uri="{FF2B5EF4-FFF2-40B4-BE49-F238E27FC236}">
                <a16:creationId xmlns:a16="http://schemas.microsoft.com/office/drawing/2014/main" id="{97CA1627-C489-A055-4251-8C40F1D0055B}"/>
              </a:ext>
            </a:extLst>
          </p:cNvPr>
          <p:cNvSpPr>
            <a:spLocks noGrp="1"/>
          </p:cNvSpPr>
          <p:nvPr>
            <p:ph type="ftr" sz="quarter" idx="11"/>
          </p:nvPr>
        </p:nvSpPr>
        <p:spPr/>
        <p:txBody>
          <a:bodyPr/>
          <a:lstStyle/>
          <a:p>
            <a:endParaRPr lang="en-DE"/>
          </a:p>
        </p:txBody>
      </p:sp>
      <p:sp>
        <p:nvSpPr>
          <p:cNvPr id="7" name="Slide Number Placeholder 6">
            <a:extLst>
              <a:ext uri="{FF2B5EF4-FFF2-40B4-BE49-F238E27FC236}">
                <a16:creationId xmlns:a16="http://schemas.microsoft.com/office/drawing/2014/main" id="{5D0D4E0B-E323-73A9-20B6-F74A97790694}"/>
              </a:ext>
            </a:extLst>
          </p:cNvPr>
          <p:cNvSpPr>
            <a:spLocks noGrp="1"/>
          </p:cNvSpPr>
          <p:nvPr>
            <p:ph type="sldNum" sz="quarter" idx="12"/>
          </p:nvPr>
        </p:nvSpPr>
        <p:spPr/>
        <p:txBody>
          <a:bodyPr/>
          <a:lstStyle/>
          <a:p>
            <a:fld id="{AB461260-AF81-B04C-B591-493DFB7DB6A8}" type="slidenum">
              <a:rPr lang="en-DE" smtClean="0"/>
              <a:t>‹#›</a:t>
            </a:fld>
            <a:endParaRPr lang="en-DE"/>
          </a:p>
        </p:txBody>
      </p:sp>
    </p:spTree>
    <p:extLst>
      <p:ext uri="{BB962C8B-B14F-4D97-AF65-F5344CB8AC3E}">
        <p14:creationId xmlns:p14="http://schemas.microsoft.com/office/powerpoint/2010/main" val="16239904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CEE331-A7E7-CB78-3A2D-1CFA958BB112}"/>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DE"/>
          </a:p>
        </p:txBody>
      </p:sp>
      <p:sp>
        <p:nvSpPr>
          <p:cNvPr id="3" name="Picture Placeholder 2">
            <a:extLst>
              <a:ext uri="{FF2B5EF4-FFF2-40B4-BE49-F238E27FC236}">
                <a16:creationId xmlns:a16="http://schemas.microsoft.com/office/drawing/2014/main" id="{9945A1E9-38DC-B9A5-0EE2-3FC9AEAD856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DE"/>
          </a:p>
        </p:txBody>
      </p:sp>
      <p:sp>
        <p:nvSpPr>
          <p:cNvPr id="4" name="Text Placeholder 3">
            <a:extLst>
              <a:ext uri="{FF2B5EF4-FFF2-40B4-BE49-F238E27FC236}">
                <a16:creationId xmlns:a16="http://schemas.microsoft.com/office/drawing/2014/main" id="{050FC722-6839-1518-C39D-583E4591F98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A3D8DC21-3E26-EB3C-BFCF-A18556A45FEC}"/>
              </a:ext>
            </a:extLst>
          </p:cNvPr>
          <p:cNvSpPr>
            <a:spLocks noGrp="1"/>
          </p:cNvSpPr>
          <p:nvPr>
            <p:ph type="dt" sz="half" idx="10"/>
          </p:nvPr>
        </p:nvSpPr>
        <p:spPr/>
        <p:txBody>
          <a:bodyPr/>
          <a:lstStyle/>
          <a:p>
            <a:fld id="{80BAFA1B-7E44-E14C-8D53-199E120B75AA}" type="datetimeFigureOut">
              <a:rPr lang="en-DE" smtClean="0"/>
              <a:t>13.02.26</a:t>
            </a:fld>
            <a:endParaRPr lang="en-DE"/>
          </a:p>
        </p:txBody>
      </p:sp>
      <p:sp>
        <p:nvSpPr>
          <p:cNvPr id="6" name="Footer Placeholder 5">
            <a:extLst>
              <a:ext uri="{FF2B5EF4-FFF2-40B4-BE49-F238E27FC236}">
                <a16:creationId xmlns:a16="http://schemas.microsoft.com/office/drawing/2014/main" id="{3821DE24-47EB-F35D-F7DF-615606F0737C}"/>
              </a:ext>
            </a:extLst>
          </p:cNvPr>
          <p:cNvSpPr>
            <a:spLocks noGrp="1"/>
          </p:cNvSpPr>
          <p:nvPr>
            <p:ph type="ftr" sz="quarter" idx="11"/>
          </p:nvPr>
        </p:nvSpPr>
        <p:spPr/>
        <p:txBody>
          <a:bodyPr/>
          <a:lstStyle/>
          <a:p>
            <a:endParaRPr lang="en-DE"/>
          </a:p>
        </p:txBody>
      </p:sp>
      <p:sp>
        <p:nvSpPr>
          <p:cNvPr id="7" name="Slide Number Placeholder 6">
            <a:extLst>
              <a:ext uri="{FF2B5EF4-FFF2-40B4-BE49-F238E27FC236}">
                <a16:creationId xmlns:a16="http://schemas.microsoft.com/office/drawing/2014/main" id="{CBAA3F58-61E4-695C-7C2A-EC9353832F81}"/>
              </a:ext>
            </a:extLst>
          </p:cNvPr>
          <p:cNvSpPr>
            <a:spLocks noGrp="1"/>
          </p:cNvSpPr>
          <p:nvPr>
            <p:ph type="sldNum" sz="quarter" idx="12"/>
          </p:nvPr>
        </p:nvSpPr>
        <p:spPr/>
        <p:txBody>
          <a:bodyPr/>
          <a:lstStyle/>
          <a:p>
            <a:fld id="{AB461260-AF81-B04C-B591-493DFB7DB6A8}" type="slidenum">
              <a:rPr lang="en-DE" smtClean="0"/>
              <a:t>‹#›</a:t>
            </a:fld>
            <a:endParaRPr lang="en-DE"/>
          </a:p>
        </p:txBody>
      </p:sp>
    </p:spTree>
    <p:extLst>
      <p:ext uri="{BB962C8B-B14F-4D97-AF65-F5344CB8AC3E}">
        <p14:creationId xmlns:p14="http://schemas.microsoft.com/office/powerpoint/2010/main" val="17835007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D12B27D-69CF-A3E7-2632-47456BAE6FB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DE"/>
          </a:p>
        </p:txBody>
      </p:sp>
      <p:sp>
        <p:nvSpPr>
          <p:cNvPr id="3" name="Text Placeholder 2">
            <a:extLst>
              <a:ext uri="{FF2B5EF4-FFF2-40B4-BE49-F238E27FC236}">
                <a16:creationId xmlns:a16="http://schemas.microsoft.com/office/drawing/2014/main" id="{E418B9E6-E0BC-426E-198E-A4B02A4EB73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DE"/>
          </a:p>
        </p:txBody>
      </p:sp>
      <p:sp>
        <p:nvSpPr>
          <p:cNvPr id="4" name="Date Placeholder 3">
            <a:extLst>
              <a:ext uri="{FF2B5EF4-FFF2-40B4-BE49-F238E27FC236}">
                <a16:creationId xmlns:a16="http://schemas.microsoft.com/office/drawing/2014/main" id="{527A2728-226A-678D-F948-B77DFAA8A5F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0BAFA1B-7E44-E14C-8D53-199E120B75AA}" type="datetimeFigureOut">
              <a:rPr lang="en-DE" smtClean="0"/>
              <a:t>13.02.26</a:t>
            </a:fld>
            <a:endParaRPr lang="en-DE"/>
          </a:p>
        </p:txBody>
      </p:sp>
      <p:sp>
        <p:nvSpPr>
          <p:cNvPr id="5" name="Footer Placeholder 4">
            <a:extLst>
              <a:ext uri="{FF2B5EF4-FFF2-40B4-BE49-F238E27FC236}">
                <a16:creationId xmlns:a16="http://schemas.microsoft.com/office/drawing/2014/main" id="{D7CC4872-D057-7C96-8D5B-994DD7042E4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DE"/>
          </a:p>
        </p:txBody>
      </p:sp>
      <p:sp>
        <p:nvSpPr>
          <p:cNvPr id="6" name="Slide Number Placeholder 5">
            <a:extLst>
              <a:ext uri="{FF2B5EF4-FFF2-40B4-BE49-F238E27FC236}">
                <a16:creationId xmlns:a16="http://schemas.microsoft.com/office/drawing/2014/main" id="{81B5C964-0F8B-2917-E419-3996DAA5E32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AB461260-AF81-B04C-B591-493DFB7DB6A8}" type="slidenum">
              <a:rPr lang="en-DE" smtClean="0"/>
              <a:t>‹#›</a:t>
            </a:fld>
            <a:endParaRPr lang="en-DE"/>
          </a:p>
        </p:txBody>
      </p:sp>
    </p:spTree>
    <p:extLst>
      <p:ext uri="{BB962C8B-B14F-4D97-AF65-F5344CB8AC3E}">
        <p14:creationId xmlns:p14="http://schemas.microsoft.com/office/powerpoint/2010/main" val="6264299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7.png"/><Relationship Id="rId4"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C1DD1A8A-57D5-4A81-AD04-532B043C5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close-up of a person&#10;&#10;AI-generated content may be incorrect.">
            <a:extLst>
              <a:ext uri="{FF2B5EF4-FFF2-40B4-BE49-F238E27FC236}">
                <a16:creationId xmlns:a16="http://schemas.microsoft.com/office/drawing/2014/main" id="{961B6FEF-8EE0-47A9-C859-7E172A986C55}"/>
              </a:ext>
            </a:extLst>
          </p:cNvPr>
          <p:cNvPicPr>
            <a:picLocks noChangeAspect="1"/>
          </p:cNvPicPr>
          <p:nvPr/>
        </p:nvPicPr>
        <p:blipFill>
          <a:blip r:embed="rId3"/>
          <a:srcRect/>
          <a:stretch>
            <a:fillRect/>
          </a:stretch>
        </p:blipFill>
        <p:spPr>
          <a:xfrm>
            <a:off x="-3047" y="10"/>
            <a:ext cx="12191999" cy="6857990"/>
          </a:xfrm>
          <a:prstGeom prst="rect">
            <a:avLst/>
          </a:prstGeom>
        </p:spPr>
      </p:pic>
      <p:sp>
        <p:nvSpPr>
          <p:cNvPr id="12" name="Rectangle 11">
            <a:extLst>
              <a:ext uri="{FF2B5EF4-FFF2-40B4-BE49-F238E27FC236}">
                <a16:creationId xmlns:a16="http://schemas.microsoft.com/office/drawing/2014/main" id="{007891EC-4501-44ED-A8C8-B11B6DB767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7602"/>
            <a:ext cx="12191999" cy="3162146"/>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7DD51D7-F414-37C1-AE74-9703A42307B5}"/>
              </a:ext>
            </a:extLst>
          </p:cNvPr>
          <p:cNvSpPr>
            <a:spLocks noGrp="1"/>
          </p:cNvSpPr>
          <p:nvPr>
            <p:ph type="ctrTitle"/>
          </p:nvPr>
        </p:nvSpPr>
        <p:spPr>
          <a:xfrm>
            <a:off x="1097280" y="325550"/>
            <a:ext cx="10058400" cy="3574778"/>
          </a:xfrm>
          <a:effectLst>
            <a:outerShdw blurRad="50800" dist="38100" dir="2700000" algn="tl" rotWithShape="0">
              <a:prstClr val="black">
                <a:alpha val="40000"/>
              </a:prstClr>
            </a:outerShdw>
          </a:effectLst>
        </p:spPr>
        <p:txBody>
          <a:bodyPr>
            <a:normAutofit/>
          </a:bodyPr>
          <a:lstStyle/>
          <a:p>
            <a:r>
              <a:rPr lang="en-DE" sz="5200" dirty="0">
                <a:solidFill>
                  <a:srgbClr val="FFFFFF"/>
                </a:solidFill>
              </a:rPr>
              <a:t>Refusal &amp; Repair</a:t>
            </a:r>
          </a:p>
        </p:txBody>
      </p:sp>
    </p:spTree>
    <p:extLst>
      <p:ext uri="{BB962C8B-B14F-4D97-AF65-F5344CB8AC3E}">
        <p14:creationId xmlns:p14="http://schemas.microsoft.com/office/powerpoint/2010/main" val="40380654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30FDC36-C565-8E90-7D84-2C2267237E1B}"/>
              </a:ext>
            </a:extLst>
          </p:cNvPr>
          <p:cNvSpPr>
            <a:spLocks noGrp="1"/>
          </p:cNvSpPr>
          <p:nvPr>
            <p:ph type="title"/>
          </p:nvPr>
        </p:nvSpPr>
        <p:spPr>
          <a:xfrm>
            <a:off x="572493" y="238539"/>
            <a:ext cx="11018520" cy="1434415"/>
          </a:xfrm>
        </p:spPr>
        <p:txBody>
          <a:bodyPr anchor="b">
            <a:normAutofit/>
          </a:bodyPr>
          <a:lstStyle/>
          <a:p>
            <a:r>
              <a:rPr lang="en-DE" sz="5400" dirty="0"/>
              <a:t>Refusal &amp; Resistance</a:t>
            </a:r>
          </a:p>
        </p:txBody>
      </p:sp>
      <p:sp>
        <p:nvSpPr>
          <p:cNvPr id="12"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sX0" fmla="*/ 0 w 10972800"/>
              <a:gd name="csY0" fmla="*/ 0 h 18288"/>
              <a:gd name="csX1" fmla="*/ 356616 w 10972800"/>
              <a:gd name="csY1" fmla="*/ 0 h 18288"/>
              <a:gd name="csX2" fmla="*/ 1042416 w 10972800"/>
              <a:gd name="csY2" fmla="*/ 0 h 18288"/>
              <a:gd name="csX3" fmla="*/ 1947672 w 10972800"/>
              <a:gd name="csY3" fmla="*/ 0 h 18288"/>
              <a:gd name="csX4" fmla="*/ 2633472 w 10972800"/>
              <a:gd name="csY4" fmla="*/ 0 h 18288"/>
              <a:gd name="csX5" fmla="*/ 2990088 w 10972800"/>
              <a:gd name="csY5" fmla="*/ 0 h 18288"/>
              <a:gd name="csX6" fmla="*/ 3456432 w 10972800"/>
              <a:gd name="csY6" fmla="*/ 0 h 18288"/>
              <a:gd name="csX7" fmla="*/ 4361688 w 10972800"/>
              <a:gd name="csY7" fmla="*/ 0 h 18288"/>
              <a:gd name="csX8" fmla="*/ 5266944 w 10972800"/>
              <a:gd name="csY8" fmla="*/ 0 h 18288"/>
              <a:gd name="csX9" fmla="*/ 6172200 w 10972800"/>
              <a:gd name="csY9" fmla="*/ 0 h 18288"/>
              <a:gd name="csX10" fmla="*/ 6528816 w 10972800"/>
              <a:gd name="csY10" fmla="*/ 0 h 18288"/>
              <a:gd name="csX11" fmla="*/ 7214616 w 10972800"/>
              <a:gd name="csY11" fmla="*/ 0 h 18288"/>
              <a:gd name="csX12" fmla="*/ 7790688 w 10972800"/>
              <a:gd name="csY12" fmla="*/ 0 h 18288"/>
              <a:gd name="csX13" fmla="*/ 8147304 w 10972800"/>
              <a:gd name="csY13" fmla="*/ 0 h 18288"/>
              <a:gd name="csX14" fmla="*/ 9052560 w 10972800"/>
              <a:gd name="csY14" fmla="*/ 0 h 18288"/>
              <a:gd name="csX15" fmla="*/ 9409176 w 10972800"/>
              <a:gd name="csY15" fmla="*/ 0 h 18288"/>
              <a:gd name="csX16" fmla="*/ 9765792 w 10972800"/>
              <a:gd name="csY16" fmla="*/ 0 h 18288"/>
              <a:gd name="csX17" fmla="*/ 10341864 w 10972800"/>
              <a:gd name="csY17" fmla="*/ 0 h 18288"/>
              <a:gd name="csX18" fmla="*/ 10972800 w 10972800"/>
              <a:gd name="csY18" fmla="*/ 0 h 18288"/>
              <a:gd name="csX19" fmla="*/ 10972800 w 10972800"/>
              <a:gd name="csY19" fmla="*/ 18288 h 18288"/>
              <a:gd name="csX20" fmla="*/ 10177272 w 10972800"/>
              <a:gd name="csY20" fmla="*/ 18288 h 18288"/>
              <a:gd name="csX21" fmla="*/ 9820656 w 10972800"/>
              <a:gd name="csY21" fmla="*/ 18288 h 18288"/>
              <a:gd name="csX22" fmla="*/ 9464040 w 10972800"/>
              <a:gd name="csY22" fmla="*/ 18288 h 18288"/>
              <a:gd name="csX23" fmla="*/ 8778240 w 10972800"/>
              <a:gd name="csY23" fmla="*/ 18288 h 18288"/>
              <a:gd name="csX24" fmla="*/ 8421624 w 10972800"/>
              <a:gd name="csY24" fmla="*/ 18288 h 18288"/>
              <a:gd name="csX25" fmla="*/ 7735824 w 10972800"/>
              <a:gd name="csY25" fmla="*/ 18288 h 18288"/>
              <a:gd name="csX26" fmla="*/ 6940296 w 10972800"/>
              <a:gd name="csY26" fmla="*/ 18288 h 18288"/>
              <a:gd name="csX27" fmla="*/ 6254496 w 10972800"/>
              <a:gd name="csY27" fmla="*/ 18288 h 18288"/>
              <a:gd name="csX28" fmla="*/ 5458968 w 10972800"/>
              <a:gd name="csY28" fmla="*/ 18288 h 18288"/>
              <a:gd name="csX29" fmla="*/ 4663440 w 10972800"/>
              <a:gd name="csY29" fmla="*/ 18288 h 18288"/>
              <a:gd name="csX30" fmla="*/ 4306824 w 10972800"/>
              <a:gd name="csY30" fmla="*/ 18288 h 18288"/>
              <a:gd name="csX31" fmla="*/ 3840480 w 10972800"/>
              <a:gd name="csY31" fmla="*/ 18288 h 18288"/>
              <a:gd name="csX32" fmla="*/ 3264408 w 10972800"/>
              <a:gd name="csY32" fmla="*/ 18288 h 18288"/>
              <a:gd name="csX33" fmla="*/ 2578608 w 10972800"/>
              <a:gd name="csY33" fmla="*/ 18288 h 18288"/>
              <a:gd name="csX34" fmla="*/ 1673352 w 10972800"/>
              <a:gd name="csY34" fmla="*/ 18288 h 18288"/>
              <a:gd name="csX35" fmla="*/ 877824 w 10972800"/>
              <a:gd name="csY35" fmla="*/ 18288 h 18288"/>
              <a:gd name="csX36" fmla="*/ 0 w 10972800"/>
              <a:gd name="csY36" fmla="*/ 18288 h 18288"/>
              <a:gd name="csX37" fmla="*/ 0 w 10972800"/>
              <a:gd name="csY37"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E59E1269-684A-A3B1-21D0-DB1DAA5B71C8}"/>
              </a:ext>
            </a:extLst>
          </p:cNvPr>
          <p:cNvSpPr>
            <a:spLocks noGrp="1"/>
          </p:cNvSpPr>
          <p:nvPr>
            <p:ph idx="1"/>
          </p:nvPr>
        </p:nvSpPr>
        <p:spPr>
          <a:xfrm>
            <a:off x="572493" y="1929781"/>
            <a:ext cx="6805052" cy="4260707"/>
          </a:xfrm>
        </p:spPr>
        <p:txBody>
          <a:bodyPr anchor="t">
            <a:normAutofit lnSpcReduction="10000"/>
          </a:bodyPr>
          <a:lstStyle/>
          <a:p>
            <a:r>
              <a:rPr lang="en-GB" sz="2200" dirty="0"/>
              <a:t>This conceptual reframing of hegemony offered tools for the ethnographic exploration of modes of political struggle that did not present themselves as revolutions, social movements, or other apparent forms of resistance and that were perhaps more partial and more ephemeral, as most expressions of political life tend to be in any case.</a:t>
            </a:r>
            <a:endParaRPr lang="en-DE" sz="2200" dirty="0"/>
          </a:p>
          <a:p>
            <a:endParaRPr lang="en-DE" sz="2200" dirty="0"/>
          </a:p>
          <a:p>
            <a:r>
              <a:rPr lang="en-GB" sz="2200" dirty="0"/>
              <a:t>What James Scott (1990) famously called “hidden transcripts”—those subversive and quotidian critiques and disavowals of power such as foot-dragging on the factory line or ambiguous speech acts such as gossip and folk proverbs. </a:t>
            </a:r>
          </a:p>
          <a:p>
            <a:r>
              <a:rPr lang="en-DE" sz="2200" dirty="0"/>
              <a:t>(D. Thomas)</a:t>
            </a:r>
          </a:p>
          <a:p>
            <a:endParaRPr lang="en-DE" sz="1900" dirty="0"/>
          </a:p>
        </p:txBody>
      </p:sp>
      <p:pic>
        <p:nvPicPr>
          <p:cNvPr id="5" name="Picture 4" descr="A person using a telescope&#10;&#10;AI-generated content may be incorrect.">
            <a:extLst>
              <a:ext uri="{FF2B5EF4-FFF2-40B4-BE49-F238E27FC236}">
                <a16:creationId xmlns:a16="http://schemas.microsoft.com/office/drawing/2014/main" id="{56F8D9AA-8E32-2A98-0605-F93FB7007F7E}"/>
              </a:ext>
            </a:extLst>
          </p:cNvPr>
          <p:cNvPicPr>
            <a:picLocks noChangeAspect="1"/>
          </p:cNvPicPr>
          <p:nvPr/>
        </p:nvPicPr>
        <p:blipFill>
          <a:blip r:embed="rId3"/>
          <a:srcRect l="16718" r="15216" b="-2"/>
          <a:stretch>
            <a:fillRect/>
          </a:stretch>
        </p:blipFill>
        <p:spPr>
          <a:xfrm>
            <a:off x="7675658" y="2093976"/>
            <a:ext cx="3941064" cy="4096512"/>
          </a:xfrm>
          <a:prstGeom prst="rect">
            <a:avLst/>
          </a:prstGeom>
        </p:spPr>
      </p:pic>
    </p:spTree>
    <p:extLst>
      <p:ext uri="{BB962C8B-B14F-4D97-AF65-F5344CB8AC3E}">
        <p14:creationId xmlns:p14="http://schemas.microsoft.com/office/powerpoint/2010/main" val="19679488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09559ED-B5C1-F0B6-0190-FAD81CEB8C21}"/>
              </a:ext>
            </a:extLst>
          </p:cNvPr>
          <p:cNvSpPr>
            <a:spLocks noGrp="1"/>
          </p:cNvSpPr>
          <p:nvPr>
            <p:ph idx="1"/>
          </p:nvPr>
        </p:nvSpPr>
        <p:spPr>
          <a:xfrm>
            <a:off x="415637" y="975418"/>
            <a:ext cx="5319062" cy="5005890"/>
          </a:xfrm>
        </p:spPr>
        <p:txBody>
          <a:bodyPr anchor="t">
            <a:normAutofit lnSpcReduction="10000"/>
          </a:bodyPr>
          <a:lstStyle/>
          <a:p>
            <a:pPr marL="0" indent="0">
              <a:buNone/>
            </a:pPr>
            <a:r>
              <a:rPr lang="en-GB" sz="2200" dirty="0"/>
              <a:t>To think with refusal, on the other hand, is to deliberate anew about the logics and mechanisms of political struggle in a way that recognizes and foregrounds—in nuanced and dynamic ways—the ongoing coloniality and racism that constitute the afterlives (and still lives) of conquest. It is to draw attention to the unexceptional, the indeterminate, the fugitive, and the fleetingly provocative. And it is to eschew a desire for </a:t>
            </a:r>
            <a:r>
              <a:rPr lang="en-GB" sz="2200" dirty="0" err="1"/>
              <a:t>binaristic</a:t>
            </a:r>
            <a:r>
              <a:rPr lang="en-GB" sz="2200" dirty="0"/>
              <a:t> or transparent accounts of interiority and worldliness, while always</a:t>
            </a:r>
            <a:r>
              <a:rPr lang="en-DE" sz="2200" dirty="0"/>
              <a:t> </a:t>
            </a:r>
            <a:r>
              <a:rPr lang="en-GB" sz="2200" dirty="0"/>
              <a:t>allowing for the possibility of a capacity to act sometimes, though not necessarily, in concert.</a:t>
            </a:r>
          </a:p>
          <a:p>
            <a:pPr marL="0" indent="0">
              <a:buNone/>
            </a:pPr>
            <a:endParaRPr lang="en-GB" sz="2200" dirty="0"/>
          </a:p>
          <a:p>
            <a:pPr marL="0" indent="0">
              <a:buNone/>
            </a:pPr>
            <a:r>
              <a:rPr lang="en-DE" sz="2200" dirty="0"/>
              <a:t>(D. Thomas)</a:t>
            </a:r>
          </a:p>
          <a:p>
            <a:endParaRPr lang="en-DE" sz="1600" dirty="0"/>
          </a:p>
          <a:p>
            <a:endParaRPr lang="en-DE" sz="1600" dirty="0"/>
          </a:p>
        </p:txBody>
      </p:sp>
      <p:pic>
        <p:nvPicPr>
          <p:cNvPr id="5" name="Picture 4" descr="A person wearing a face mask and holding a phone&#10;&#10;AI-generated content may be incorrect.">
            <a:extLst>
              <a:ext uri="{FF2B5EF4-FFF2-40B4-BE49-F238E27FC236}">
                <a16:creationId xmlns:a16="http://schemas.microsoft.com/office/drawing/2014/main" id="{9806E415-360D-9B5A-7515-28AEB212F9D4}"/>
              </a:ext>
            </a:extLst>
          </p:cNvPr>
          <p:cNvPicPr>
            <a:picLocks noChangeAspect="1"/>
          </p:cNvPicPr>
          <p:nvPr/>
        </p:nvPicPr>
        <p:blipFill>
          <a:blip r:embed="rId3"/>
          <a:stretch>
            <a:fillRect/>
          </a:stretch>
        </p:blipFill>
        <p:spPr>
          <a:xfrm>
            <a:off x="5734699" y="1189150"/>
            <a:ext cx="6353074" cy="3573604"/>
          </a:xfrm>
          <a:prstGeom prst="rect">
            <a:avLst/>
          </a:prstGeom>
        </p:spPr>
      </p:pic>
      <p:grpSp>
        <p:nvGrpSpPr>
          <p:cNvPr id="24" name="Group 23">
            <a:extLst>
              <a:ext uri="{FF2B5EF4-FFF2-40B4-BE49-F238E27FC236}">
                <a16:creationId xmlns:a16="http://schemas.microsoft.com/office/drawing/2014/main" id="{1FD67D68-9B83-C338-8342-3348D8F2234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025" y="6737718"/>
            <a:ext cx="12207200" cy="123363"/>
            <a:chOff x="-5025" y="6737718"/>
            <a:chExt cx="12207200" cy="123363"/>
          </a:xfrm>
        </p:grpSpPr>
        <p:sp>
          <p:nvSpPr>
            <p:cNvPr id="25" name="Rectangle 24">
              <a:extLst>
                <a:ext uri="{FF2B5EF4-FFF2-40B4-BE49-F238E27FC236}">
                  <a16:creationId xmlns:a16="http://schemas.microsoft.com/office/drawing/2014/main" id="{1E397F34-6B84-0D3B-0F29-B1D134B3B8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9BD98075-BFC1-BE9C-7FB7-23FE55E433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41265170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89B2AF5-D65D-6206-4EB9-D45ADB0DD305}"/>
              </a:ext>
            </a:extLst>
          </p:cNvPr>
          <p:cNvSpPr>
            <a:spLocks noGrp="1"/>
          </p:cNvSpPr>
          <p:nvPr>
            <p:ph idx="1"/>
          </p:nvPr>
        </p:nvSpPr>
        <p:spPr/>
        <p:txBody>
          <a:bodyPr/>
          <a:lstStyle/>
          <a:p>
            <a:pPr marL="0" indent="0">
              <a:buNone/>
            </a:pPr>
            <a:r>
              <a:rPr lang="en-GB" dirty="0"/>
              <a:t>Refusal is an action (not a state of mind), which draws us closer to the quotidian moments during which people strive toward freedom by refusing to stay in their place, refusing to accept what is given, and refusing to be bound by (imperial, racist, and settler colonial) notions of tradition, convention, or normative expectation. </a:t>
            </a:r>
          </a:p>
          <a:p>
            <a:pPr marL="0" indent="0">
              <a:buNone/>
            </a:pPr>
            <a:endParaRPr lang="en-GB" dirty="0"/>
          </a:p>
          <a:p>
            <a:pPr marL="0" indent="0">
              <a:buNone/>
            </a:pPr>
            <a:r>
              <a:rPr lang="en-DE" dirty="0"/>
              <a:t>(D. Thomas)</a:t>
            </a:r>
          </a:p>
          <a:p>
            <a:endParaRPr lang="en-DE" dirty="0"/>
          </a:p>
        </p:txBody>
      </p:sp>
    </p:spTree>
    <p:extLst>
      <p:ext uri="{BB962C8B-B14F-4D97-AF65-F5344CB8AC3E}">
        <p14:creationId xmlns:p14="http://schemas.microsoft.com/office/powerpoint/2010/main" val="27018282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DE0AF34-DF88-56AF-93B7-CF8D5F15EF4B}"/>
              </a:ext>
            </a:extLst>
          </p:cNvPr>
          <p:cNvSpPr>
            <a:spLocks noGrp="1"/>
          </p:cNvSpPr>
          <p:nvPr>
            <p:ph type="title"/>
          </p:nvPr>
        </p:nvSpPr>
        <p:spPr>
          <a:xfrm>
            <a:off x="572493" y="238539"/>
            <a:ext cx="11018520" cy="1434415"/>
          </a:xfrm>
        </p:spPr>
        <p:txBody>
          <a:bodyPr anchor="b">
            <a:normAutofit/>
          </a:bodyPr>
          <a:lstStyle/>
          <a:p>
            <a:r>
              <a:rPr lang="en-DE" sz="5400"/>
              <a:t>Refusing the State</a:t>
            </a:r>
          </a:p>
        </p:txBody>
      </p:sp>
      <p:sp>
        <p:nvSpPr>
          <p:cNvPr id="12"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sX0" fmla="*/ 0 w 10972800"/>
              <a:gd name="csY0" fmla="*/ 0 h 18288"/>
              <a:gd name="csX1" fmla="*/ 356616 w 10972800"/>
              <a:gd name="csY1" fmla="*/ 0 h 18288"/>
              <a:gd name="csX2" fmla="*/ 1042416 w 10972800"/>
              <a:gd name="csY2" fmla="*/ 0 h 18288"/>
              <a:gd name="csX3" fmla="*/ 1947672 w 10972800"/>
              <a:gd name="csY3" fmla="*/ 0 h 18288"/>
              <a:gd name="csX4" fmla="*/ 2633472 w 10972800"/>
              <a:gd name="csY4" fmla="*/ 0 h 18288"/>
              <a:gd name="csX5" fmla="*/ 2990088 w 10972800"/>
              <a:gd name="csY5" fmla="*/ 0 h 18288"/>
              <a:gd name="csX6" fmla="*/ 3456432 w 10972800"/>
              <a:gd name="csY6" fmla="*/ 0 h 18288"/>
              <a:gd name="csX7" fmla="*/ 4361688 w 10972800"/>
              <a:gd name="csY7" fmla="*/ 0 h 18288"/>
              <a:gd name="csX8" fmla="*/ 5266944 w 10972800"/>
              <a:gd name="csY8" fmla="*/ 0 h 18288"/>
              <a:gd name="csX9" fmla="*/ 6172200 w 10972800"/>
              <a:gd name="csY9" fmla="*/ 0 h 18288"/>
              <a:gd name="csX10" fmla="*/ 6528816 w 10972800"/>
              <a:gd name="csY10" fmla="*/ 0 h 18288"/>
              <a:gd name="csX11" fmla="*/ 7214616 w 10972800"/>
              <a:gd name="csY11" fmla="*/ 0 h 18288"/>
              <a:gd name="csX12" fmla="*/ 7790688 w 10972800"/>
              <a:gd name="csY12" fmla="*/ 0 h 18288"/>
              <a:gd name="csX13" fmla="*/ 8147304 w 10972800"/>
              <a:gd name="csY13" fmla="*/ 0 h 18288"/>
              <a:gd name="csX14" fmla="*/ 9052560 w 10972800"/>
              <a:gd name="csY14" fmla="*/ 0 h 18288"/>
              <a:gd name="csX15" fmla="*/ 9409176 w 10972800"/>
              <a:gd name="csY15" fmla="*/ 0 h 18288"/>
              <a:gd name="csX16" fmla="*/ 9765792 w 10972800"/>
              <a:gd name="csY16" fmla="*/ 0 h 18288"/>
              <a:gd name="csX17" fmla="*/ 10341864 w 10972800"/>
              <a:gd name="csY17" fmla="*/ 0 h 18288"/>
              <a:gd name="csX18" fmla="*/ 10972800 w 10972800"/>
              <a:gd name="csY18" fmla="*/ 0 h 18288"/>
              <a:gd name="csX19" fmla="*/ 10972800 w 10972800"/>
              <a:gd name="csY19" fmla="*/ 18288 h 18288"/>
              <a:gd name="csX20" fmla="*/ 10177272 w 10972800"/>
              <a:gd name="csY20" fmla="*/ 18288 h 18288"/>
              <a:gd name="csX21" fmla="*/ 9820656 w 10972800"/>
              <a:gd name="csY21" fmla="*/ 18288 h 18288"/>
              <a:gd name="csX22" fmla="*/ 9464040 w 10972800"/>
              <a:gd name="csY22" fmla="*/ 18288 h 18288"/>
              <a:gd name="csX23" fmla="*/ 8778240 w 10972800"/>
              <a:gd name="csY23" fmla="*/ 18288 h 18288"/>
              <a:gd name="csX24" fmla="*/ 8421624 w 10972800"/>
              <a:gd name="csY24" fmla="*/ 18288 h 18288"/>
              <a:gd name="csX25" fmla="*/ 7735824 w 10972800"/>
              <a:gd name="csY25" fmla="*/ 18288 h 18288"/>
              <a:gd name="csX26" fmla="*/ 6940296 w 10972800"/>
              <a:gd name="csY26" fmla="*/ 18288 h 18288"/>
              <a:gd name="csX27" fmla="*/ 6254496 w 10972800"/>
              <a:gd name="csY27" fmla="*/ 18288 h 18288"/>
              <a:gd name="csX28" fmla="*/ 5458968 w 10972800"/>
              <a:gd name="csY28" fmla="*/ 18288 h 18288"/>
              <a:gd name="csX29" fmla="*/ 4663440 w 10972800"/>
              <a:gd name="csY29" fmla="*/ 18288 h 18288"/>
              <a:gd name="csX30" fmla="*/ 4306824 w 10972800"/>
              <a:gd name="csY30" fmla="*/ 18288 h 18288"/>
              <a:gd name="csX31" fmla="*/ 3840480 w 10972800"/>
              <a:gd name="csY31" fmla="*/ 18288 h 18288"/>
              <a:gd name="csX32" fmla="*/ 3264408 w 10972800"/>
              <a:gd name="csY32" fmla="*/ 18288 h 18288"/>
              <a:gd name="csX33" fmla="*/ 2578608 w 10972800"/>
              <a:gd name="csY33" fmla="*/ 18288 h 18288"/>
              <a:gd name="csX34" fmla="*/ 1673352 w 10972800"/>
              <a:gd name="csY34" fmla="*/ 18288 h 18288"/>
              <a:gd name="csX35" fmla="*/ 877824 w 10972800"/>
              <a:gd name="csY35" fmla="*/ 18288 h 18288"/>
              <a:gd name="csX36" fmla="*/ 0 w 10972800"/>
              <a:gd name="csY36" fmla="*/ 18288 h 18288"/>
              <a:gd name="csX37" fmla="*/ 0 w 10972800"/>
              <a:gd name="csY37"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D7C7B69F-C7C3-7ECA-0DEC-C020FBA1302D}"/>
              </a:ext>
            </a:extLst>
          </p:cNvPr>
          <p:cNvSpPr>
            <a:spLocks noGrp="1"/>
          </p:cNvSpPr>
          <p:nvPr>
            <p:ph idx="1"/>
          </p:nvPr>
        </p:nvSpPr>
        <p:spPr>
          <a:xfrm>
            <a:off x="572493" y="2071316"/>
            <a:ext cx="6713552" cy="4119172"/>
          </a:xfrm>
        </p:spPr>
        <p:txBody>
          <a:bodyPr anchor="t">
            <a:normAutofit/>
          </a:bodyPr>
          <a:lstStyle/>
          <a:p>
            <a:r>
              <a:rPr lang="en-GB" sz="2200"/>
              <a:t>It is not just Blackness but also Indigeneity that generates a refusal of the binaries that ground postimperial European political economy.</a:t>
            </a:r>
            <a:endParaRPr lang="en-DE" sz="2200"/>
          </a:p>
          <a:p>
            <a:r>
              <a:rPr lang="en-GB" sz="2200"/>
              <a:t>Critical scholars within Black studies and Indigenous studies have encouraged us to look at the question of sovereignty beyond the state and beyond the parameters of its institutions, positioning it instead as practices, performances, and processes that refuse law and dominion and that draw attention to alternative ontological modes of governance, community, and ceremony. </a:t>
            </a:r>
          </a:p>
          <a:p>
            <a:r>
              <a:rPr lang="en-DE" sz="2200"/>
              <a:t>(D. Thomas)</a:t>
            </a:r>
          </a:p>
          <a:p>
            <a:endParaRPr lang="en-DE" sz="2200"/>
          </a:p>
        </p:txBody>
      </p:sp>
      <p:pic>
        <p:nvPicPr>
          <p:cNvPr id="5" name="Picture 4" descr="A group of people at a counter&#10;&#10;AI-generated content may be incorrect.">
            <a:extLst>
              <a:ext uri="{FF2B5EF4-FFF2-40B4-BE49-F238E27FC236}">
                <a16:creationId xmlns:a16="http://schemas.microsoft.com/office/drawing/2014/main" id="{9CA69C25-AF39-DDF5-63B5-15864C2DA28E}"/>
              </a:ext>
            </a:extLst>
          </p:cNvPr>
          <p:cNvPicPr>
            <a:picLocks noChangeAspect="1"/>
          </p:cNvPicPr>
          <p:nvPr/>
        </p:nvPicPr>
        <p:blipFill>
          <a:blip r:embed="rId3"/>
          <a:srcRect r="20150" b="1"/>
          <a:stretch>
            <a:fillRect/>
          </a:stretch>
        </p:blipFill>
        <p:spPr>
          <a:xfrm>
            <a:off x="7675658" y="2093976"/>
            <a:ext cx="3941064" cy="4096512"/>
          </a:xfrm>
          <a:prstGeom prst="rect">
            <a:avLst/>
          </a:prstGeom>
        </p:spPr>
      </p:pic>
    </p:spTree>
    <p:extLst>
      <p:ext uri="{BB962C8B-B14F-4D97-AF65-F5344CB8AC3E}">
        <p14:creationId xmlns:p14="http://schemas.microsoft.com/office/powerpoint/2010/main" val="19523860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sX0" fmla="*/ 0 w 10972800"/>
              <a:gd name="csY0" fmla="*/ 0 h 18288"/>
              <a:gd name="csX1" fmla="*/ 356616 w 10972800"/>
              <a:gd name="csY1" fmla="*/ 0 h 18288"/>
              <a:gd name="csX2" fmla="*/ 1042416 w 10972800"/>
              <a:gd name="csY2" fmla="*/ 0 h 18288"/>
              <a:gd name="csX3" fmla="*/ 1947672 w 10972800"/>
              <a:gd name="csY3" fmla="*/ 0 h 18288"/>
              <a:gd name="csX4" fmla="*/ 2633472 w 10972800"/>
              <a:gd name="csY4" fmla="*/ 0 h 18288"/>
              <a:gd name="csX5" fmla="*/ 2990088 w 10972800"/>
              <a:gd name="csY5" fmla="*/ 0 h 18288"/>
              <a:gd name="csX6" fmla="*/ 3456432 w 10972800"/>
              <a:gd name="csY6" fmla="*/ 0 h 18288"/>
              <a:gd name="csX7" fmla="*/ 4361688 w 10972800"/>
              <a:gd name="csY7" fmla="*/ 0 h 18288"/>
              <a:gd name="csX8" fmla="*/ 5266944 w 10972800"/>
              <a:gd name="csY8" fmla="*/ 0 h 18288"/>
              <a:gd name="csX9" fmla="*/ 6172200 w 10972800"/>
              <a:gd name="csY9" fmla="*/ 0 h 18288"/>
              <a:gd name="csX10" fmla="*/ 6528816 w 10972800"/>
              <a:gd name="csY10" fmla="*/ 0 h 18288"/>
              <a:gd name="csX11" fmla="*/ 7214616 w 10972800"/>
              <a:gd name="csY11" fmla="*/ 0 h 18288"/>
              <a:gd name="csX12" fmla="*/ 7790688 w 10972800"/>
              <a:gd name="csY12" fmla="*/ 0 h 18288"/>
              <a:gd name="csX13" fmla="*/ 8147304 w 10972800"/>
              <a:gd name="csY13" fmla="*/ 0 h 18288"/>
              <a:gd name="csX14" fmla="*/ 9052560 w 10972800"/>
              <a:gd name="csY14" fmla="*/ 0 h 18288"/>
              <a:gd name="csX15" fmla="*/ 9409176 w 10972800"/>
              <a:gd name="csY15" fmla="*/ 0 h 18288"/>
              <a:gd name="csX16" fmla="*/ 9765792 w 10972800"/>
              <a:gd name="csY16" fmla="*/ 0 h 18288"/>
              <a:gd name="csX17" fmla="*/ 10341864 w 10972800"/>
              <a:gd name="csY17" fmla="*/ 0 h 18288"/>
              <a:gd name="csX18" fmla="*/ 10972800 w 10972800"/>
              <a:gd name="csY18" fmla="*/ 0 h 18288"/>
              <a:gd name="csX19" fmla="*/ 10972800 w 10972800"/>
              <a:gd name="csY19" fmla="*/ 18288 h 18288"/>
              <a:gd name="csX20" fmla="*/ 10177272 w 10972800"/>
              <a:gd name="csY20" fmla="*/ 18288 h 18288"/>
              <a:gd name="csX21" fmla="*/ 9820656 w 10972800"/>
              <a:gd name="csY21" fmla="*/ 18288 h 18288"/>
              <a:gd name="csX22" fmla="*/ 9464040 w 10972800"/>
              <a:gd name="csY22" fmla="*/ 18288 h 18288"/>
              <a:gd name="csX23" fmla="*/ 8778240 w 10972800"/>
              <a:gd name="csY23" fmla="*/ 18288 h 18288"/>
              <a:gd name="csX24" fmla="*/ 8421624 w 10972800"/>
              <a:gd name="csY24" fmla="*/ 18288 h 18288"/>
              <a:gd name="csX25" fmla="*/ 7735824 w 10972800"/>
              <a:gd name="csY25" fmla="*/ 18288 h 18288"/>
              <a:gd name="csX26" fmla="*/ 6940296 w 10972800"/>
              <a:gd name="csY26" fmla="*/ 18288 h 18288"/>
              <a:gd name="csX27" fmla="*/ 6254496 w 10972800"/>
              <a:gd name="csY27" fmla="*/ 18288 h 18288"/>
              <a:gd name="csX28" fmla="*/ 5458968 w 10972800"/>
              <a:gd name="csY28" fmla="*/ 18288 h 18288"/>
              <a:gd name="csX29" fmla="*/ 4663440 w 10972800"/>
              <a:gd name="csY29" fmla="*/ 18288 h 18288"/>
              <a:gd name="csX30" fmla="*/ 4306824 w 10972800"/>
              <a:gd name="csY30" fmla="*/ 18288 h 18288"/>
              <a:gd name="csX31" fmla="*/ 3840480 w 10972800"/>
              <a:gd name="csY31" fmla="*/ 18288 h 18288"/>
              <a:gd name="csX32" fmla="*/ 3264408 w 10972800"/>
              <a:gd name="csY32" fmla="*/ 18288 h 18288"/>
              <a:gd name="csX33" fmla="*/ 2578608 w 10972800"/>
              <a:gd name="csY33" fmla="*/ 18288 h 18288"/>
              <a:gd name="csX34" fmla="*/ 1673352 w 10972800"/>
              <a:gd name="csY34" fmla="*/ 18288 h 18288"/>
              <a:gd name="csX35" fmla="*/ 877824 w 10972800"/>
              <a:gd name="csY35" fmla="*/ 18288 h 18288"/>
              <a:gd name="csX36" fmla="*/ 0 w 10972800"/>
              <a:gd name="csY36" fmla="*/ 18288 h 18288"/>
              <a:gd name="csX37" fmla="*/ 0 w 10972800"/>
              <a:gd name="csY37"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E5D63BAA-C5A3-6826-4006-8678CE88B299}"/>
              </a:ext>
            </a:extLst>
          </p:cNvPr>
          <p:cNvSpPr>
            <a:spLocks noGrp="1"/>
          </p:cNvSpPr>
          <p:nvPr>
            <p:ph idx="1"/>
          </p:nvPr>
        </p:nvSpPr>
        <p:spPr>
          <a:xfrm>
            <a:off x="572493" y="2071316"/>
            <a:ext cx="6713552" cy="4119172"/>
          </a:xfrm>
        </p:spPr>
        <p:txBody>
          <a:bodyPr anchor="t">
            <a:normAutofit lnSpcReduction="10000"/>
          </a:bodyPr>
          <a:lstStyle/>
          <a:p>
            <a:pPr marL="0" indent="0">
              <a:buNone/>
            </a:pPr>
            <a:r>
              <a:rPr lang="en-GB" sz="2200" dirty="0"/>
              <a:t>For Leanne Simpson, and for others, sovereignty cannot be rooted in recognition by the political formation of the nation-state because it is inherent and unceded (Moreton-Robinson 2007). Instead, sovereignty emerges from the kind of “grounded normativity” that Glen Coulthard (2014) has argued grows through resurgent political and cultural practices. These are what Laura Harjo (2019) identifies as “practices of futurity” (p. 13)—everyday community-based practices through which people recognize their own power to act and to self-determine—practices that bring a “radical sovereignty” into being.</a:t>
            </a:r>
            <a:endParaRPr lang="en-DE" sz="2200" dirty="0"/>
          </a:p>
          <a:p>
            <a:pPr marL="0" indent="0">
              <a:buNone/>
            </a:pPr>
            <a:r>
              <a:rPr lang="en-DE" sz="2200" dirty="0"/>
              <a:t>(D. Thomas)</a:t>
            </a:r>
          </a:p>
          <a:p>
            <a:endParaRPr lang="en-DE" sz="2000" dirty="0"/>
          </a:p>
        </p:txBody>
      </p:sp>
      <p:pic>
        <p:nvPicPr>
          <p:cNvPr id="5" name="Picture 4" descr="A group of people in white dresses dancing&#10;&#10;AI-generated content may be incorrect.">
            <a:extLst>
              <a:ext uri="{FF2B5EF4-FFF2-40B4-BE49-F238E27FC236}">
                <a16:creationId xmlns:a16="http://schemas.microsoft.com/office/drawing/2014/main" id="{3BB07DE3-D407-43C0-4079-7B4045098818}"/>
              </a:ext>
            </a:extLst>
          </p:cNvPr>
          <p:cNvPicPr>
            <a:picLocks noChangeAspect="1"/>
          </p:cNvPicPr>
          <p:nvPr/>
        </p:nvPicPr>
        <p:blipFill>
          <a:blip r:embed="rId3"/>
          <a:srcRect l="25135" r="10649" b="2"/>
          <a:stretch>
            <a:fillRect/>
          </a:stretch>
        </p:blipFill>
        <p:spPr>
          <a:xfrm>
            <a:off x="7675658" y="2093976"/>
            <a:ext cx="3941064" cy="4096512"/>
          </a:xfrm>
          <a:prstGeom prst="rect">
            <a:avLst/>
          </a:prstGeom>
        </p:spPr>
      </p:pic>
    </p:spTree>
    <p:extLst>
      <p:ext uri="{BB962C8B-B14F-4D97-AF65-F5344CB8AC3E}">
        <p14:creationId xmlns:p14="http://schemas.microsoft.com/office/powerpoint/2010/main" val="9626694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E337F85-F4DE-812D-1510-CF45207B9A0C}"/>
              </a:ext>
            </a:extLst>
          </p:cNvPr>
          <p:cNvSpPr>
            <a:spLocks noGrp="1"/>
          </p:cNvSpPr>
          <p:nvPr>
            <p:ph idx="1"/>
          </p:nvPr>
        </p:nvSpPr>
        <p:spPr/>
        <p:txBody>
          <a:bodyPr/>
          <a:lstStyle/>
          <a:p>
            <a:pPr marL="0" indent="0">
              <a:buNone/>
            </a:pPr>
            <a:r>
              <a:rPr lang="en-GB" dirty="0"/>
              <a:t>Refusal is just as often (if not more so) an ongoing (and therefore never realized) practice of building community otherwise, of redrawing colonial boundaries, of reinscribing personhood, of remembering knowledges that have been denigrated, and of reassessing strategies for living within the parameters of dehumanization</a:t>
            </a:r>
            <a:r>
              <a:rPr lang="en-DE" dirty="0"/>
              <a:t> </a:t>
            </a:r>
            <a:r>
              <a:rPr lang="en-GB" dirty="0"/>
              <a:t>and dispossession.</a:t>
            </a:r>
            <a:endParaRPr lang="en-DE" dirty="0"/>
          </a:p>
          <a:p>
            <a:pPr marL="0" indent="0">
              <a:buNone/>
            </a:pPr>
            <a:r>
              <a:rPr lang="en-DE" dirty="0"/>
              <a:t>(D. Thomas)</a:t>
            </a:r>
          </a:p>
          <a:p>
            <a:endParaRPr lang="en-DE" dirty="0"/>
          </a:p>
        </p:txBody>
      </p:sp>
    </p:spTree>
    <p:extLst>
      <p:ext uri="{BB962C8B-B14F-4D97-AF65-F5344CB8AC3E}">
        <p14:creationId xmlns:p14="http://schemas.microsoft.com/office/powerpoint/2010/main" val="37711986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B8ECA5E-4340-8C7A-9507-1025CDFD5C01}"/>
              </a:ext>
            </a:extLst>
          </p:cNvPr>
          <p:cNvSpPr>
            <a:spLocks noGrp="1"/>
          </p:cNvSpPr>
          <p:nvPr>
            <p:ph type="title"/>
          </p:nvPr>
        </p:nvSpPr>
        <p:spPr>
          <a:xfrm>
            <a:off x="572493" y="238539"/>
            <a:ext cx="11018520" cy="1434415"/>
          </a:xfrm>
        </p:spPr>
        <p:txBody>
          <a:bodyPr anchor="b">
            <a:normAutofit/>
          </a:bodyPr>
          <a:lstStyle/>
          <a:p>
            <a:r>
              <a:rPr lang="en-DE" sz="5400"/>
              <a:t>Repair</a:t>
            </a:r>
          </a:p>
        </p:txBody>
      </p:sp>
      <p:sp>
        <p:nvSpPr>
          <p:cNvPr id="12"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sX0" fmla="*/ 0 w 10972800"/>
              <a:gd name="csY0" fmla="*/ 0 h 18288"/>
              <a:gd name="csX1" fmla="*/ 356616 w 10972800"/>
              <a:gd name="csY1" fmla="*/ 0 h 18288"/>
              <a:gd name="csX2" fmla="*/ 1042416 w 10972800"/>
              <a:gd name="csY2" fmla="*/ 0 h 18288"/>
              <a:gd name="csX3" fmla="*/ 1947672 w 10972800"/>
              <a:gd name="csY3" fmla="*/ 0 h 18288"/>
              <a:gd name="csX4" fmla="*/ 2633472 w 10972800"/>
              <a:gd name="csY4" fmla="*/ 0 h 18288"/>
              <a:gd name="csX5" fmla="*/ 2990088 w 10972800"/>
              <a:gd name="csY5" fmla="*/ 0 h 18288"/>
              <a:gd name="csX6" fmla="*/ 3456432 w 10972800"/>
              <a:gd name="csY6" fmla="*/ 0 h 18288"/>
              <a:gd name="csX7" fmla="*/ 4361688 w 10972800"/>
              <a:gd name="csY7" fmla="*/ 0 h 18288"/>
              <a:gd name="csX8" fmla="*/ 5266944 w 10972800"/>
              <a:gd name="csY8" fmla="*/ 0 h 18288"/>
              <a:gd name="csX9" fmla="*/ 6172200 w 10972800"/>
              <a:gd name="csY9" fmla="*/ 0 h 18288"/>
              <a:gd name="csX10" fmla="*/ 6528816 w 10972800"/>
              <a:gd name="csY10" fmla="*/ 0 h 18288"/>
              <a:gd name="csX11" fmla="*/ 7214616 w 10972800"/>
              <a:gd name="csY11" fmla="*/ 0 h 18288"/>
              <a:gd name="csX12" fmla="*/ 7790688 w 10972800"/>
              <a:gd name="csY12" fmla="*/ 0 h 18288"/>
              <a:gd name="csX13" fmla="*/ 8147304 w 10972800"/>
              <a:gd name="csY13" fmla="*/ 0 h 18288"/>
              <a:gd name="csX14" fmla="*/ 9052560 w 10972800"/>
              <a:gd name="csY14" fmla="*/ 0 h 18288"/>
              <a:gd name="csX15" fmla="*/ 9409176 w 10972800"/>
              <a:gd name="csY15" fmla="*/ 0 h 18288"/>
              <a:gd name="csX16" fmla="*/ 9765792 w 10972800"/>
              <a:gd name="csY16" fmla="*/ 0 h 18288"/>
              <a:gd name="csX17" fmla="*/ 10341864 w 10972800"/>
              <a:gd name="csY17" fmla="*/ 0 h 18288"/>
              <a:gd name="csX18" fmla="*/ 10972800 w 10972800"/>
              <a:gd name="csY18" fmla="*/ 0 h 18288"/>
              <a:gd name="csX19" fmla="*/ 10972800 w 10972800"/>
              <a:gd name="csY19" fmla="*/ 18288 h 18288"/>
              <a:gd name="csX20" fmla="*/ 10177272 w 10972800"/>
              <a:gd name="csY20" fmla="*/ 18288 h 18288"/>
              <a:gd name="csX21" fmla="*/ 9820656 w 10972800"/>
              <a:gd name="csY21" fmla="*/ 18288 h 18288"/>
              <a:gd name="csX22" fmla="*/ 9464040 w 10972800"/>
              <a:gd name="csY22" fmla="*/ 18288 h 18288"/>
              <a:gd name="csX23" fmla="*/ 8778240 w 10972800"/>
              <a:gd name="csY23" fmla="*/ 18288 h 18288"/>
              <a:gd name="csX24" fmla="*/ 8421624 w 10972800"/>
              <a:gd name="csY24" fmla="*/ 18288 h 18288"/>
              <a:gd name="csX25" fmla="*/ 7735824 w 10972800"/>
              <a:gd name="csY25" fmla="*/ 18288 h 18288"/>
              <a:gd name="csX26" fmla="*/ 6940296 w 10972800"/>
              <a:gd name="csY26" fmla="*/ 18288 h 18288"/>
              <a:gd name="csX27" fmla="*/ 6254496 w 10972800"/>
              <a:gd name="csY27" fmla="*/ 18288 h 18288"/>
              <a:gd name="csX28" fmla="*/ 5458968 w 10972800"/>
              <a:gd name="csY28" fmla="*/ 18288 h 18288"/>
              <a:gd name="csX29" fmla="*/ 4663440 w 10972800"/>
              <a:gd name="csY29" fmla="*/ 18288 h 18288"/>
              <a:gd name="csX30" fmla="*/ 4306824 w 10972800"/>
              <a:gd name="csY30" fmla="*/ 18288 h 18288"/>
              <a:gd name="csX31" fmla="*/ 3840480 w 10972800"/>
              <a:gd name="csY31" fmla="*/ 18288 h 18288"/>
              <a:gd name="csX32" fmla="*/ 3264408 w 10972800"/>
              <a:gd name="csY32" fmla="*/ 18288 h 18288"/>
              <a:gd name="csX33" fmla="*/ 2578608 w 10972800"/>
              <a:gd name="csY33" fmla="*/ 18288 h 18288"/>
              <a:gd name="csX34" fmla="*/ 1673352 w 10972800"/>
              <a:gd name="csY34" fmla="*/ 18288 h 18288"/>
              <a:gd name="csX35" fmla="*/ 877824 w 10972800"/>
              <a:gd name="csY35" fmla="*/ 18288 h 18288"/>
              <a:gd name="csX36" fmla="*/ 0 w 10972800"/>
              <a:gd name="csY36" fmla="*/ 18288 h 18288"/>
              <a:gd name="csX37" fmla="*/ 0 w 10972800"/>
              <a:gd name="csY37"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567C0AC0-837F-107C-927B-D53937B2E861}"/>
              </a:ext>
            </a:extLst>
          </p:cNvPr>
          <p:cNvSpPr>
            <a:spLocks noGrp="1"/>
          </p:cNvSpPr>
          <p:nvPr>
            <p:ph idx="1"/>
          </p:nvPr>
        </p:nvSpPr>
        <p:spPr>
          <a:xfrm>
            <a:off x="572493" y="2071316"/>
            <a:ext cx="6713552" cy="4119172"/>
          </a:xfrm>
        </p:spPr>
        <p:txBody>
          <a:bodyPr anchor="t">
            <a:noAutofit/>
          </a:bodyPr>
          <a:lstStyle/>
          <a:p>
            <a:pPr marL="0" indent="0">
              <a:buNone/>
            </a:pPr>
            <a:r>
              <a:rPr lang="en-GB" sz="2200"/>
              <a:t>Repair, like refusal, is practice-oriented and quotidian; it is noneventful, deeply historical, and relational (Moreton-Robinson 2015). Like its nominal counterpart, repair urges us to interrogate the multiple scales of entanglement that have created our current conditions. But where reparation seeks justice through the naming of names, the exposure of public secrets, and the articulation of chains of causality, repair looks for something else. It demands an active listening, a mutual recognizing, an acknowledging of complicity at all levels, but it also demands what Erin Manning (2020, p. 199) has called a “creative animation” of life itself.</a:t>
            </a:r>
            <a:endParaRPr lang="en-DE" sz="2200"/>
          </a:p>
          <a:p>
            <a:pPr marL="0" indent="0">
              <a:buNone/>
            </a:pPr>
            <a:r>
              <a:rPr lang="en-DE" sz="2200"/>
              <a:t>(D. Thomas)</a:t>
            </a:r>
            <a:endParaRPr lang="en-DE" sz="2200" dirty="0"/>
          </a:p>
        </p:txBody>
      </p:sp>
      <p:pic>
        <p:nvPicPr>
          <p:cNvPr id="5" name="Picture 4" descr="A group of people holding a sign&#10;&#10;AI-generated content may be incorrect.">
            <a:extLst>
              <a:ext uri="{FF2B5EF4-FFF2-40B4-BE49-F238E27FC236}">
                <a16:creationId xmlns:a16="http://schemas.microsoft.com/office/drawing/2014/main" id="{0E424249-3FE1-7FD1-5B5A-DC30BA0BA65E}"/>
              </a:ext>
            </a:extLst>
          </p:cNvPr>
          <p:cNvPicPr>
            <a:picLocks noChangeAspect="1"/>
          </p:cNvPicPr>
          <p:nvPr/>
        </p:nvPicPr>
        <p:blipFill>
          <a:blip r:embed="rId3"/>
          <a:srcRect t="5883" r="1" b="16260"/>
          <a:stretch>
            <a:fillRect/>
          </a:stretch>
        </p:blipFill>
        <p:spPr>
          <a:xfrm>
            <a:off x="7675658" y="2093976"/>
            <a:ext cx="3941064" cy="4096512"/>
          </a:xfrm>
          <a:prstGeom prst="rect">
            <a:avLst/>
          </a:prstGeom>
        </p:spPr>
      </p:pic>
    </p:spTree>
    <p:extLst>
      <p:ext uri="{BB962C8B-B14F-4D97-AF65-F5344CB8AC3E}">
        <p14:creationId xmlns:p14="http://schemas.microsoft.com/office/powerpoint/2010/main" val="30804886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0B40836-916F-79BD-7F1A-87AB4D3A319C}"/>
              </a:ext>
            </a:extLst>
          </p:cNvPr>
          <p:cNvSpPr>
            <a:spLocks noGrp="1"/>
          </p:cNvSpPr>
          <p:nvPr>
            <p:ph type="title"/>
          </p:nvPr>
        </p:nvSpPr>
        <p:spPr>
          <a:xfrm>
            <a:off x="630936" y="640080"/>
            <a:ext cx="4818888" cy="1481328"/>
          </a:xfrm>
        </p:spPr>
        <p:txBody>
          <a:bodyPr anchor="b">
            <a:normAutofit/>
          </a:bodyPr>
          <a:lstStyle/>
          <a:p>
            <a:r>
              <a:rPr lang="en-DE" sz="2600"/>
              <a:t>The visual Frequency of Black Life</a:t>
            </a:r>
            <a:br>
              <a:rPr lang="en-DE" sz="2600"/>
            </a:br>
            <a:r>
              <a:rPr lang="en-DE" sz="2600"/>
              <a:t>Love, Labor, and the Practice of Refusal</a:t>
            </a:r>
          </a:p>
        </p:txBody>
      </p:sp>
      <p:sp>
        <p:nvSpPr>
          <p:cNvPr id="12" name="sketch line">
            <a:extLst>
              <a:ext uri="{FF2B5EF4-FFF2-40B4-BE49-F238E27FC236}">
                <a16:creationId xmlns:a16="http://schemas.microsoft.com/office/drawing/2014/main" id="{71877DBC-BB60-40F0-AC93-2ACDBAAE60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372868"/>
            <a:ext cx="3255095" cy="18288"/>
          </a:xfrm>
          <a:custGeom>
            <a:avLst/>
            <a:gdLst>
              <a:gd name="csX0" fmla="*/ 0 w 3255095"/>
              <a:gd name="csY0" fmla="*/ 0 h 18288"/>
              <a:gd name="csX1" fmla="*/ 618468 w 3255095"/>
              <a:gd name="csY1" fmla="*/ 0 h 18288"/>
              <a:gd name="csX2" fmla="*/ 1269487 w 3255095"/>
              <a:gd name="csY2" fmla="*/ 0 h 18288"/>
              <a:gd name="csX3" fmla="*/ 1953057 w 3255095"/>
              <a:gd name="csY3" fmla="*/ 0 h 18288"/>
              <a:gd name="csX4" fmla="*/ 2636627 w 3255095"/>
              <a:gd name="csY4" fmla="*/ 0 h 18288"/>
              <a:gd name="csX5" fmla="*/ 3255095 w 3255095"/>
              <a:gd name="csY5" fmla="*/ 0 h 18288"/>
              <a:gd name="csX6" fmla="*/ 3255095 w 3255095"/>
              <a:gd name="csY6" fmla="*/ 18288 h 18288"/>
              <a:gd name="csX7" fmla="*/ 2538974 w 3255095"/>
              <a:gd name="csY7" fmla="*/ 18288 h 18288"/>
              <a:gd name="csX8" fmla="*/ 1822853 w 3255095"/>
              <a:gd name="csY8" fmla="*/ 18288 h 18288"/>
              <a:gd name="csX9" fmla="*/ 1171834 w 3255095"/>
              <a:gd name="csY9" fmla="*/ 18288 h 18288"/>
              <a:gd name="csX10" fmla="*/ 0 w 3255095"/>
              <a:gd name="csY10" fmla="*/ 18288 h 18288"/>
              <a:gd name="csX11" fmla="*/ 0 w 3255095"/>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F6B27603-E542-B132-8CBC-A0C43A1E1DB4}"/>
              </a:ext>
            </a:extLst>
          </p:cNvPr>
          <p:cNvSpPr>
            <a:spLocks noGrp="1"/>
          </p:cNvSpPr>
          <p:nvPr>
            <p:ph idx="1"/>
          </p:nvPr>
        </p:nvSpPr>
        <p:spPr>
          <a:xfrm>
            <a:off x="630935" y="2446020"/>
            <a:ext cx="5250319" cy="4149298"/>
          </a:xfrm>
        </p:spPr>
        <p:txBody>
          <a:bodyPr anchor="t">
            <a:normAutofit lnSpcReduction="10000"/>
          </a:bodyPr>
          <a:lstStyle/>
          <a:p>
            <a:pPr marL="0" indent="0">
              <a:buNone/>
            </a:pPr>
            <a:r>
              <a:rPr lang="en-GB" sz="2200" dirty="0"/>
              <a:t>Our commitment to Black Feminist study embraces refusal as a way of thinking beyond hierarchal structures of power/resistance as the primary schematic for representing the relationship of black subjects to power. Our discussions aim to </a:t>
            </a:r>
            <a:r>
              <a:rPr lang="en-GB" sz="2200" dirty="0" err="1"/>
              <a:t>recenter</a:t>
            </a:r>
            <a:r>
              <a:rPr lang="en-GB" sz="2200" dirty="0"/>
              <a:t> the micro </a:t>
            </a:r>
            <a:r>
              <a:rPr lang="en-GB" sz="2200" dirty="0" err="1"/>
              <a:t>labors</a:t>
            </a:r>
            <a:r>
              <a:rPr lang="en-GB" sz="2200" dirty="0"/>
              <a:t> of black struggle and the everyday practices of refusal that are easily</a:t>
            </a:r>
            <a:r>
              <a:rPr lang="en-DE" sz="2200" dirty="0"/>
              <a:t> </a:t>
            </a:r>
            <a:r>
              <a:rPr lang="en-GB" sz="2200" dirty="0"/>
              <a:t>dismissed or taken for granted as complacent, irrelevant, or ineffectual.</a:t>
            </a:r>
          </a:p>
          <a:p>
            <a:pPr marL="0" indent="0">
              <a:buNone/>
            </a:pPr>
            <a:endParaRPr lang="en-GB" sz="2200" dirty="0"/>
          </a:p>
          <a:p>
            <a:pPr marL="0" indent="0">
              <a:buNone/>
            </a:pPr>
            <a:r>
              <a:rPr lang="en-DE" sz="2200" dirty="0"/>
              <a:t>(T.Campt)</a:t>
            </a:r>
          </a:p>
          <a:p>
            <a:endParaRPr lang="en-DE" sz="2200" dirty="0"/>
          </a:p>
          <a:p>
            <a:endParaRPr lang="en-DE" sz="1900" dirty="0"/>
          </a:p>
        </p:txBody>
      </p:sp>
      <p:pic>
        <p:nvPicPr>
          <p:cNvPr id="5" name="Picture 4" descr="A person getting her hair done&#10;&#10;AI-generated content may be incorrect.">
            <a:extLst>
              <a:ext uri="{FF2B5EF4-FFF2-40B4-BE49-F238E27FC236}">
                <a16:creationId xmlns:a16="http://schemas.microsoft.com/office/drawing/2014/main" id="{F8411C2A-0474-0E20-9EE5-D721BCF36EFC}"/>
              </a:ext>
            </a:extLst>
          </p:cNvPr>
          <p:cNvPicPr>
            <a:picLocks noChangeAspect="1"/>
          </p:cNvPicPr>
          <p:nvPr/>
        </p:nvPicPr>
        <p:blipFill>
          <a:blip r:embed="rId3"/>
          <a:stretch>
            <a:fillRect/>
          </a:stretch>
        </p:blipFill>
        <p:spPr>
          <a:xfrm>
            <a:off x="6099048" y="1893665"/>
            <a:ext cx="5458968" cy="3070669"/>
          </a:xfrm>
          <a:prstGeom prst="rect">
            <a:avLst/>
          </a:prstGeom>
        </p:spPr>
      </p:pic>
    </p:spTree>
    <p:extLst>
      <p:ext uri="{BB962C8B-B14F-4D97-AF65-F5344CB8AC3E}">
        <p14:creationId xmlns:p14="http://schemas.microsoft.com/office/powerpoint/2010/main" val="37587839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9931308-904D-F34B-2161-866F090E6701}"/>
              </a:ext>
            </a:extLst>
          </p:cNvPr>
          <p:cNvSpPr>
            <a:spLocks noGrp="1"/>
          </p:cNvSpPr>
          <p:nvPr>
            <p:ph type="title"/>
          </p:nvPr>
        </p:nvSpPr>
        <p:spPr>
          <a:xfrm>
            <a:off x="630936" y="640080"/>
            <a:ext cx="4818888" cy="1481328"/>
          </a:xfrm>
        </p:spPr>
        <p:txBody>
          <a:bodyPr anchor="b">
            <a:normAutofit/>
          </a:bodyPr>
          <a:lstStyle/>
          <a:p>
            <a:r>
              <a:rPr lang="en-DE" sz="4600"/>
              <a:t>The Practicing Refusal Collective</a:t>
            </a:r>
          </a:p>
        </p:txBody>
      </p:sp>
      <p:sp>
        <p:nvSpPr>
          <p:cNvPr id="12" name="sketch line">
            <a:extLst>
              <a:ext uri="{FF2B5EF4-FFF2-40B4-BE49-F238E27FC236}">
                <a16:creationId xmlns:a16="http://schemas.microsoft.com/office/drawing/2014/main" id="{71877DBC-BB60-40F0-AC93-2ACDBAAE60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372868"/>
            <a:ext cx="3255095" cy="18288"/>
          </a:xfrm>
          <a:custGeom>
            <a:avLst/>
            <a:gdLst>
              <a:gd name="csX0" fmla="*/ 0 w 3255095"/>
              <a:gd name="csY0" fmla="*/ 0 h 18288"/>
              <a:gd name="csX1" fmla="*/ 618468 w 3255095"/>
              <a:gd name="csY1" fmla="*/ 0 h 18288"/>
              <a:gd name="csX2" fmla="*/ 1269487 w 3255095"/>
              <a:gd name="csY2" fmla="*/ 0 h 18288"/>
              <a:gd name="csX3" fmla="*/ 1953057 w 3255095"/>
              <a:gd name="csY3" fmla="*/ 0 h 18288"/>
              <a:gd name="csX4" fmla="*/ 2636627 w 3255095"/>
              <a:gd name="csY4" fmla="*/ 0 h 18288"/>
              <a:gd name="csX5" fmla="*/ 3255095 w 3255095"/>
              <a:gd name="csY5" fmla="*/ 0 h 18288"/>
              <a:gd name="csX6" fmla="*/ 3255095 w 3255095"/>
              <a:gd name="csY6" fmla="*/ 18288 h 18288"/>
              <a:gd name="csX7" fmla="*/ 2538974 w 3255095"/>
              <a:gd name="csY7" fmla="*/ 18288 h 18288"/>
              <a:gd name="csX8" fmla="*/ 1822853 w 3255095"/>
              <a:gd name="csY8" fmla="*/ 18288 h 18288"/>
              <a:gd name="csX9" fmla="*/ 1171834 w 3255095"/>
              <a:gd name="csY9" fmla="*/ 18288 h 18288"/>
              <a:gd name="csX10" fmla="*/ 0 w 3255095"/>
              <a:gd name="csY10" fmla="*/ 18288 h 18288"/>
              <a:gd name="csX11" fmla="*/ 0 w 3255095"/>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67F3B861-9C26-9A2A-CBF7-D5D331D6C51E}"/>
              </a:ext>
            </a:extLst>
          </p:cNvPr>
          <p:cNvSpPr>
            <a:spLocks noGrp="1"/>
          </p:cNvSpPr>
          <p:nvPr>
            <p:ph idx="1"/>
          </p:nvPr>
        </p:nvSpPr>
        <p:spPr>
          <a:xfrm>
            <a:off x="630936" y="2660904"/>
            <a:ext cx="5465064" cy="4010060"/>
          </a:xfrm>
        </p:spPr>
        <p:txBody>
          <a:bodyPr anchor="t">
            <a:normAutofit/>
          </a:bodyPr>
          <a:lstStyle/>
          <a:p>
            <a:pPr marL="0" indent="0">
              <a:buNone/>
            </a:pPr>
            <a:r>
              <a:rPr lang="en-GB" sz="2000" dirty="0"/>
              <a:t>The practice of refusal invoked in the collective’s name signals a rejection of the status quo as liveable. It is a refusal to recognize a social order that renders you fundamentally illegible and unintelligible. It is a refusal to embrace the terms of diminished subjecthood with which one is presented and to use negation as a generative and creative source of disorderly power to embrace the possibility of living otherwise. The practice of refusal is a striving to create possibility in the face of negation.</a:t>
            </a:r>
          </a:p>
          <a:p>
            <a:pPr marL="0" indent="0">
              <a:buNone/>
            </a:pPr>
            <a:endParaRPr lang="en-GB" sz="2000" dirty="0"/>
          </a:p>
          <a:p>
            <a:pPr marL="0" indent="0">
              <a:buNone/>
            </a:pPr>
            <a:r>
              <a:rPr lang="en-DE" sz="2000" dirty="0"/>
              <a:t>(T.Campt)</a:t>
            </a:r>
          </a:p>
          <a:p>
            <a:endParaRPr lang="en-DE" sz="1500" dirty="0"/>
          </a:p>
          <a:p>
            <a:endParaRPr lang="en-DE" sz="1500" dirty="0"/>
          </a:p>
        </p:txBody>
      </p:sp>
      <p:pic>
        <p:nvPicPr>
          <p:cNvPr id="5" name="Picture 4" descr="Several people sitting on the floor&#10;&#10;AI-generated content may be incorrect.">
            <a:extLst>
              <a:ext uri="{FF2B5EF4-FFF2-40B4-BE49-F238E27FC236}">
                <a16:creationId xmlns:a16="http://schemas.microsoft.com/office/drawing/2014/main" id="{FC5142A3-4FC1-198B-F6C3-1D37AF8FA192}"/>
              </a:ext>
            </a:extLst>
          </p:cNvPr>
          <p:cNvPicPr>
            <a:picLocks noChangeAspect="1"/>
          </p:cNvPicPr>
          <p:nvPr/>
        </p:nvPicPr>
        <p:blipFill>
          <a:blip r:embed="rId3"/>
          <a:stretch>
            <a:fillRect/>
          </a:stretch>
        </p:blipFill>
        <p:spPr>
          <a:xfrm>
            <a:off x="6966928" y="640080"/>
            <a:ext cx="3723208" cy="5577840"/>
          </a:xfrm>
          <a:prstGeom prst="rect">
            <a:avLst/>
          </a:prstGeom>
        </p:spPr>
      </p:pic>
    </p:spTree>
    <p:extLst>
      <p:ext uri="{BB962C8B-B14F-4D97-AF65-F5344CB8AC3E}">
        <p14:creationId xmlns:p14="http://schemas.microsoft.com/office/powerpoint/2010/main" val="41451666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2B97F24A-32CE-4C1C-A50D-3016B394D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sketch line">
            <a:extLst>
              <a:ext uri="{FF2B5EF4-FFF2-40B4-BE49-F238E27FC236}">
                <a16:creationId xmlns:a16="http://schemas.microsoft.com/office/drawing/2014/main" id="{CD8B4F24-440B-49E9-B85D-733523DC06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573756"/>
            <a:ext cx="3255095" cy="18288"/>
          </a:xfrm>
          <a:custGeom>
            <a:avLst/>
            <a:gdLst>
              <a:gd name="csX0" fmla="*/ 0 w 3255095"/>
              <a:gd name="csY0" fmla="*/ 0 h 18288"/>
              <a:gd name="csX1" fmla="*/ 618468 w 3255095"/>
              <a:gd name="csY1" fmla="*/ 0 h 18288"/>
              <a:gd name="csX2" fmla="*/ 1269487 w 3255095"/>
              <a:gd name="csY2" fmla="*/ 0 h 18288"/>
              <a:gd name="csX3" fmla="*/ 1953057 w 3255095"/>
              <a:gd name="csY3" fmla="*/ 0 h 18288"/>
              <a:gd name="csX4" fmla="*/ 2636627 w 3255095"/>
              <a:gd name="csY4" fmla="*/ 0 h 18288"/>
              <a:gd name="csX5" fmla="*/ 3255095 w 3255095"/>
              <a:gd name="csY5" fmla="*/ 0 h 18288"/>
              <a:gd name="csX6" fmla="*/ 3255095 w 3255095"/>
              <a:gd name="csY6" fmla="*/ 18288 h 18288"/>
              <a:gd name="csX7" fmla="*/ 2538974 w 3255095"/>
              <a:gd name="csY7" fmla="*/ 18288 h 18288"/>
              <a:gd name="csX8" fmla="*/ 1822853 w 3255095"/>
              <a:gd name="csY8" fmla="*/ 18288 h 18288"/>
              <a:gd name="csX9" fmla="*/ 1171834 w 3255095"/>
              <a:gd name="csY9" fmla="*/ 18288 h 18288"/>
              <a:gd name="csX10" fmla="*/ 0 w 3255095"/>
              <a:gd name="csY10" fmla="*/ 18288 h 18288"/>
              <a:gd name="csX11" fmla="*/ 0 w 3255095"/>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75625DC2-E122-17D6-2E19-E574D2FDAE38}"/>
              </a:ext>
            </a:extLst>
          </p:cNvPr>
          <p:cNvSpPr>
            <a:spLocks noGrp="1"/>
          </p:cNvSpPr>
          <p:nvPr>
            <p:ph idx="1"/>
          </p:nvPr>
        </p:nvSpPr>
        <p:spPr>
          <a:xfrm>
            <a:off x="630936" y="2807208"/>
            <a:ext cx="3429000" cy="3410712"/>
          </a:xfrm>
        </p:spPr>
        <p:txBody>
          <a:bodyPr anchor="t">
            <a:normAutofit/>
          </a:bodyPr>
          <a:lstStyle/>
          <a:p>
            <a:pPr marL="0" indent="0">
              <a:buNone/>
            </a:pPr>
            <a:r>
              <a:rPr lang="en-GB" sz="2000" dirty="0"/>
              <a:t>Guillermina Altomonte argues that the products of this </a:t>
            </a:r>
            <a:r>
              <a:rPr lang="en-GB" sz="2000" dirty="0" err="1"/>
              <a:t>labor</a:t>
            </a:r>
            <a:r>
              <a:rPr lang="en-GB" sz="2000" dirty="0"/>
              <a:t> are social networks, forms of community, and biopower: that is, the power to create society itself. —“Affective Labor in the Post- Fordist Transformation”</a:t>
            </a:r>
          </a:p>
          <a:p>
            <a:pPr marL="0" indent="0">
              <a:buNone/>
            </a:pPr>
            <a:endParaRPr lang="en-GB" sz="2000" dirty="0"/>
          </a:p>
          <a:p>
            <a:pPr marL="0" indent="0">
              <a:buNone/>
            </a:pPr>
            <a:r>
              <a:rPr lang="en-DE" sz="2000" dirty="0"/>
              <a:t>(T.Campt)</a:t>
            </a:r>
          </a:p>
          <a:p>
            <a:endParaRPr lang="en-DE" sz="2000" dirty="0"/>
          </a:p>
          <a:p>
            <a:endParaRPr lang="en-DE" sz="2000" dirty="0"/>
          </a:p>
        </p:txBody>
      </p:sp>
      <p:pic>
        <p:nvPicPr>
          <p:cNvPr id="5" name="Picture 4" descr="A group of people sitting on a bed&#10;&#10;AI-generated content may be incorrect.">
            <a:extLst>
              <a:ext uri="{FF2B5EF4-FFF2-40B4-BE49-F238E27FC236}">
                <a16:creationId xmlns:a16="http://schemas.microsoft.com/office/drawing/2014/main" id="{874F8A5E-E7AB-2737-D16C-E96B17E1E3B0}"/>
              </a:ext>
            </a:extLst>
          </p:cNvPr>
          <p:cNvPicPr>
            <a:picLocks noChangeAspect="1"/>
          </p:cNvPicPr>
          <p:nvPr/>
        </p:nvPicPr>
        <p:blipFill>
          <a:blip r:embed="rId3"/>
          <a:stretch>
            <a:fillRect/>
          </a:stretch>
        </p:blipFill>
        <p:spPr>
          <a:xfrm>
            <a:off x="4654296" y="840105"/>
            <a:ext cx="6903720" cy="5177790"/>
          </a:xfrm>
          <a:prstGeom prst="rect">
            <a:avLst/>
          </a:prstGeom>
        </p:spPr>
      </p:pic>
    </p:spTree>
    <p:extLst>
      <p:ext uri="{BB962C8B-B14F-4D97-AF65-F5344CB8AC3E}">
        <p14:creationId xmlns:p14="http://schemas.microsoft.com/office/powerpoint/2010/main" val="16990232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D0A4EE-0DD3-9253-6FF1-A7643365C9E0}"/>
              </a:ext>
            </a:extLst>
          </p:cNvPr>
          <p:cNvSpPr>
            <a:spLocks noGrp="1"/>
          </p:cNvSpPr>
          <p:nvPr>
            <p:ph type="title"/>
          </p:nvPr>
        </p:nvSpPr>
        <p:spPr/>
        <p:txBody>
          <a:bodyPr/>
          <a:lstStyle/>
          <a:p>
            <a:r>
              <a:rPr lang="en-DE" dirty="0"/>
              <a:t>Ethnographic Refusal - Sovereignty</a:t>
            </a:r>
          </a:p>
        </p:txBody>
      </p:sp>
      <p:sp>
        <p:nvSpPr>
          <p:cNvPr id="3" name="Content Placeholder 2">
            <a:extLst>
              <a:ext uri="{FF2B5EF4-FFF2-40B4-BE49-F238E27FC236}">
                <a16:creationId xmlns:a16="http://schemas.microsoft.com/office/drawing/2014/main" id="{B8997274-1B5F-E15E-9FE0-50572909263E}"/>
              </a:ext>
            </a:extLst>
          </p:cNvPr>
          <p:cNvSpPr>
            <a:spLocks noGrp="1"/>
          </p:cNvSpPr>
          <p:nvPr>
            <p:ph idx="1"/>
          </p:nvPr>
        </p:nvSpPr>
        <p:spPr/>
        <p:txBody>
          <a:bodyPr/>
          <a:lstStyle/>
          <a:p>
            <a:endParaRPr lang="en-GB" dirty="0"/>
          </a:p>
          <a:p>
            <a:pPr marL="0" indent="0" algn="ctr">
              <a:buNone/>
            </a:pPr>
            <a:r>
              <a:rPr lang="en-GB" dirty="0"/>
              <a:t>“it is my proposition that to think about “sovereignty” – a construct which is always a bestowal and as such is deeply imperfect but critical for these moments in Indigenous/Settler- State relations – is to think very seriously about needs and, basically, involves a calculus ethnography of what you need to know and what I refuse to write in.”</a:t>
            </a:r>
          </a:p>
          <a:p>
            <a:pPr marL="0" indent="0">
              <a:buNone/>
            </a:pPr>
            <a:endParaRPr lang="en-DE" dirty="0"/>
          </a:p>
          <a:p>
            <a:pPr marL="0" indent="0">
              <a:buNone/>
            </a:pPr>
            <a:r>
              <a:rPr lang="en-DE" dirty="0"/>
              <a:t>(Simpson)</a:t>
            </a:r>
          </a:p>
        </p:txBody>
      </p:sp>
    </p:spTree>
    <p:extLst>
      <p:ext uri="{BB962C8B-B14F-4D97-AF65-F5344CB8AC3E}">
        <p14:creationId xmlns:p14="http://schemas.microsoft.com/office/powerpoint/2010/main" val="39907191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B97F24A-32CE-4C1C-A50D-3016B394D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ketch line">
            <a:extLst>
              <a:ext uri="{FF2B5EF4-FFF2-40B4-BE49-F238E27FC236}">
                <a16:creationId xmlns:a16="http://schemas.microsoft.com/office/drawing/2014/main" id="{CD8B4F24-440B-49E9-B85D-733523DC06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573756"/>
            <a:ext cx="3255095" cy="18288"/>
          </a:xfrm>
          <a:custGeom>
            <a:avLst/>
            <a:gdLst>
              <a:gd name="csX0" fmla="*/ 0 w 3255095"/>
              <a:gd name="csY0" fmla="*/ 0 h 18288"/>
              <a:gd name="csX1" fmla="*/ 618468 w 3255095"/>
              <a:gd name="csY1" fmla="*/ 0 h 18288"/>
              <a:gd name="csX2" fmla="*/ 1269487 w 3255095"/>
              <a:gd name="csY2" fmla="*/ 0 h 18288"/>
              <a:gd name="csX3" fmla="*/ 1953057 w 3255095"/>
              <a:gd name="csY3" fmla="*/ 0 h 18288"/>
              <a:gd name="csX4" fmla="*/ 2636627 w 3255095"/>
              <a:gd name="csY4" fmla="*/ 0 h 18288"/>
              <a:gd name="csX5" fmla="*/ 3255095 w 3255095"/>
              <a:gd name="csY5" fmla="*/ 0 h 18288"/>
              <a:gd name="csX6" fmla="*/ 3255095 w 3255095"/>
              <a:gd name="csY6" fmla="*/ 18288 h 18288"/>
              <a:gd name="csX7" fmla="*/ 2538974 w 3255095"/>
              <a:gd name="csY7" fmla="*/ 18288 h 18288"/>
              <a:gd name="csX8" fmla="*/ 1822853 w 3255095"/>
              <a:gd name="csY8" fmla="*/ 18288 h 18288"/>
              <a:gd name="csX9" fmla="*/ 1171834 w 3255095"/>
              <a:gd name="csY9" fmla="*/ 18288 h 18288"/>
              <a:gd name="csX10" fmla="*/ 0 w 3255095"/>
              <a:gd name="csY10" fmla="*/ 18288 h 18288"/>
              <a:gd name="csX11" fmla="*/ 0 w 3255095"/>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E61C2986-5BB0-91DE-BA2B-7391A2AABAEA}"/>
              </a:ext>
            </a:extLst>
          </p:cNvPr>
          <p:cNvSpPr>
            <a:spLocks noGrp="1"/>
          </p:cNvSpPr>
          <p:nvPr>
            <p:ph idx="1"/>
          </p:nvPr>
        </p:nvSpPr>
        <p:spPr>
          <a:xfrm>
            <a:off x="630936" y="2807208"/>
            <a:ext cx="3429000" cy="3410712"/>
          </a:xfrm>
        </p:spPr>
        <p:txBody>
          <a:bodyPr anchor="t">
            <a:normAutofit/>
          </a:bodyPr>
          <a:lstStyle/>
          <a:p>
            <a:pPr marL="0" indent="0">
              <a:buNone/>
            </a:pPr>
            <a:r>
              <a:rPr lang="en-GB" sz="2000" dirty="0"/>
              <a:t>What if black futurity and the possibility of </a:t>
            </a:r>
            <a:r>
              <a:rPr lang="en-GB" sz="2000" dirty="0" err="1"/>
              <a:t>nonsovereign</a:t>
            </a:r>
            <a:r>
              <a:rPr lang="en-GB" sz="2000" dirty="0"/>
              <a:t> forms of freedom were achievable not only through struggle and resistance but, perhaps more profoundly, through reparative and restorative intimacies?</a:t>
            </a:r>
          </a:p>
          <a:p>
            <a:pPr marL="0" indent="0">
              <a:buNone/>
            </a:pPr>
            <a:endParaRPr lang="en-GB" sz="2000" dirty="0"/>
          </a:p>
          <a:p>
            <a:pPr marL="0" indent="0">
              <a:buNone/>
            </a:pPr>
            <a:r>
              <a:rPr lang="en-DE" sz="2000" dirty="0"/>
              <a:t>(T.Campt)</a:t>
            </a:r>
          </a:p>
          <a:p>
            <a:endParaRPr lang="en-DE" sz="2000" dirty="0"/>
          </a:p>
          <a:p>
            <a:endParaRPr lang="en-DE" sz="2000" dirty="0"/>
          </a:p>
        </p:txBody>
      </p:sp>
      <p:pic>
        <p:nvPicPr>
          <p:cNvPr id="5" name="Picture 4" descr="A person and person at a market&#10;&#10;AI-generated content may be incorrect.">
            <a:extLst>
              <a:ext uri="{FF2B5EF4-FFF2-40B4-BE49-F238E27FC236}">
                <a16:creationId xmlns:a16="http://schemas.microsoft.com/office/drawing/2014/main" id="{BABB832C-BA49-3507-2A08-A91ED46288C9}"/>
              </a:ext>
            </a:extLst>
          </p:cNvPr>
          <p:cNvPicPr>
            <a:picLocks noChangeAspect="1"/>
          </p:cNvPicPr>
          <p:nvPr/>
        </p:nvPicPr>
        <p:blipFill>
          <a:blip r:embed="rId2"/>
          <a:stretch>
            <a:fillRect/>
          </a:stretch>
        </p:blipFill>
        <p:spPr>
          <a:xfrm>
            <a:off x="4654296" y="1487329"/>
            <a:ext cx="6903720" cy="3883342"/>
          </a:xfrm>
          <a:prstGeom prst="rect">
            <a:avLst/>
          </a:prstGeom>
        </p:spPr>
      </p:pic>
    </p:spTree>
    <p:extLst>
      <p:ext uri="{BB962C8B-B14F-4D97-AF65-F5344CB8AC3E}">
        <p14:creationId xmlns:p14="http://schemas.microsoft.com/office/powerpoint/2010/main" val="13661286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288C6B4-AFC3-407F-A595-EFFD38D4CC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Freeform: Shape 11">
            <a:extLst>
              <a:ext uri="{FF2B5EF4-FFF2-40B4-BE49-F238E27FC236}">
                <a16:creationId xmlns:a16="http://schemas.microsoft.com/office/drawing/2014/main" id="{CF236821-17FE-429B-8D2C-08E13A64EA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455673" cy="6858000"/>
          </a:xfrm>
          <a:custGeom>
            <a:avLst/>
            <a:gdLst>
              <a:gd name="connsiteX0" fmla="*/ 0 w 4455673"/>
              <a:gd name="connsiteY0" fmla="*/ 0 h 6858000"/>
              <a:gd name="connsiteX1" fmla="*/ 3242695 w 4455673"/>
              <a:gd name="connsiteY1" fmla="*/ 0 h 6858000"/>
              <a:gd name="connsiteX2" fmla="*/ 3305678 w 4455673"/>
              <a:gd name="connsiteY2" fmla="*/ 69271 h 6858000"/>
              <a:gd name="connsiteX3" fmla="*/ 4455673 w 4455673"/>
              <a:gd name="connsiteY3" fmla="*/ 3429000 h 6858000"/>
              <a:gd name="connsiteX4" fmla="*/ 3305678 w 4455673"/>
              <a:gd name="connsiteY4" fmla="*/ 6788730 h 6858000"/>
              <a:gd name="connsiteX5" fmla="*/ 3242695 w 4455673"/>
              <a:gd name="connsiteY5" fmla="*/ 6858000 h 6858000"/>
              <a:gd name="connsiteX6" fmla="*/ 0 w 4455673"/>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55673" h="6858000">
                <a:moveTo>
                  <a:pt x="0" y="0"/>
                </a:moveTo>
                <a:lnTo>
                  <a:pt x="3242695" y="0"/>
                </a:lnTo>
                <a:lnTo>
                  <a:pt x="3305678" y="69271"/>
                </a:lnTo>
                <a:cubicBezTo>
                  <a:pt x="4016204" y="929100"/>
                  <a:pt x="4455673" y="2116944"/>
                  <a:pt x="4455673" y="3429000"/>
                </a:cubicBezTo>
                <a:cubicBezTo>
                  <a:pt x="4455673" y="4741056"/>
                  <a:pt x="4016204" y="5928900"/>
                  <a:pt x="3305678" y="6788730"/>
                </a:cubicBezTo>
                <a:lnTo>
                  <a:pt x="3242695" y="6858000"/>
                </a:lnTo>
                <a:lnTo>
                  <a:pt x="0" y="6858000"/>
                </a:lnTo>
                <a:close/>
              </a:path>
            </a:pathLst>
          </a:custGeom>
          <a:ln w="9525">
            <a:solidFill>
              <a:srgbClr val="EFEFEF"/>
            </a:solidFill>
          </a:ln>
          <a:effectLst>
            <a:outerShdw blurRad="889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4" name="Freeform: Shape 13">
            <a:extLst>
              <a:ext uri="{FF2B5EF4-FFF2-40B4-BE49-F238E27FC236}">
                <a16:creationId xmlns:a16="http://schemas.microsoft.com/office/drawing/2014/main" id="{C0BDBCD2-E081-43AB-9119-C55465E597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446529" cy="6858000"/>
          </a:xfrm>
          <a:custGeom>
            <a:avLst/>
            <a:gdLst>
              <a:gd name="connsiteX0" fmla="*/ 0 w 4446529"/>
              <a:gd name="connsiteY0" fmla="*/ 0 h 6858000"/>
              <a:gd name="connsiteX1" fmla="*/ 3233551 w 4446529"/>
              <a:gd name="connsiteY1" fmla="*/ 0 h 6858000"/>
              <a:gd name="connsiteX2" fmla="*/ 3296534 w 4446529"/>
              <a:gd name="connsiteY2" fmla="*/ 69271 h 6858000"/>
              <a:gd name="connsiteX3" fmla="*/ 4446529 w 4446529"/>
              <a:gd name="connsiteY3" fmla="*/ 3429000 h 6858000"/>
              <a:gd name="connsiteX4" fmla="*/ 3296534 w 4446529"/>
              <a:gd name="connsiteY4" fmla="*/ 6788730 h 6858000"/>
              <a:gd name="connsiteX5" fmla="*/ 3233551 w 4446529"/>
              <a:gd name="connsiteY5" fmla="*/ 6858000 h 6858000"/>
              <a:gd name="connsiteX6" fmla="*/ 0 w 444652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46529" h="6858000">
                <a:moveTo>
                  <a:pt x="0" y="0"/>
                </a:moveTo>
                <a:lnTo>
                  <a:pt x="3233551" y="0"/>
                </a:lnTo>
                <a:lnTo>
                  <a:pt x="3296534" y="69271"/>
                </a:lnTo>
                <a:cubicBezTo>
                  <a:pt x="4007060" y="929100"/>
                  <a:pt x="4446529" y="2116944"/>
                  <a:pt x="4446529" y="3429000"/>
                </a:cubicBezTo>
                <a:cubicBezTo>
                  <a:pt x="4446529" y="4741056"/>
                  <a:pt x="4007060" y="5928900"/>
                  <a:pt x="3296534" y="6788730"/>
                </a:cubicBezTo>
                <a:lnTo>
                  <a:pt x="3233551"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E896C9D-3ACA-F0A0-8776-A8F3A2120E9B}"/>
              </a:ext>
            </a:extLst>
          </p:cNvPr>
          <p:cNvSpPr>
            <a:spLocks noGrp="1"/>
          </p:cNvSpPr>
          <p:nvPr>
            <p:ph type="title"/>
          </p:nvPr>
        </p:nvSpPr>
        <p:spPr>
          <a:xfrm>
            <a:off x="371094" y="1161288"/>
            <a:ext cx="3438144" cy="1239012"/>
          </a:xfrm>
        </p:spPr>
        <p:txBody>
          <a:bodyPr anchor="ctr">
            <a:normAutofit/>
          </a:bodyPr>
          <a:lstStyle/>
          <a:p>
            <a:r>
              <a:rPr lang="en-DE" sz="2800"/>
              <a:t>Love is the message, the message is Death</a:t>
            </a:r>
          </a:p>
        </p:txBody>
      </p:sp>
      <p:sp>
        <p:nvSpPr>
          <p:cNvPr id="16" name="Rectangle 15">
            <a:extLst>
              <a:ext uri="{FF2B5EF4-FFF2-40B4-BE49-F238E27FC236}">
                <a16:creationId xmlns:a16="http://schemas.microsoft.com/office/drawing/2014/main" id="{98E79BE4-34FE-485A-98A5-92CE8F7C47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426546"/>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8" name="Rectangle 17">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5893" y="2443480"/>
            <a:ext cx="338328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22584698-FD66-A1AB-132C-CDA196647047}"/>
              </a:ext>
            </a:extLst>
          </p:cNvPr>
          <p:cNvSpPr>
            <a:spLocks noGrp="1"/>
          </p:cNvSpPr>
          <p:nvPr>
            <p:ph idx="1"/>
          </p:nvPr>
        </p:nvSpPr>
        <p:spPr>
          <a:xfrm>
            <a:off x="371093" y="2718054"/>
            <a:ext cx="4520947" cy="3518984"/>
          </a:xfrm>
        </p:spPr>
        <p:txBody>
          <a:bodyPr anchor="t">
            <a:normAutofit/>
          </a:bodyPr>
          <a:lstStyle/>
          <a:p>
            <a:pPr marL="0" indent="0">
              <a:buNone/>
            </a:pPr>
            <a:r>
              <a:rPr lang="en-GB" sz="2000" dirty="0"/>
              <a:t> What forms of kinship are solicited or produced by images of </a:t>
            </a:r>
            <a:r>
              <a:rPr lang="en-GB" sz="2000" dirty="0" err="1"/>
              <a:t>imperiled</a:t>
            </a:r>
            <a:r>
              <a:rPr lang="en-DE" sz="2000" dirty="0"/>
              <a:t> </a:t>
            </a:r>
            <a:r>
              <a:rPr lang="en-GB" sz="2000" dirty="0"/>
              <a:t>black life?</a:t>
            </a:r>
            <a:endParaRPr lang="en-DE" sz="2000" dirty="0"/>
          </a:p>
          <a:p>
            <a:pPr marL="0" indent="0">
              <a:buNone/>
            </a:pPr>
            <a:endParaRPr lang="en-GB" sz="2000" dirty="0"/>
          </a:p>
          <a:p>
            <a:pPr marL="0" indent="0">
              <a:buNone/>
            </a:pPr>
            <a:r>
              <a:rPr lang="en-GB" sz="2000" dirty="0"/>
              <a:t>What kinds of affective </a:t>
            </a:r>
            <a:r>
              <a:rPr lang="en-GB" sz="2000" dirty="0" err="1"/>
              <a:t>labor</a:t>
            </a:r>
            <a:r>
              <a:rPr lang="en-GB" sz="2000" dirty="0"/>
              <a:t> do such images demand or require?</a:t>
            </a:r>
            <a:endParaRPr lang="en-DE" sz="2000" dirty="0"/>
          </a:p>
          <a:p>
            <a:pPr marL="0" indent="0">
              <a:buNone/>
            </a:pPr>
            <a:endParaRPr lang="en-DE" sz="2000" dirty="0"/>
          </a:p>
          <a:p>
            <a:pPr marL="0" indent="0">
              <a:buNone/>
            </a:pPr>
            <a:r>
              <a:rPr lang="en-DE" sz="2000" dirty="0"/>
              <a:t>(T.Campt)</a:t>
            </a:r>
          </a:p>
        </p:txBody>
      </p:sp>
      <p:pic>
        <p:nvPicPr>
          <p:cNvPr id="5" name="Picture 4" descr="A person in a white dress&#10;&#10;AI-generated content may be incorrect.">
            <a:extLst>
              <a:ext uri="{FF2B5EF4-FFF2-40B4-BE49-F238E27FC236}">
                <a16:creationId xmlns:a16="http://schemas.microsoft.com/office/drawing/2014/main" id="{4E6727F3-291F-8250-1D4B-BD3EC9623A9C}"/>
              </a:ext>
            </a:extLst>
          </p:cNvPr>
          <p:cNvPicPr>
            <a:picLocks noChangeAspect="1"/>
          </p:cNvPicPr>
          <p:nvPr/>
        </p:nvPicPr>
        <p:blipFill>
          <a:blip r:embed="rId3"/>
          <a:stretch>
            <a:fillRect/>
          </a:stretch>
        </p:blipFill>
        <p:spPr>
          <a:xfrm>
            <a:off x="4901184" y="1534648"/>
            <a:ext cx="6922008" cy="3889288"/>
          </a:xfrm>
          <a:prstGeom prst="rect">
            <a:avLst/>
          </a:prstGeom>
        </p:spPr>
      </p:pic>
    </p:spTree>
    <p:extLst>
      <p:ext uri="{BB962C8B-B14F-4D97-AF65-F5344CB8AC3E}">
        <p14:creationId xmlns:p14="http://schemas.microsoft.com/office/powerpoint/2010/main" val="36408249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7E19464-8C48-64B2-0ECC-B8A0465E8FB0}"/>
              </a:ext>
            </a:extLst>
          </p:cNvPr>
          <p:cNvSpPr/>
          <p:nvPr/>
        </p:nvSpPr>
        <p:spPr>
          <a:xfrm>
            <a:off x="0" y="0"/>
            <a:ext cx="12192000" cy="6858000"/>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E"/>
          </a:p>
        </p:txBody>
      </p:sp>
      <p:pic>
        <p:nvPicPr>
          <p:cNvPr id="4" name="Arthur Jafa LOVE IS THE MESSAGE THE MESSAGE IS DEATH - YouTube">
            <a:hlinkClick r:id="" action="ppaction://media"/>
            <a:extLst>
              <a:ext uri="{FF2B5EF4-FFF2-40B4-BE49-F238E27FC236}">
                <a16:creationId xmlns:a16="http://schemas.microsoft.com/office/drawing/2014/main" id="{05B57D02-F258-AC4D-F590-7979A472D9D4}"/>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684632" y="385174"/>
            <a:ext cx="10822735" cy="6087651"/>
          </a:xfrm>
        </p:spPr>
      </p:pic>
    </p:spTree>
    <p:extLst>
      <p:ext uri="{BB962C8B-B14F-4D97-AF65-F5344CB8AC3E}">
        <p14:creationId xmlns:p14="http://schemas.microsoft.com/office/powerpoint/2010/main" val="38275543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4367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Content Placeholder 4" descr="A group of people in a crowd&#10;&#10;AI-generated content may be incorrect.">
            <a:extLst>
              <a:ext uri="{FF2B5EF4-FFF2-40B4-BE49-F238E27FC236}">
                <a16:creationId xmlns:a16="http://schemas.microsoft.com/office/drawing/2014/main" id="{95E5B2F7-FDDA-AF5C-2614-A28ED61E4C6F}"/>
              </a:ext>
            </a:extLst>
          </p:cNvPr>
          <p:cNvPicPr>
            <a:picLocks noGrp="1" noChangeAspect="1"/>
          </p:cNvPicPr>
          <p:nvPr>
            <p:ph idx="1"/>
          </p:nvPr>
        </p:nvPicPr>
        <p:blipFill>
          <a:blip r:embed="rId3"/>
          <a:srcRect b="19"/>
          <a:stretch>
            <a:fillRect/>
          </a:stretch>
        </p:blipFill>
        <p:spPr>
          <a:xfrm>
            <a:off x="20" y="1282"/>
            <a:ext cx="12191980" cy="6856718"/>
          </a:xfrm>
          <a:prstGeom prst="rect">
            <a:avLst/>
          </a:prstGeom>
        </p:spPr>
      </p:pic>
      <p:sp>
        <p:nvSpPr>
          <p:cNvPr id="6" name="TextBox 5">
            <a:extLst>
              <a:ext uri="{FF2B5EF4-FFF2-40B4-BE49-F238E27FC236}">
                <a16:creationId xmlns:a16="http://schemas.microsoft.com/office/drawing/2014/main" id="{6BC8467E-B851-6839-1432-1E47E194E213}"/>
              </a:ext>
            </a:extLst>
          </p:cNvPr>
          <p:cNvSpPr txBox="1"/>
          <p:nvPr/>
        </p:nvSpPr>
        <p:spPr>
          <a:xfrm>
            <a:off x="854765" y="834887"/>
            <a:ext cx="3955774" cy="369332"/>
          </a:xfrm>
          <a:prstGeom prst="rect">
            <a:avLst/>
          </a:prstGeom>
          <a:noFill/>
        </p:spPr>
        <p:txBody>
          <a:bodyPr wrap="square" rtlCol="0">
            <a:spAutoFit/>
          </a:bodyPr>
          <a:lstStyle/>
          <a:p>
            <a:endParaRPr lang="en-DE" u="sng" dirty="0"/>
          </a:p>
        </p:txBody>
      </p:sp>
    </p:spTree>
    <p:extLst>
      <p:ext uri="{BB962C8B-B14F-4D97-AF65-F5344CB8AC3E}">
        <p14:creationId xmlns:p14="http://schemas.microsoft.com/office/powerpoint/2010/main" val="11528932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024187-330E-F9DB-21E5-2873C7D9EE1B}"/>
              </a:ext>
            </a:extLst>
          </p:cNvPr>
          <p:cNvSpPr>
            <a:spLocks noGrp="1"/>
          </p:cNvSpPr>
          <p:nvPr>
            <p:ph type="title"/>
          </p:nvPr>
        </p:nvSpPr>
        <p:spPr/>
        <p:txBody>
          <a:bodyPr/>
          <a:lstStyle/>
          <a:p>
            <a:r>
              <a:rPr lang="en-DE" dirty="0"/>
              <a:t>Moral Territory of Refusal</a:t>
            </a:r>
          </a:p>
        </p:txBody>
      </p:sp>
      <p:sp>
        <p:nvSpPr>
          <p:cNvPr id="3" name="Content Placeholder 2">
            <a:extLst>
              <a:ext uri="{FF2B5EF4-FFF2-40B4-BE49-F238E27FC236}">
                <a16:creationId xmlns:a16="http://schemas.microsoft.com/office/drawing/2014/main" id="{E877E90A-30D6-194B-196A-649F97817AFA}"/>
              </a:ext>
            </a:extLst>
          </p:cNvPr>
          <p:cNvSpPr>
            <a:spLocks noGrp="1"/>
          </p:cNvSpPr>
          <p:nvPr>
            <p:ph idx="1"/>
          </p:nvPr>
        </p:nvSpPr>
        <p:spPr/>
        <p:txBody>
          <a:bodyPr>
            <a:normAutofit fontScale="92500" lnSpcReduction="20000"/>
          </a:bodyPr>
          <a:lstStyle/>
          <a:p>
            <a:pPr marL="0" indent="0">
              <a:buNone/>
            </a:pPr>
            <a:r>
              <a:rPr lang="en-GB" dirty="0"/>
              <a:t>I was interested in the larger picture, in the discursive, material and moral territory that was simultaneously historical and contemporary (this “national” space) and the ways in which </a:t>
            </a:r>
            <a:r>
              <a:rPr lang="en-GB" dirty="0" err="1"/>
              <a:t>Kahnawakero:non</a:t>
            </a:r>
            <a:r>
              <a:rPr lang="en-GB" dirty="0"/>
              <a:t>, the “people of Kahnawake,” had refused the authority of the state at almost every turn. The ways in which their formation of the initial membership code (now replaced by a lineage code and board of elders to implement the code and determine cases) was refused; the ways in which their interactions with border guards at the international boundary line were predicated upon a refusal; how refusal worked in everyday encounters to enunciate repeatedly to ourselves and to outsiders that “this is who we are, this who you are, these are my rights.”</a:t>
            </a:r>
          </a:p>
          <a:p>
            <a:pPr marL="0" indent="0">
              <a:buNone/>
            </a:pPr>
            <a:endParaRPr lang="en-GB" dirty="0"/>
          </a:p>
          <a:p>
            <a:pPr marL="0" indent="0">
              <a:buNone/>
            </a:pPr>
            <a:r>
              <a:rPr lang="en-DE" dirty="0"/>
              <a:t>(Simpson)</a:t>
            </a:r>
          </a:p>
          <a:p>
            <a:endParaRPr lang="en-DE" dirty="0"/>
          </a:p>
          <a:p>
            <a:endParaRPr lang="en-DE" dirty="0"/>
          </a:p>
        </p:txBody>
      </p:sp>
    </p:spTree>
    <p:extLst>
      <p:ext uri="{BB962C8B-B14F-4D97-AF65-F5344CB8AC3E}">
        <p14:creationId xmlns:p14="http://schemas.microsoft.com/office/powerpoint/2010/main" val="29676406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Content Placeholder 4" descr="A sign on a fence&#10;&#10;AI-generated content may be incorrect.">
            <a:extLst>
              <a:ext uri="{FF2B5EF4-FFF2-40B4-BE49-F238E27FC236}">
                <a16:creationId xmlns:a16="http://schemas.microsoft.com/office/drawing/2014/main" id="{687E54CB-2AB8-034C-542F-0196ADF478B1}"/>
              </a:ext>
            </a:extLst>
          </p:cNvPr>
          <p:cNvPicPr>
            <a:picLocks noGrp="1" noChangeAspect="1"/>
          </p:cNvPicPr>
          <p:nvPr>
            <p:ph idx="1"/>
          </p:nvPr>
        </p:nvPicPr>
        <p:blipFill>
          <a:blip r:embed="rId3"/>
          <a:srcRect t="8554"/>
          <a:stretch>
            <a:fillRect/>
          </a:stretch>
        </p:blipFill>
        <p:spPr>
          <a:xfrm>
            <a:off x="20" y="1282"/>
            <a:ext cx="12191980" cy="6856718"/>
          </a:xfrm>
          <a:prstGeom prst="rect">
            <a:avLst/>
          </a:prstGeom>
        </p:spPr>
      </p:pic>
    </p:spTree>
    <p:extLst>
      <p:ext uri="{BB962C8B-B14F-4D97-AF65-F5344CB8AC3E}">
        <p14:creationId xmlns:p14="http://schemas.microsoft.com/office/powerpoint/2010/main" val="7480715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84FFDA-BC67-87CE-3B4F-88F08544BE85}"/>
              </a:ext>
            </a:extLst>
          </p:cNvPr>
          <p:cNvSpPr>
            <a:spLocks noGrp="1"/>
          </p:cNvSpPr>
          <p:nvPr>
            <p:ph type="title"/>
          </p:nvPr>
        </p:nvSpPr>
        <p:spPr/>
        <p:txBody>
          <a:bodyPr/>
          <a:lstStyle/>
          <a:p>
            <a:r>
              <a:rPr lang="en-DE" dirty="0"/>
              <a:t>Arriving at Refusal</a:t>
            </a:r>
          </a:p>
        </p:txBody>
      </p:sp>
      <p:sp>
        <p:nvSpPr>
          <p:cNvPr id="3" name="Content Placeholder 2">
            <a:extLst>
              <a:ext uri="{FF2B5EF4-FFF2-40B4-BE49-F238E27FC236}">
                <a16:creationId xmlns:a16="http://schemas.microsoft.com/office/drawing/2014/main" id="{827127E0-40F6-AE71-419B-B28BE021C9FE}"/>
              </a:ext>
            </a:extLst>
          </p:cNvPr>
          <p:cNvSpPr>
            <a:spLocks noGrp="1"/>
          </p:cNvSpPr>
          <p:nvPr>
            <p:ph idx="1"/>
          </p:nvPr>
        </p:nvSpPr>
        <p:spPr/>
        <p:txBody>
          <a:bodyPr>
            <a:normAutofit lnSpcReduction="10000"/>
          </a:bodyPr>
          <a:lstStyle/>
          <a:p>
            <a:pPr marL="0" indent="0">
              <a:buNone/>
            </a:pPr>
            <a:r>
              <a:rPr lang="en-GB" dirty="0"/>
              <a:t>“Refusal was arrived at, of course, at the very limit of the discourse.”</a:t>
            </a:r>
            <a:endParaRPr lang="en-DE" dirty="0"/>
          </a:p>
          <a:p>
            <a:pPr marL="0" indent="0">
              <a:buNone/>
            </a:pPr>
            <a:endParaRPr lang="en-DE" dirty="0"/>
          </a:p>
          <a:p>
            <a:pPr marL="0" indent="0">
              <a:buNone/>
            </a:pPr>
            <a:r>
              <a:rPr lang="en-GB" dirty="0"/>
              <a:t>“Enough,” I realised, was when I reached the limit of my own return and our collective arrival. Can I do this and still come home; what am I revealing here and why? Where will this get us? Who benefits from this and why? And “enough” was when they shut down (or told me to turn off the recorder), or told me outright funny things like “nobody seems to know” – when everybody does know and talks about it all the time.” </a:t>
            </a:r>
          </a:p>
          <a:p>
            <a:pPr marL="0" indent="0">
              <a:buNone/>
            </a:pPr>
            <a:r>
              <a:rPr lang="en-DE" dirty="0"/>
              <a:t>(Simpson)</a:t>
            </a:r>
          </a:p>
          <a:p>
            <a:endParaRPr lang="en-DE" dirty="0"/>
          </a:p>
        </p:txBody>
      </p:sp>
    </p:spTree>
    <p:extLst>
      <p:ext uri="{BB962C8B-B14F-4D97-AF65-F5344CB8AC3E}">
        <p14:creationId xmlns:p14="http://schemas.microsoft.com/office/powerpoint/2010/main" val="33671766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9" name="Content Placeholder 8" descr="A group of people standing in front of a newspaper&#10;&#10;AI-generated content may be incorrect.">
            <a:extLst>
              <a:ext uri="{FF2B5EF4-FFF2-40B4-BE49-F238E27FC236}">
                <a16:creationId xmlns:a16="http://schemas.microsoft.com/office/drawing/2014/main" id="{2F7C0392-5AC9-BC38-45A9-21C9D54D128B}"/>
              </a:ext>
            </a:extLst>
          </p:cNvPr>
          <p:cNvPicPr>
            <a:picLocks noGrp="1" noChangeAspect="1"/>
          </p:cNvPicPr>
          <p:nvPr>
            <p:ph idx="1"/>
          </p:nvPr>
        </p:nvPicPr>
        <p:blipFill>
          <a:blip r:embed="rId3"/>
          <a:srcRect t="9680" b="33512"/>
          <a:stretch>
            <a:fillRect/>
          </a:stretch>
        </p:blipFill>
        <p:spPr>
          <a:xfrm>
            <a:off x="20" y="1282"/>
            <a:ext cx="12191980" cy="6856718"/>
          </a:xfrm>
          <a:prstGeom prst="rect">
            <a:avLst/>
          </a:prstGeom>
        </p:spPr>
      </p:pic>
    </p:spTree>
    <p:extLst>
      <p:ext uri="{BB962C8B-B14F-4D97-AF65-F5344CB8AC3E}">
        <p14:creationId xmlns:p14="http://schemas.microsoft.com/office/powerpoint/2010/main" val="38585728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Slide Background">
            <a:extLst>
              <a:ext uri="{FF2B5EF4-FFF2-40B4-BE49-F238E27FC236}">
                <a16:creationId xmlns:a16="http://schemas.microsoft.com/office/drawing/2014/main" id="{C0763A76-9F1C-4FC5-82B7-DD475DA461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12" name="Rectangle 11">
            <a:extLst>
              <a:ext uri="{FF2B5EF4-FFF2-40B4-BE49-F238E27FC236}">
                <a16:creationId xmlns:a16="http://schemas.microsoft.com/office/drawing/2014/main" id="{E81BF4F6-F2CF-4984-9D14-D6966D92F9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8522446" cy="2285999"/>
          </a:xfrm>
          <a:prstGeom prst="rect">
            <a:avLst/>
          </a:prstGeom>
          <a:ln>
            <a:noFill/>
          </a:ln>
          <a:effectLst>
            <a:outerShdw blurRad="596900" dist="304800" dir="7140000" sx="90000" sy="90000" algn="t"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8E2277FC-878B-311C-BE00-320246AEC8FF}"/>
              </a:ext>
            </a:extLst>
          </p:cNvPr>
          <p:cNvSpPr>
            <a:spLocks noGrp="1"/>
          </p:cNvSpPr>
          <p:nvPr>
            <p:ph idx="1"/>
          </p:nvPr>
        </p:nvSpPr>
        <p:spPr>
          <a:xfrm>
            <a:off x="576470" y="695740"/>
            <a:ext cx="4832237" cy="5660610"/>
          </a:xfrm>
        </p:spPr>
        <p:txBody>
          <a:bodyPr anchor="ctr">
            <a:normAutofit/>
          </a:bodyPr>
          <a:lstStyle/>
          <a:p>
            <a:pPr marL="0" indent="0">
              <a:buNone/>
            </a:pPr>
            <a:r>
              <a:rPr lang="en-GB" sz="1900" dirty="0"/>
              <a:t>The ethnographic limit then, was reached not just when it would cause harm (or extreme discomfort) – the limit was arrived at when the representation would bite all of us and compromise the representational territory that we have gained for ourselves in the past 100 years, in small but deeply influential ways, with a cadre of scholars from Kahnawake whose work has reached beyond the boundaries of the community</a:t>
            </a:r>
            <a:r>
              <a:rPr lang="en-DE" sz="1900" dirty="0">
                <a:effectLst/>
              </a:rPr>
              <a:t> </a:t>
            </a:r>
          </a:p>
          <a:p>
            <a:pPr marL="0" indent="0">
              <a:buNone/>
            </a:pPr>
            <a:r>
              <a:rPr lang="en-DE" sz="1900" dirty="0"/>
              <a:t>(Simpson)</a:t>
            </a:r>
          </a:p>
          <a:p>
            <a:endParaRPr lang="en-DE" sz="1900" dirty="0"/>
          </a:p>
        </p:txBody>
      </p:sp>
      <p:pic>
        <p:nvPicPr>
          <p:cNvPr id="5" name="Picture 4" descr="A group of people walking with drums&#10;&#10;AI-generated content may be incorrect.">
            <a:extLst>
              <a:ext uri="{FF2B5EF4-FFF2-40B4-BE49-F238E27FC236}">
                <a16:creationId xmlns:a16="http://schemas.microsoft.com/office/drawing/2014/main" id="{E4AD5D15-9FAE-EC15-C17A-B80D80FCCACB}"/>
              </a:ext>
            </a:extLst>
          </p:cNvPr>
          <p:cNvPicPr>
            <a:picLocks noChangeAspect="1"/>
          </p:cNvPicPr>
          <p:nvPr/>
        </p:nvPicPr>
        <p:blipFill>
          <a:blip r:embed="rId3"/>
          <a:srcRect l="16035" r="24564" b="-2"/>
          <a:stretch>
            <a:fillRect/>
          </a:stretch>
        </p:blipFill>
        <p:spPr>
          <a:xfrm>
            <a:off x="6096000" y="1"/>
            <a:ext cx="6102825" cy="6858000"/>
          </a:xfrm>
          <a:prstGeom prst="rect">
            <a:avLst/>
          </a:prstGeom>
        </p:spPr>
      </p:pic>
    </p:spTree>
    <p:extLst>
      <p:ext uri="{BB962C8B-B14F-4D97-AF65-F5344CB8AC3E}">
        <p14:creationId xmlns:p14="http://schemas.microsoft.com/office/powerpoint/2010/main" val="8217002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6B5E2835-4E47-45B3-9CFE-732FF7B054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erson in a suit and a person in a suit&#10;&#10;AI-generated content may be incorrect.">
            <a:extLst>
              <a:ext uri="{FF2B5EF4-FFF2-40B4-BE49-F238E27FC236}">
                <a16:creationId xmlns:a16="http://schemas.microsoft.com/office/drawing/2014/main" id="{986DC23F-89E1-E4A6-55B2-DDD7645C1F0B}"/>
              </a:ext>
            </a:extLst>
          </p:cNvPr>
          <p:cNvPicPr>
            <a:picLocks noChangeAspect="1"/>
          </p:cNvPicPr>
          <p:nvPr/>
        </p:nvPicPr>
        <p:blipFill>
          <a:blip r:embed="rId3"/>
          <a:srcRect r="4738" b="-1"/>
          <a:stretch>
            <a:fillRect/>
          </a:stretch>
        </p:blipFill>
        <p:spPr>
          <a:xfrm>
            <a:off x="3242695" y="10"/>
            <a:ext cx="8949307" cy="6857990"/>
          </a:xfrm>
          <a:custGeom>
            <a:avLst/>
            <a:gdLst/>
            <a:ahLst/>
            <a:cxnLst/>
            <a:rect l="l" t="t" r="r" b="b"/>
            <a:pathLst>
              <a:path w="8949307" h="6858000">
                <a:moveTo>
                  <a:pt x="0" y="0"/>
                </a:moveTo>
                <a:lnTo>
                  <a:pt x="8949307" y="0"/>
                </a:lnTo>
                <a:lnTo>
                  <a:pt x="8949307" y="6858000"/>
                </a:lnTo>
                <a:lnTo>
                  <a:pt x="0" y="6858000"/>
                </a:lnTo>
                <a:lnTo>
                  <a:pt x="62983" y="6788730"/>
                </a:lnTo>
                <a:cubicBezTo>
                  <a:pt x="773509" y="5928900"/>
                  <a:pt x="1212979" y="4741056"/>
                  <a:pt x="1212979" y="3429000"/>
                </a:cubicBezTo>
                <a:cubicBezTo>
                  <a:pt x="1212979" y="2116944"/>
                  <a:pt x="773509" y="929100"/>
                  <a:pt x="62983" y="69271"/>
                </a:cubicBezTo>
                <a:close/>
              </a:path>
            </a:pathLst>
          </a:custGeom>
        </p:spPr>
      </p:pic>
      <p:sp useBgFill="1">
        <p:nvSpPr>
          <p:cNvPr id="19" name="Freeform: Shape 18">
            <a:extLst>
              <a:ext uri="{FF2B5EF4-FFF2-40B4-BE49-F238E27FC236}">
                <a16:creationId xmlns:a16="http://schemas.microsoft.com/office/drawing/2014/main" id="{5B45AD5D-AA52-4F7B-9362-576A39AD9E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455673" cy="6858000"/>
          </a:xfrm>
          <a:custGeom>
            <a:avLst/>
            <a:gdLst>
              <a:gd name="connsiteX0" fmla="*/ 0 w 4455673"/>
              <a:gd name="connsiteY0" fmla="*/ 0 h 6858000"/>
              <a:gd name="connsiteX1" fmla="*/ 3242695 w 4455673"/>
              <a:gd name="connsiteY1" fmla="*/ 0 h 6858000"/>
              <a:gd name="connsiteX2" fmla="*/ 3305678 w 4455673"/>
              <a:gd name="connsiteY2" fmla="*/ 69271 h 6858000"/>
              <a:gd name="connsiteX3" fmla="*/ 4455673 w 4455673"/>
              <a:gd name="connsiteY3" fmla="*/ 3429000 h 6858000"/>
              <a:gd name="connsiteX4" fmla="*/ 3305678 w 4455673"/>
              <a:gd name="connsiteY4" fmla="*/ 6788730 h 6858000"/>
              <a:gd name="connsiteX5" fmla="*/ 3242695 w 4455673"/>
              <a:gd name="connsiteY5" fmla="*/ 6858000 h 6858000"/>
              <a:gd name="connsiteX6" fmla="*/ 0 w 4455673"/>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55673" h="6858000">
                <a:moveTo>
                  <a:pt x="0" y="0"/>
                </a:moveTo>
                <a:lnTo>
                  <a:pt x="3242695" y="0"/>
                </a:lnTo>
                <a:lnTo>
                  <a:pt x="3305678" y="69271"/>
                </a:lnTo>
                <a:cubicBezTo>
                  <a:pt x="4016204" y="929100"/>
                  <a:pt x="4455673" y="2116944"/>
                  <a:pt x="4455673" y="3429000"/>
                </a:cubicBezTo>
                <a:cubicBezTo>
                  <a:pt x="4455673" y="4741056"/>
                  <a:pt x="4016204" y="5928900"/>
                  <a:pt x="3305678" y="6788730"/>
                </a:cubicBezTo>
                <a:lnTo>
                  <a:pt x="3242695" y="6858000"/>
                </a:lnTo>
                <a:lnTo>
                  <a:pt x="0" y="6858000"/>
                </a:lnTo>
                <a:close/>
              </a:path>
            </a:pathLst>
          </a:custGeom>
          <a:ln w="9525">
            <a:solidFill>
              <a:srgbClr val="D5D5D5"/>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1" name="Freeform: Shape 20">
            <a:extLst>
              <a:ext uri="{FF2B5EF4-FFF2-40B4-BE49-F238E27FC236}">
                <a16:creationId xmlns:a16="http://schemas.microsoft.com/office/drawing/2014/main" id="{AEDD7960-4866-4399-BEF6-DD1431AB4E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446529" cy="6858000"/>
          </a:xfrm>
          <a:custGeom>
            <a:avLst/>
            <a:gdLst>
              <a:gd name="connsiteX0" fmla="*/ 0 w 4446529"/>
              <a:gd name="connsiteY0" fmla="*/ 0 h 6858000"/>
              <a:gd name="connsiteX1" fmla="*/ 3233551 w 4446529"/>
              <a:gd name="connsiteY1" fmla="*/ 0 h 6858000"/>
              <a:gd name="connsiteX2" fmla="*/ 3296534 w 4446529"/>
              <a:gd name="connsiteY2" fmla="*/ 69271 h 6858000"/>
              <a:gd name="connsiteX3" fmla="*/ 4446529 w 4446529"/>
              <a:gd name="connsiteY3" fmla="*/ 3429000 h 6858000"/>
              <a:gd name="connsiteX4" fmla="*/ 3296534 w 4446529"/>
              <a:gd name="connsiteY4" fmla="*/ 6788730 h 6858000"/>
              <a:gd name="connsiteX5" fmla="*/ 3233551 w 4446529"/>
              <a:gd name="connsiteY5" fmla="*/ 6858000 h 6858000"/>
              <a:gd name="connsiteX6" fmla="*/ 0 w 444652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46529" h="6858000">
                <a:moveTo>
                  <a:pt x="0" y="0"/>
                </a:moveTo>
                <a:lnTo>
                  <a:pt x="3233551" y="0"/>
                </a:lnTo>
                <a:lnTo>
                  <a:pt x="3296534" y="69271"/>
                </a:lnTo>
                <a:cubicBezTo>
                  <a:pt x="4007060" y="929100"/>
                  <a:pt x="4446529" y="2116944"/>
                  <a:pt x="4446529" y="3429000"/>
                </a:cubicBezTo>
                <a:cubicBezTo>
                  <a:pt x="4446529" y="4741056"/>
                  <a:pt x="4007060" y="5928900"/>
                  <a:pt x="3296534" y="6788730"/>
                </a:cubicBezTo>
                <a:lnTo>
                  <a:pt x="3233551"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Rectangle 22">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62559" y="605790"/>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5" name="Rectangle 24">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8244" y="2443480"/>
            <a:ext cx="333756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B017DA47-B06D-284A-D61A-7F41D6D57CED}"/>
              </a:ext>
            </a:extLst>
          </p:cNvPr>
          <p:cNvSpPr>
            <a:spLocks noGrp="1"/>
          </p:cNvSpPr>
          <p:nvPr>
            <p:ph idx="1"/>
          </p:nvPr>
        </p:nvSpPr>
        <p:spPr>
          <a:xfrm>
            <a:off x="424814" y="1486317"/>
            <a:ext cx="4446529" cy="4438995"/>
          </a:xfrm>
        </p:spPr>
        <p:txBody>
          <a:bodyPr anchor="t">
            <a:normAutofit/>
          </a:bodyPr>
          <a:lstStyle/>
          <a:p>
            <a:pPr marL="0" indent="0">
              <a:buNone/>
            </a:pPr>
            <a:r>
              <a:rPr lang="en-GB" sz="2400" dirty="0"/>
              <a:t>I reached my own limit when the data would not contribute to our sovereignty or complicate the deeply simplified, atrophied representations of Iroquois and other Indigenous peoples that they have been mired within anthropologically.</a:t>
            </a:r>
            <a:endParaRPr lang="en-DE" sz="2400" dirty="0"/>
          </a:p>
          <a:p>
            <a:pPr marL="0" indent="0">
              <a:buNone/>
            </a:pPr>
            <a:r>
              <a:rPr lang="en-DE" sz="2400" dirty="0"/>
              <a:t>(Simpson)</a:t>
            </a:r>
          </a:p>
          <a:p>
            <a:endParaRPr lang="en-DE" sz="1700" dirty="0"/>
          </a:p>
        </p:txBody>
      </p:sp>
    </p:spTree>
    <p:extLst>
      <p:ext uri="{BB962C8B-B14F-4D97-AF65-F5344CB8AC3E}">
        <p14:creationId xmlns:p14="http://schemas.microsoft.com/office/powerpoint/2010/main" val="34379006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descr="A person standing at a podium&#10;&#10;AI-generated content may be incorrect.">
            <a:extLst>
              <a:ext uri="{FF2B5EF4-FFF2-40B4-BE49-F238E27FC236}">
                <a16:creationId xmlns:a16="http://schemas.microsoft.com/office/drawing/2014/main" id="{E28B6D30-27D1-8474-7BFE-E6F798F1F26F}"/>
              </a:ext>
            </a:extLst>
          </p:cNvPr>
          <p:cNvPicPr>
            <a:picLocks noGrp="1" noChangeAspect="1"/>
          </p:cNvPicPr>
          <p:nvPr>
            <p:ph idx="1"/>
          </p:nvPr>
        </p:nvPicPr>
        <p:blipFill>
          <a:blip r:embed="rId3"/>
          <a:srcRect/>
          <a:stretch>
            <a:fillRect/>
          </a:stretch>
        </p:blipFill>
        <p:spPr>
          <a:xfrm>
            <a:off x="20" y="10"/>
            <a:ext cx="12191980" cy="6857990"/>
          </a:xfrm>
          <a:prstGeom prst="rect">
            <a:avLst/>
          </a:prstGeom>
        </p:spPr>
      </p:pic>
      <p:sp>
        <p:nvSpPr>
          <p:cNvPr id="15" name="Rectangle 14">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2885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0B6F77A-3985-5B15-73FE-241A5134E5AA}"/>
              </a:ext>
            </a:extLst>
          </p:cNvPr>
          <p:cNvSpPr>
            <a:spLocks noGrp="1"/>
          </p:cNvSpPr>
          <p:nvPr>
            <p:ph type="title"/>
          </p:nvPr>
        </p:nvSpPr>
        <p:spPr>
          <a:xfrm>
            <a:off x="523875" y="425950"/>
            <a:ext cx="11210925" cy="744836"/>
          </a:xfrm>
        </p:spPr>
        <p:txBody>
          <a:bodyPr vert="horz" lIns="91440" tIns="45720" rIns="91440" bIns="45720" rtlCol="0" anchor="ctr">
            <a:normAutofit/>
          </a:bodyPr>
          <a:lstStyle/>
          <a:p>
            <a:pPr algn="ctr"/>
            <a:r>
              <a:rPr lang="en-US" sz="3600">
                <a:solidFill>
                  <a:schemeClr val="tx1">
                    <a:lumMod val="85000"/>
                    <a:lumOff val="15000"/>
                  </a:schemeClr>
                </a:solidFill>
              </a:rPr>
              <a:t>Poem about Research Ethics</a:t>
            </a:r>
          </a:p>
        </p:txBody>
      </p:sp>
      <p:cxnSp>
        <p:nvCxnSpPr>
          <p:cNvPr id="17" name="Straight Connector 16">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35069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124356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5442620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1894</TotalTime>
  <Words>2892</Words>
  <Application>Microsoft Macintosh PowerPoint</Application>
  <PresentationFormat>Widescreen</PresentationFormat>
  <Paragraphs>164</Paragraphs>
  <Slides>23</Slides>
  <Notes>22</Notes>
  <HiddenSlides>0</HiddenSlides>
  <MMClips>1</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23</vt:i4>
      </vt:variant>
    </vt:vector>
  </HeadingPairs>
  <TitlesOfParts>
    <vt:vector size="28" baseType="lpstr">
      <vt:lpstr>Aptos</vt:lpstr>
      <vt:lpstr>Aptos Display</vt:lpstr>
      <vt:lpstr>Arial</vt:lpstr>
      <vt:lpstr>Calibri</vt:lpstr>
      <vt:lpstr>Office Theme</vt:lpstr>
      <vt:lpstr>Refusal &amp; Repair</vt:lpstr>
      <vt:lpstr>Ethnographic Refusal - Sovereignty</vt:lpstr>
      <vt:lpstr>Moral Territory of Refusal</vt:lpstr>
      <vt:lpstr>PowerPoint Presentation</vt:lpstr>
      <vt:lpstr>Arriving at Refusal</vt:lpstr>
      <vt:lpstr>PowerPoint Presentation</vt:lpstr>
      <vt:lpstr>PowerPoint Presentation</vt:lpstr>
      <vt:lpstr>PowerPoint Presentation</vt:lpstr>
      <vt:lpstr>Poem about Research Ethics</vt:lpstr>
      <vt:lpstr>Refusal &amp; Resistance</vt:lpstr>
      <vt:lpstr>PowerPoint Presentation</vt:lpstr>
      <vt:lpstr>PowerPoint Presentation</vt:lpstr>
      <vt:lpstr>Refusing the State</vt:lpstr>
      <vt:lpstr>PowerPoint Presentation</vt:lpstr>
      <vt:lpstr>PowerPoint Presentation</vt:lpstr>
      <vt:lpstr>Repair</vt:lpstr>
      <vt:lpstr>The visual Frequency of Black Life Love, Labor, and the Practice of Refusal</vt:lpstr>
      <vt:lpstr>The Practicing Refusal Collective</vt:lpstr>
      <vt:lpstr>PowerPoint Presentation</vt:lpstr>
      <vt:lpstr>PowerPoint Presentation</vt:lpstr>
      <vt:lpstr>Love is the message, the message is Death</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Melody Howse</dc:creator>
  <cp:lastModifiedBy>Melody Howse</cp:lastModifiedBy>
  <cp:revision>36</cp:revision>
  <dcterms:created xsi:type="dcterms:W3CDTF">2026-02-11T12:08:41Z</dcterms:created>
  <dcterms:modified xsi:type="dcterms:W3CDTF">2026-02-13T09:31:29Z</dcterms:modified>
</cp:coreProperties>
</file>