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3" r:id="rId2"/>
    <p:sldId id="262" r:id="rId3"/>
    <p:sldId id="258" r:id="rId4"/>
    <p:sldId id="257" r:id="rId5"/>
    <p:sldId id="267" r:id="rId6"/>
    <p:sldId id="256" r:id="rId7"/>
    <p:sldId id="260" r:id="rId8"/>
    <p:sldId id="263" r:id="rId9"/>
    <p:sldId id="271" r:id="rId10"/>
    <p:sldId id="272" r:id="rId11"/>
    <p:sldId id="275" r:id="rId12"/>
    <p:sldId id="261" r:id="rId13"/>
    <p:sldId id="274" r:id="rId14"/>
    <p:sldId id="264" r:id="rId15"/>
    <p:sldId id="266" r:id="rId16"/>
    <p:sldId id="265" r:id="rId17"/>
    <p:sldId id="268" r:id="rId18"/>
    <p:sldId id="269" r:id="rId19"/>
    <p:sldId id="259" r:id="rId20"/>
    <p:sldId id="270" r:id="rId21"/>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p:restoredTop sz="94681"/>
  </p:normalViewPr>
  <p:slideViewPr>
    <p:cSldViewPr snapToGrid="0">
      <p:cViewPr varScale="1">
        <p:scale>
          <a:sx n="113" d="100"/>
          <a:sy n="113" d="100"/>
        </p:scale>
        <p:origin x="1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B3F14-AE98-DE4F-81A6-B343FFF9FF8F}" type="datetimeFigureOut">
              <a:rPr lang="en-DE" smtClean="0"/>
              <a:t>19.01.26</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BF03E-7A96-D242-B928-51CA83389C9A}" type="slidenum">
              <a:rPr lang="en-DE" smtClean="0"/>
              <a:t>‹#›</a:t>
            </a:fld>
            <a:endParaRPr lang="en-DE"/>
          </a:p>
        </p:txBody>
      </p:sp>
    </p:spTree>
    <p:extLst>
      <p:ext uri="{BB962C8B-B14F-4D97-AF65-F5344CB8AC3E}">
        <p14:creationId xmlns:p14="http://schemas.microsoft.com/office/powerpoint/2010/main" val="180562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2</a:t>
            </a:fld>
            <a:endParaRPr lang="en-DE"/>
          </a:p>
        </p:txBody>
      </p:sp>
    </p:spTree>
    <p:extLst>
      <p:ext uri="{BB962C8B-B14F-4D97-AF65-F5344CB8AC3E}">
        <p14:creationId xmlns:p14="http://schemas.microsoft.com/office/powerpoint/2010/main" val="83822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interconnected domains of power: </a:t>
            </a:r>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14</a:t>
            </a:fld>
            <a:endParaRPr lang="en-DE"/>
          </a:p>
        </p:txBody>
      </p:sp>
    </p:spTree>
    <p:extLst>
      <p:ext uri="{BB962C8B-B14F-4D97-AF65-F5344CB8AC3E}">
        <p14:creationId xmlns:p14="http://schemas.microsoft.com/office/powerpoint/2010/main" val="100148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15</a:t>
            </a:fld>
            <a:endParaRPr lang="en-DE"/>
          </a:p>
        </p:txBody>
      </p:sp>
    </p:spTree>
    <p:extLst>
      <p:ext uri="{BB962C8B-B14F-4D97-AF65-F5344CB8AC3E}">
        <p14:creationId xmlns:p14="http://schemas.microsoft.com/office/powerpoint/2010/main" val="2444960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16</a:t>
            </a:fld>
            <a:endParaRPr lang="en-DE"/>
          </a:p>
        </p:txBody>
      </p:sp>
    </p:spTree>
    <p:extLst>
      <p:ext uri="{BB962C8B-B14F-4D97-AF65-F5344CB8AC3E}">
        <p14:creationId xmlns:p14="http://schemas.microsoft.com/office/powerpoint/2010/main" val="142760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a:p>
            <a:r>
              <a:rPr lang="en-DE" dirty="0"/>
              <a:t>What did you see, feel, understand from these films? What do they tell us about intersectionality?</a:t>
            </a:r>
          </a:p>
        </p:txBody>
      </p:sp>
      <p:sp>
        <p:nvSpPr>
          <p:cNvPr id="4" name="Slide Number Placeholder 3"/>
          <p:cNvSpPr>
            <a:spLocks noGrp="1"/>
          </p:cNvSpPr>
          <p:nvPr>
            <p:ph type="sldNum" sz="quarter" idx="5"/>
          </p:nvPr>
        </p:nvSpPr>
        <p:spPr/>
        <p:txBody>
          <a:bodyPr/>
          <a:lstStyle/>
          <a:p>
            <a:fld id="{7B4BF03E-7A96-D242-B928-51CA83389C9A}" type="slidenum">
              <a:rPr lang="en-DE" smtClean="0"/>
              <a:t>3</a:t>
            </a:fld>
            <a:endParaRPr lang="en-DE"/>
          </a:p>
        </p:txBody>
      </p:sp>
    </p:spTree>
    <p:extLst>
      <p:ext uri="{BB962C8B-B14F-4D97-AF65-F5344CB8AC3E}">
        <p14:creationId xmlns:p14="http://schemas.microsoft.com/office/powerpoint/2010/main" val="106650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6</a:t>
            </a:fld>
            <a:endParaRPr lang="en-DE"/>
          </a:p>
        </p:txBody>
      </p:sp>
    </p:spTree>
    <p:extLst>
      <p:ext uri="{BB962C8B-B14F-4D97-AF65-F5344CB8AC3E}">
        <p14:creationId xmlns:p14="http://schemas.microsoft.com/office/powerpoint/2010/main" val="31834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7</a:t>
            </a:fld>
            <a:endParaRPr lang="en-DE"/>
          </a:p>
        </p:txBody>
      </p:sp>
    </p:spTree>
    <p:extLst>
      <p:ext uri="{BB962C8B-B14F-4D97-AF65-F5344CB8AC3E}">
        <p14:creationId xmlns:p14="http://schemas.microsoft.com/office/powerpoint/2010/main" val="175105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8</a:t>
            </a:fld>
            <a:endParaRPr lang="en-DE"/>
          </a:p>
        </p:txBody>
      </p:sp>
    </p:spTree>
    <p:extLst>
      <p:ext uri="{BB962C8B-B14F-4D97-AF65-F5344CB8AC3E}">
        <p14:creationId xmlns:p14="http://schemas.microsoft.com/office/powerpoint/2010/main" val="1242239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10</a:t>
            </a:fld>
            <a:endParaRPr lang="en-DE"/>
          </a:p>
        </p:txBody>
      </p:sp>
    </p:spTree>
    <p:extLst>
      <p:ext uri="{BB962C8B-B14F-4D97-AF65-F5344CB8AC3E}">
        <p14:creationId xmlns:p14="http://schemas.microsoft.com/office/powerpoint/2010/main" val="3080020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11</a:t>
            </a:fld>
            <a:endParaRPr lang="en-DE"/>
          </a:p>
        </p:txBody>
      </p:sp>
    </p:spTree>
    <p:extLst>
      <p:ext uri="{BB962C8B-B14F-4D97-AF65-F5344CB8AC3E}">
        <p14:creationId xmlns:p14="http://schemas.microsoft.com/office/powerpoint/2010/main" val="65166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12</a:t>
            </a:fld>
            <a:endParaRPr lang="en-DE"/>
          </a:p>
        </p:txBody>
      </p:sp>
    </p:spTree>
    <p:extLst>
      <p:ext uri="{BB962C8B-B14F-4D97-AF65-F5344CB8AC3E}">
        <p14:creationId xmlns:p14="http://schemas.microsoft.com/office/powerpoint/2010/main" val="146197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B4BF03E-7A96-D242-B928-51CA83389C9A}" type="slidenum">
              <a:rPr lang="en-DE" smtClean="0"/>
              <a:t>13</a:t>
            </a:fld>
            <a:endParaRPr lang="en-DE"/>
          </a:p>
        </p:txBody>
      </p:sp>
    </p:spTree>
    <p:extLst>
      <p:ext uri="{BB962C8B-B14F-4D97-AF65-F5344CB8AC3E}">
        <p14:creationId xmlns:p14="http://schemas.microsoft.com/office/powerpoint/2010/main" val="182214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8D04-A2C9-8DD5-2D28-EC74FAB0495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AE23383F-873E-F355-9C0D-946785B86B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6D3D0B68-88AF-8D3C-7133-7F8F04455FD5}"/>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5" name="Footer Placeholder 4">
            <a:extLst>
              <a:ext uri="{FF2B5EF4-FFF2-40B4-BE49-F238E27FC236}">
                <a16:creationId xmlns:a16="http://schemas.microsoft.com/office/drawing/2014/main" id="{87A9DEBB-E8CA-A6F1-0643-169EEF37FAA4}"/>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235E140-65E3-862F-F1DB-02806EBFB800}"/>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398471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92A9-7AE2-A399-775D-67BED7BEE14B}"/>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B949519B-5723-8125-0A79-6E3E423370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EC965B3E-805B-AF79-E02A-A79553DB410E}"/>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5" name="Footer Placeholder 4">
            <a:extLst>
              <a:ext uri="{FF2B5EF4-FFF2-40B4-BE49-F238E27FC236}">
                <a16:creationId xmlns:a16="http://schemas.microsoft.com/office/drawing/2014/main" id="{5C9DE318-01BB-2AB2-A872-4DFFC0A4D13C}"/>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12F99F7E-5718-4FFB-72C6-C5C73C5B8AFC}"/>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215765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8BA83-427D-42FF-09C0-1851DB8ABF7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BE4362BF-91A7-EDEE-34CC-6E9FA20874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E74FE5BC-7F77-BB99-E2BC-824A63DAE523}"/>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5" name="Footer Placeholder 4">
            <a:extLst>
              <a:ext uri="{FF2B5EF4-FFF2-40B4-BE49-F238E27FC236}">
                <a16:creationId xmlns:a16="http://schemas.microsoft.com/office/drawing/2014/main" id="{1182BCB2-F75F-A1C9-6D04-B13130CA2984}"/>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507D162C-45A1-00AB-C5D9-178F2073DF60}"/>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119896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315B-A19C-81AF-44A7-65F244981690}"/>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FB25AE97-F909-51FF-A079-10796E77A7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7016CE58-0A42-748F-B8B7-9A20513A64A0}"/>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5" name="Footer Placeholder 4">
            <a:extLst>
              <a:ext uri="{FF2B5EF4-FFF2-40B4-BE49-F238E27FC236}">
                <a16:creationId xmlns:a16="http://schemas.microsoft.com/office/drawing/2014/main" id="{33C5FCE0-722C-84F6-7195-63D49F3C6583}"/>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8158452A-C253-C770-5A6A-67CF4A879C9A}"/>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27395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E72B-E1FE-ACAE-DDF0-63E6183A609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A6B95882-1980-F57E-C7D6-C303F4800F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7F8087-CA50-26A8-D09B-2691939A4D09}"/>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5" name="Footer Placeholder 4">
            <a:extLst>
              <a:ext uri="{FF2B5EF4-FFF2-40B4-BE49-F238E27FC236}">
                <a16:creationId xmlns:a16="http://schemas.microsoft.com/office/drawing/2014/main" id="{9BD4D4B0-9707-6144-8EA8-D23A805F274D}"/>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FC69D488-36BE-0B91-76FC-6776C5115E59}"/>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80950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6723-D676-3D3B-A531-534676884A67}"/>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594AC5F7-00DF-222E-C54A-82262B03F23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8268BCC9-DF1D-C068-F990-A8ACE0ADD20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E1B6D50C-E675-4094-EED2-9AEAA8C8E79B}"/>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6" name="Footer Placeholder 5">
            <a:extLst>
              <a:ext uri="{FF2B5EF4-FFF2-40B4-BE49-F238E27FC236}">
                <a16:creationId xmlns:a16="http://schemas.microsoft.com/office/drawing/2014/main" id="{5F6DF908-C91D-D2D6-CD9D-45401927724A}"/>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F9001260-1E5A-B510-7BB6-D07017E819BC}"/>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34589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5052-8B46-220A-12F5-F43EE82B8859}"/>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AC53804E-9E49-32D7-C17C-6A78AAB0F6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6510FB3-39AA-DA4E-F008-81DFA8FED54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E50503A2-DE5C-7EF4-5C54-D7C3E3AB0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2A2C30F-F523-3C20-C256-0DA77B20C1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24BBC8B6-2E80-EE21-AD7D-17CCDAE6E48C}"/>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8" name="Footer Placeholder 7">
            <a:extLst>
              <a:ext uri="{FF2B5EF4-FFF2-40B4-BE49-F238E27FC236}">
                <a16:creationId xmlns:a16="http://schemas.microsoft.com/office/drawing/2014/main" id="{FE2FDF0F-3F50-2724-01BD-AF33344A3D6C}"/>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8710A5AF-2C21-B385-D144-A0283F152503}"/>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262747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60C9-84DC-C6E4-B53B-4EE33CC5390A}"/>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37FA5FD2-FDF6-56C4-23DF-E6700981BACB}"/>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4" name="Footer Placeholder 3">
            <a:extLst>
              <a:ext uri="{FF2B5EF4-FFF2-40B4-BE49-F238E27FC236}">
                <a16:creationId xmlns:a16="http://schemas.microsoft.com/office/drawing/2014/main" id="{231DF70F-6534-AEE3-B506-5A690709A04E}"/>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3F694410-4150-4843-DD8B-C1B60805A209}"/>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346918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F7ED1-FF06-148D-28C0-3C51ED5B2461}"/>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3" name="Footer Placeholder 2">
            <a:extLst>
              <a:ext uri="{FF2B5EF4-FFF2-40B4-BE49-F238E27FC236}">
                <a16:creationId xmlns:a16="http://schemas.microsoft.com/office/drawing/2014/main" id="{81B70CA0-5483-D197-58D2-6C8B367C97C2}"/>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28DDCC63-F37E-93A7-6C8C-AACEF76E2465}"/>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294334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4736-39AE-E330-1605-DF2CFFFAF3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2EE044E4-0C4C-E024-46E2-04B6E818B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1D64FEA4-FE8B-0B0E-839F-10C023EFF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722945-4AA3-B2B8-97E1-92D429C8131B}"/>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6" name="Footer Placeholder 5">
            <a:extLst>
              <a:ext uri="{FF2B5EF4-FFF2-40B4-BE49-F238E27FC236}">
                <a16:creationId xmlns:a16="http://schemas.microsoft.com/office/drawing/2014/main" id="{FE609BE9-4898-180B-F787-B822F996B1A0}"/>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69400971-A528-B79E-AC52-9A1F23C088FC}"/>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336614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DE03-4E89-1A47-02A9-D390978A6C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322954F7-F1E0-45C9-7B61-6F9BF8D6C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B8AB85D8-8077-D26B-EA78-3BEBDA13E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7F7439-B8AC-693A-84CC-F58FAC64919D}"/>
              </a:ext>
            </a:extLst>
          </p:cNvPr>
          <p:cNvSpPr>
            <a:spLocks noGrp="1"/>
          </p:cNvSpPr>
          <p:nvPr>
            <p:ph type="dt" sz="half" idx="10"/>
          </p:nvPr>
        </p:nvSpPr>
        <p:spPr/>
        <p:txBody>
          <a:bodyPr/>
          <a:lstStyle/>
          <a:p>
            <a:fld id="{9CA0ADC0-21E1-F445-A500-A61BF1F6E1DD}" type="datetimeFigureOut">
              <a:rPr lang="en-DE" smtClean="0"/>
              <a:t>19.01.26</a:t>
            </a:fld>
            <a:endParaRPr lang="en-DE"/>
          </a:p>
        </p:txBody>
      </p:sp>
      <p:sp>
        <p:nvSpPr>
          <p:cNvPr id="6" name="Footer Placeholder 5">
            <a:extLst>
              <a:ext uri="{FF2B5EF4-FFF2-40B4-BE49-F238E27FC236}">
                <a16:creationId xmlns:a16="http://schemas.microsoft.com/office/drawing/2014/main" id="{01694652-D3EE-5943-0D32-03ADA57DEB47}"/>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31BE1AF5-11E1-9C04-5E35-75F6DA0E8DB4}"/>
              </a:ext>
            </a:extLst>
          </p:cNvPr>
          <p:cNvSpPr>
            <a:spLocks noGrp="1"/>
          </p:cNvSpPr>
          <p:nvPr>
            <p:ph type="sldNum" sz="quarter" idx="12"/>
          </p:nvPr>
        </p:nvSpPr>
        <p:spPr/>
        <p:txBody>
          <a:bodyPr/>
          <a:lstStyle/>
          <a:p>
            <a:fld id="{8BFF39B0-12C8-B94E-A24C-67E4210827DB}" type="slidenum">
              <a:rPr lang="en-DE" smtClean="0"/>
              <a:t>‹#›</a:t>
            </a:fld>
            <a:endParaRPr lang="en-DE"/>
          </a:p>
        </p:txBody>
      </p:sp>
    </p:spTree>
    <p:extLst>
      <p:ext uri="{BB962C8B-B14F-4D97-AF65-F5344CB8AC3E}">
        <p14:creationId xmlns:p14="http://schemas.microsoft.com/office/powerpoint/2010/main" val="329521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5CF7CC-10E2-88DD-68D2-0200B7820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BA75A7F9-6EDC-B871-096E-DF574E914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EB9DC61B-9DA4-6E4B-B1C5-6294ADEC0D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A0ADC0-21E1-F445-A500-A61BF1F6E1DD}" type="datetimeFigureOut">
              <a:rPr lang="en-DE" smtClean="0"/>
              <a:t>19.01.26</a:t>
            </a:fld>
            <a:endParaRPr lang="en-DE"/>
          </a:p>
        </p:txBody>
      </p:sp>
      <p:sp>
        <p:nvSpPr>
          <p:cNvPr id="5" name="Footer Placeholder 4">
            <a:extLst>
              <a:ext uri="{FF2B5EF4-FFF2-40B4-BE49-F238E27FC236}">
                <a16:creationId xmlns:a16="http://schemas.microsoft.com/office/drawing/2014/main" id="{3CE53827-0D96-7C46-43FF-47F4A1B87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E"/>
          </a:p>
        </p:txBody>
      </p:sp>
      <p:sp>
        <p:nvSpPr>
          <p:cNvPr id="6" name="Slide Number Placeholder 5">
            <a:extLst>
              <a:ext uri="{FF2B5EF4-FFF2-40B4-BE49-F238E27FC236}">
                <a16:creationId xmlns:a16="http://schemas.microsoft.com/office/drawing/2014/main" id="{802251A1-7A64-B9D3-4858-CDB9818642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FF39B0-12C8-B94E-A24C-67E4210827DB}" type="slidenum">
              <a:rPr lang="en-DE" smtClean="0"/>
              <a:t>‹#›</a:t>
            </a:fld>
            <a:endParaRPr lang="en-DE"/>
          </a:p>
        </p:txBody>
      </p:sp>
    </p:spTree>
    <p:extLst>
      <p:ext uri="{BB962C8B-B14F-4D97-AF65-F5344CB8AC3E}">
        <p14:creationId xmlns:p14="http://schemas.microsoft.com/office/powerpoint/2010/main" val="3299293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blackfeminisms.com/"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blackwomenradical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ubi.com/en/cast/joel-wane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BA757-5154-7E5D-33DF-E6EFA04734F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Unit 2 - Intersectionality</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ack hood with a hole in the middle&#10;&#10;AI-generated content may be incorrect.">
            <a:extLst>
              <a:ext uri="{FF2B5EF4-FFF2-40B4-BE49-F238E27FC236}">
                <a16:creationId xmlns:a16="http://schemas.microsoft.com/office/drawing/2014/main" id="{7CF0EAE6-742A-9E9C-13DD-4BE9A2BF51B9}"/>
              </a:ext>
            </a:extLst>
          </p:cNvPr>
          <p:cNvPicPr>
            <a:picLocks noGrp="1" noChangeAspect="1"/>
          </p:cNvPicPr>
          <p:nvPr>
            <p:ph idx="1"/>
          </p:nvPr>
        </p:nvPicPr>
        <p:blipFill>
          <a:blip r:embed="rId2"/>
          <a:stretch>
            <a:fillRect/>
          </a:stretch>
        </p:blipFill>
        <p:spPr>
          <a:xfrm>
            <a:off x="5125780" y="640080"/>
            <a:ext cx="6271647" cy="5550408"/>
          </a:xfrm>
          <a:prstGeom prst="rect">
            <a:avLst/>
          </a:prstGeom>
        </p:spPr>
      </p:pic>
    </p:spTree>
    <p:extLst>
      <p:ext uri="{BB962C8B-B14F-4D97-AF65-F5344CB8AC3E}">
        <p14:creationId xmlns:p14="http://schemas.microsoft.com/office/powerpoint/2010/main" val="119427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02E851D-70D1-A3A5-7C99-01CA9D4A787A}"/>
              </a:ext>
            </a:extLst>
          </p:cNvPr>
          <p:cNvSpPr>
            <a:spLocks noGrp="1"/>
          </p:cNvSpPr>
          <p:nvPr>
            <p:ph idx="1"/>
          </p:nvPr>
        </p:nvSpPr>
        <p:spPr>
          <a:xfrm>
            <a:off x="5434149" y="932688"/>
            <a:ext cx="5916603" cy="4992624"/>
          </a:xfrm>
        </p:spPr>
        <p:txBody>
          <a:bodyPr anchor="ctr">
            <a:normAutofit/>
          </a:bodyPr>
          <a:lstStyle/>
          <a:p>
            <a:r>
              <a:rPr lang="en-US" sz="2000" dirty="0"/>
              <a:t>Framing intersectionality as only about</a:t>
            </a:r>
            <a:r>
              <a:rPr lang="en-DE" sz="2000" dirty="0"/>
              <a:t> </a:t>
            </a:r>
            <a:r>
              <a:rPr lang="en-US" sz="2000" dirty="0"/>
              <a:t>women of color gives masculinity, whiteness, and maleness an intersectional pass. That, in turn, leaves colorblind intersectionality and gender-blind intersectionality</a:t>
            </a:r>
            <a:r>
              <a:rPr lang="en-DE" sz="2000" dirty="0"/>
              <a:t> </a:t>
            </a:r>
            <a:r>
              <a:rPr lang="en-US" sz="2000" dirty="0"/>
              <a:t>unnamed and uninterrogated, further naturalizing white male heterosexuality</a:t>
            </a:r>
            <a:r>
              <a:rPr lang="en-DE" sz="2000" dirty="0"/>
              <a:t> </a:t>
            </a:r>
            <a:r>
              <a:rPr lang="en-US" sz="2000" dirty="0"/>
              <a:t>as the normative baseline against which the rest of us are </a:t>
            </a:r>
            <a:r>
              <a:rPr lang="en-US" sz="2000" dirty="0" err="1"/>
              <a:t>intersectionally</a:t>
            </a:r>
            <a:r>
              <a:rPr lang="en-US" sz="2000" dirty="0"/>
              <a:t> differentiated.</a:t>
            </a:r>
            <a:endParaRPr lang="en-DE" sz="2000" dirty="0"/>
          </a:p>
          <a:p>
            <a:endParaRPr lang="en-DE" sz="2000" dirty="0"/>
          </a:p>
          <a:p>
            <a:r>
              <a:rPr lang="en-US" sz="2000" i="1" dirty="0"/>
              <a:t>Devon W. </a:t>
            </a:r>
            <a:r>
              <a:rPr lang="en-US" sz="2000" i="1" dirty="0" err="1"/>
              <a:t>Carbado</a:t>
            </a:r>
            <a:r>
              <a:rPr lang="en-US" sz="2000" i="1" dirty="0"/>
              <a:t>*</a:t>
            </a:r>
            <a:endParaRPr lang="en-DE" sz="2000" dirty="0"/>
          </a:p>
          <a:p>
            <a:endParaRPr lang="en-DE" sz="2000" dirty="0"/>
          </a:p>
        </p:txBody>
      </p:sp>
    </p:spTree>
    <p:extLst>
      <p:ext uri="{BB962C8B-B14F-4D97-AF65-F5344CB8AC3E}">
        <p14:creationId xmlns:p14="http://schemas.microsoft.com/office/powerpoint/2010/main" val="328056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38E26-8667-85B7-A8E0-327E4EE34512}"/>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Trayvon Martin </a:t>
            </a:r>
            <a:br>
              <a:rPr lang="en-US" sz="3600" dirty="0">
                <a:solidFill>
                  <a:srgbClr val="FFFFFF"/>
                </a:solidFill>
              </a:rPr>
            </a:br>
            <a:r>
              <a:rPr lang="en-US" sz="3600" dirty="0">
                <a:solidFill>
                  <a:srgbClr val="FFFFFF"/>
                </a:solidFill>
              </a:rPr>
              <a:t>1995 – 2012</a:t>
            </a:r>
            <a:br>
              <a:rPr lang="en-US" sz="3600" dirty="0">
                <a:solidFill>
                  <a:srgbClr val="FFFFFF"/>
                </a:solidFill>
              </a:rPr>
            </a:br>
            <a:br>
              <a:rPr lang="en-US" sz="3600" dirty="0">
                <a:solidFill>
                  <a:srgbClr val="FFFFFF"/>
                </a:solidFill>
              </a:rPr>
            </a:br>
            <a:r>
              <a:rPr lang="en-US" sz="3600" dirty="0">
                <a:solidFill>
                  <a:srgbClr val="FFFFFF"/>
                </a:solidFill>
              </a:rPr>
              <a:t>Murdered by George Zimmerman.</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10;&#10;AI-generated content may be incorrect.">
            <a:extLst>
              <a:ext uri="{FF2B5EF4-FFF2-40B4-BE49-F238E27FC236}">
                <a16:creationId xmlns:a16="http://schemas.microsoft.com/office/drawing/2014/main" id="{D5A38340-B2DF-C347-DE35-62FD40F3D8FB}"/>
              </a:ext>
            </a:extLst>
          </p:cNvPr>
          <p:cNvPicPr>
            <a:picLocks noGrp="1" noChangeAspect="1"/>
          </p:cNvPicPr>
          <p:nvPr>
            <p:ph idx="1"/>
          </p:nvPr>
        </p:nvPicPr>
        <p:blipFill>
          <a:blip r:embed="rId3"/>
          <a:srcRect l="9544" r="12124"/>
          <a:stretch>
            <a:fillRect/>
          </a:stretch>
        </p:blipFill>
        <p:spPr>
          <a:xfrm>
            <a:off x="976251" y="942538"/>
            <a:ext cx="7163222" cy="4808332"/>
          </a:xfrm>
          <a:prstGeom prst="rect">
            <a:avLst/>
          </a:prstGeom>
          <a:effectLst/>
        </p:spPr>
      </p:pic>
    </p:spTree>
    <p:extLst>
      <p:ext uri="{BB962C8B-B14F-4D97-AF65-F5344CB8AC3E}">
        <p14:creationId xmlns:p14="http://schemas.microsoft.com/office/powerpoint/2010/main" val="109224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64157A-2E92-1A25-6D32-AD65C4641A14}"/>
              </a:ext>
            </a:extLst>
          </p:cNvPr>
          <p:cNvSpPr>
            <a:spLocks noGrp="1"/>
          </p:cNvSpPr>
          <p:nvPr>
            <p:ph type="title"/>
          </p:nvPr>
        </p:nvSpPr>
        <p:spPr>
          <a:xfrm>
            <a:off x="621792" y="1161288"/>
            <a:ext cx="3602736" cy="4526280"/>
          </a:xfrm>
        </p:spPr>
        <p:txBody>
          <a:bodyPr>
            <a:normAutofit/>
          </a:bodyPr>
          <a:lstStyle/>
          <a:p>
            <a:r>
              <a:rPr lang="en-DE" sz="4000"/>
              <a:t>The Matrix of domination:</a:t>
            </a:r>
            <a:br>
              <a:rPr lang="en-DE" sz="4000"/>
            </a:br>
            <a:endParaRPr lang="en-DE"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0E11844-554F-BFC5-BE5D-6233DB51939D}"/>
              </a:ext>
            </a:extLst>
          </p:cNvPr>
          <p:cNvSpPr>
            <a:spLocks noGrp="1"/>
          </p:cNvSpPr>
          <p:nvPr>
            <p:ph idx="1"/>
          </p:nvPr>
        </p:nvSpPr>
        <p:spPr>
          <a:xfrm>
            <a:off x="4443984" y="420915"/>
            <a:ext cx="7126224" cy="5693083"/>
          </a:xfrm>
        </p:spPr>
        <p:txBody>
          <a:bodyPr anchor="ctr">
            <a:normAutofit fontScale="92500" lnSpcReduction="10000"/>
          </a:bodyPr>
          <a:lstStyle/>
          <a:p>
            <a:r>
              <a:rPr lang="en-US" sz="2000" dirty="0"/>
              <a:t>The „matrix“ approach emphasizes how racism, sexism, capitalism, and heteronormativity are structurally organized </a:t>
            </a:r>
          </a:p>
          <a:p>
            <a:endParaRPr lang="en-US" sz="2000" dirty="0"/>
          </a:p>
          <a:p>
            <a:r>
              <a:rPr lang="en-US" sz="2000" dirty="0"/>
              <a:t>The </a:t>
            </a:r>
            <a:r>
              <a:rPr lang="en-US" sz="2000" dirty="0" err="1"/>
              <a:t>labour</a:t>
            </a:r>
            <a:r>
              <a:rPr lang="en-US" sz="2000" dirty="0"/>
              <a:t> of the „matrix“ is to describe the specificities of social location and the violence that structures of domination inflict, in various ways and in differing severity, on everyone. </a:t>
            </a:r>
          </a:p>
          <a:p>
            <a:endParaRPr lang="en-DE" sz="2000" dirty="0"/>
          </a:p>
          <a:p>
            <a:r>
              <a:rPr lang="en-US" sz="2000" dirty="0"/>
              <a:t>The structural, disciplinary, hegemonic, and interpersonal domains of power shape human action and serve different purposes in maintaining power asymmetries in society. The structural domain covers how the interconnected organization of large-scale social institutions perpetuates systems of oppression.</a:t>
            </a:r>
            <a:endParaRPr lang="en-DE" sz="2000" dirty="0"/>
          </a:p>
          <a:p>
            <a:endParaRPr lang="en-US" sz="2000" dirty="0"/>
          </a:p>
          <a:p>
            <a:r>
              <a:rPr lang="en-US" sz="2000" dirty="0"/>
              <a:t>By exploring how power is constructed along several axes and acts across interrelated domains, the concept surfaces the dialectical relationship between oppression and action.</a:t>
            </a:r>
            <a:endParaRPr lang="en-DE" sz="2000" dirty="0"/>
          </a:p>
          <a:p>
            <a:endParaRPr lang="en-US" sz="1400" dirty="0"/>
          </a:p>
          <a:p>
            <a:endParaRPr lang="en-US" sz="1400" dirty="0"/>
          </a:p>
          <a:p>
            <a:r>
              <a:rPr lang="en-US" sz="1400" dirty="0"/>
              <a:t>Hill Collins, 2016</a:t>
            </a:r>
            <a:endParaRPr lang="en-DE" sz="1400" dirty="0"/>
          </a:p>
        </p:txBody>
      </p:sp>
    </p:spTree>
    <p:extLst>
      <p:ext uri="{BB962C8B-B14F-4D97-AF65-F5344CB8AC3E}">
        <p14:creationId xmlns:p14="http://schemas.microsoft.com/office/powerpoint/2010/main" val="274708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ouple of people lying in the grass&#10;&#10;AI-generated content may be incorrect.">
            <a:extLst>
              <a:ext uri="{FF2B5EF4-FFF2-40B4-BE49-F238E27FC236}">
                <a16:creationId xmlns:a16="http://schemas.microsoft.com/office/drawing/2014/main" id="{B1922600-2F7A-8D4E-CA58-A2CDE65C8F5C}"/>
              </a:ext>
            </a:extLst>
          </p:cNvPr>
          <p:cNvPicPr>
            <a:picLocks noGrp="1" noChangeAspect="1"/>
          </p:cNvPicPr>
          <p:nvPr>
            <p:ph idx="1"/>
          </p:nvPr>
        </p:nvPicPr>
        <p:blipFill>
          <a:blip r:embed="rId3"/>
          <a:srcRect t="57" b="15689"/>
          <a:stretch>
            <a:fillRect/>
          </a:stretch>
        </p:blipFill>
        <p:spPr>
          <a:xfrm>
            <a:off x="20" y="1282"/>
            <a:ext cx="12191980" cy="6856718"/>
          </a:xfrm>
          <a:prstGeom prst="rect">
            <a:avLst/>
          </a:prstGeom>
        </p:spPr>
      </p:pic>
    </p:spTree>
    <p:extLst>
      <p:ext uri="{BB962C8B-B14F-4D97-AF65-F5344CB8AC3E}">
        <p14:creationId xmlns:p14="http://schemas.microsoft.com/office/powerpoint/2010/main" val="37813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028FED9-24BC-2301-7A9A-D23611FBC159}"/>
              </a:ext>
            </a:extLst>
          </p:cNvPr>
          <p:cNvSpPr>
            <a:spLocks noGrp="1"/>
          </p:cNvSpPr>
          <p:nvPr>
            <p:ph idx="1"/>
          </p:nvPr>
        </p:nvSpPr>
        <p:spPr>
          <a:xfrm>
            <a:off x="5434149" y="932688"/>
            <a:ext cx="5916603" cy="4992624"/>
          </a:xfrm>
        </p:spPr>
        <p:txBody>
          <a:bodyPr anchor="ctr">
            <a:normAutofit/>
          </a:bodyPr>
          <a:lstStyle/>
          <a:p>
            <a:pPr marL="0" indent="0" algn="ctr">
              <a:buNone/>
            </a:pPr>
            <a:r>
              <a:rPr lang="en-US" dirty="0"/>
              <a:t>Domains of power</a:t>
            </a:r>
          </a:p>
          <a:p>
            <a:pPr marL="0" indent="0">
              <a:buNone/>
            </a:pPr>
            <a:endParaRPr lang="en-US" dirty="0"/>
          </a:p>
          <a:p>
            <a:pPr marL="0" indent="0" algn="ctr">
              <a:buNone/>
            </a:pPr>
            <a:r>
              <a:rPr lang="en-US" dirty="0"/>
              <a:t>Interpersonal, disciplinary, cultural, and structural.</a:t>
            </a:r>
            <a:r>
              <a:rPr lang="en-DE" dirty="0">
                <a:effectLst/>
              </a:rPr>
              <a:t> </a:t>
            </a:r>
            <a:endParaRPr lang="en-DE" dirty="0"/>
          </a:p>
          <a:p>
            <a:endParaRPr lang="en-DE" sz="2000" dirty="0"/>
          </a:p>
        </p:txBody>
      </p:sp>
    </p:spTree>
    <p:extLst>
      <p:ext uri="{BB962C8B-B14F-4D97-AF65-F5344CB8AC3E}">
        <p14:creationId xmlns:p14="http://schemas.microsoft.com/office/powerpoint/2010/main" val="406050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74D8FDC-FE6B-5C38-8E18-5941292598FD}"/>
              </a:ext>
            </a:extLst>
          </p:cNvPr>
          <p:cNvSpPr>
            <a:spLocks noGrp="1"/>
          </p:cNvSpPr>
          <p:nvPr>
            <p:ph idx="1"/>
          </p:nvPr>
        </p:nvSpPr>
        <p:spPr>
          <a:xfrm>
            <a:off x="5434149" y="932688"/>
            <a:ext cx="5916603" cy="4992624"/>
          </a:xfrm>
        </p:spPr>
        <p:txBody>
          <a:bodyPr anchor="ctr">
            <a:normAutofit/>
          </a:bodyPr>
          <a:lstStyle/>
          <a:p>
            <a:r>
              <a:rPr lang="en-US" sz="2000" dirty="0"/>
              <a:t>The disciplinary domain addresses how organizational practices exert power and control over marginalized populations. </a:t>
            </a:r>
          </a:p>
          <a:p>
            <a:pPr marL="0" indent="0">
              <a:buNone/>
            </a:pPr>
            <a:endParaRPr lang="en-US" sz="2000" dirty="0"/>
          </a:p>
          <a:p>
            <a:r>
              <a:rPr lang="en-US" sz="2000" dirty="0"/>
              <a:t>The hegemonic domain of power encompasses the exercise of power by dominant groups through “ideology, culture, and consciousness” </a:t>
            </a:r>
          </a:p>
          <a:p>
            <a:endParaRPr lang="en-US" sz="2000" dirty="0"/>
          </a:p>
          <a:p>
            <a:r>
              <a:rPr lang="en-US" sz="2000" dirty="0"/>
              <a:t>the interpersonal domain examines the micro level of social organization and how disempowerment occurs through routine interactions and individual consciousness.</a:t>
            </a:r>
            <a:endParaRPr lang="en-DE" sz="2000" dirty="0"/>
          </a:p>
          <a:p>
            <a:endParaRPr lang="en-DE" sz="2000" dirty="0"/>
          </a:p>
        </p:txBody>
      </p:sp>
    </p:spTree>
    <p:extLst>
      <p:ext uri="{BB962C8B-B14F-4D97-AF65-F5344CB8AC3E}">
        <p14:creationId xmlns:p14="http://schemas.microsoft.com/office/powerpoint/2010/main" val="152503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E31EDFE-56BE-BBB4-7FC9-699CD8DC1BEF}"/>
              </a:ext>
            </a:extLst>
          </p:cNvPr>
          <p:cNvSpPr>
            <a:spLocks noGrp="1"/>
          </p:cNvSpPr>
          <p:nvPr>
            <p:ph idx="1"/>
          </p:nvPr>
        </p:nvSpPr>
        <p:spPr>
          <a:xfrm>
            <a:off x="5434149" y="932688"/>
            <a:ext cx="5916603" cy="4992624"/>
          </a:xfrm>
        </p:spPr>
        <p:txBody>
          <a:bodyPr anchor="ctr">
            <a:normAutofit/>
          </a:bodyPr>
          <a:lstStyle/>
          <a:p>
            <a:pPr marL="0" indent="0">
              <a:buNone/>
            </a:pPr>
            <a:r>
              <a:rPr lang="en-US" sz="2000" dirty="0"/>
              <a:t>The goal is to “ask the other question”—to explore what else happens, why it happens, and what can be done.</a:t>
            </a:r>
            <a:endParaRPr lang="en-DE" sz="2000" dirty="0"/>
          </a:p>
          <a:p>
            <a:endParaRPr lang="en-DE" sz="2000" dirty="0"/>
          </a:p>
        </p:txBody>
      </p:sp>
    </p:spTree>
    <p:extLst>
      <p:ext uri="{BB962C8B-B14F-4D97-AF65-F5344CB8AC3E}">
        <p14:creationId xmlns:p14="http://schemas.microsoft.com/office/powerpoint/2010/main" val="394708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980DCB-1876-BBF8-FBC1-BD959B0B4F74}"/>
              </a:ext>
            </a:extLst>
          </p:cNvPr>
          <p:cNvSpPr>
            <a:spLocks noGrp="1"/>
          </p:cNvSpPr>
          <p:nvPr>
            <p:ph type="title"/>
          </p:nvPr>
        </p:nvSpPr>
        <p:spPr>
          <a:xfrm>
            <a:off x="640080" y="325369"/>
            <a:ext cx="4368602" cy="1956841"/>
          </a:xfrm>
        </p:spPr>
        <p:txBody>
          <a:bodyPr anchor="b">
            <a:normAutofit/>
          </a:bodyPr>
          <a:lstStyle/>
          <a:p>
            <a:r>
              <a:rPr lang="en-US" sz="4200"/>
              <a:t>#CiteBlackWomen project</a:t>
            </a:r>
            <a:endParaRPr lang="en-DE" sz="4200"/>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891557-36AA-48CB-BBA2-6FC6FA348803}"/>
              </a:ext>
            </a:extLst>
          </p:cNvPr>
          <p:cNvSpPr>
            <a:spLocks noGrp="1"/>
          </p:cNvSpPr>
          <p:nvPr>
            <p:ph idx="1"/>
          </p:nvPr>
        </p:nvSpPr>
        <p:spPr>
          <a:xfrm>
            <a:off x="640080" y="2872899"/>
            <a:ext cx="4243589" cy="3320668"/>
          </a:xfrm>
        </p:spPr>
        <p:txBody>
          <a:bodyPr>
            <a:normAutofit/>
          </a:bodyPr>
          <a:lstStyle/>
          <a:p>
            <a:pPr marL="0" indent="0">
              <a:buNone/>
            </a:pPr>
            <a:endParaRPr lang="en-DE" sz="2200" dirty="0"/>
          </a:p>
          <a:p>
            <a:pPr marL="0" indent="0">
              <a:buNone/>
            </a:pPr>
            <a:r>
              <a:rPr lang="en-US" sz="2200" dirty="0"/>
              <a:t>What does it look like to dismantle the patriarchal, white supremacist, heterosexist, imperialist impetus of the neoliberal university (and its accomplices) by centering Black women’s ideas and intellectual contributions?</a:t>
            </a:r>
            <a:endParaRPr lang="en-DE" sz="2200" dirty="0"/>
          </a:p>
          <a:p>
            <a:endParaRPr lang="en-DE" sz="2200" dirty="0"/>
          </a:p>
        </p:txBody>
      </p:sp>
      <p:pic>
        <p:nvPicPr>
          <p:cNvPr id="5" name="Picture 4" descr="A black and white tag on green string&#10;&#10;AI-generated content may be incorrect.">
            <a:extLst>
              <a:ext uri="{FF2B5EF4-FFF2-40B4-BE49-F238E27FC236}">
                <a16:creationId xmlns:a16="http://schemas.microsoft.com/office/drawing/2014/main" id="{A80D221E-C5FD-6D93-5F8C-14741C645DFE}"/>
              </a:ext>
            </a:extLst>
          </p:cNvPr>
          <p:cNvPicPr>
            <a:picLocks noChangeAspect="1"/>
          </p:cNvPicPr>
          <p:nvPr/>
        </p:nvPicPr>
        <p:blipFill>
          <a:blip r:embed="rId2"/>
          <a:srcRect t="30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06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B6E809C-E033-EE01-4665-BEBB33432683}"/>
              </a:ext>
            </a:extLst>
          </p:cNvPr>
          <p:cNvSpPr>
            <a:spLocks noGrp="1"/>
          </p:cNvSpPr>
          <p:nvPr>
            <p:ph idx="1"/>
          </p:nvPr>
        </p:nvSpPr>
        <p:spPr>
          <a:xfrm>
            <a:off x="5434149" y="932688"/>
            <a:ext cx="5916603" cy="4992624"/>
          </a:xfrm>
        </p:spPr>
        <p:txBody>
          <a:bodyPr anchor="ctr">
            <a:normAutofit/>
          </a:bodyPr>
          <a:lstStyle/>
          <a:p>
            <a:pPr marL="0" indent="0" algn="ctr">
              <a:buNone/>
            </a:pPr>
            <a:r>
              <a:rPr lang="en-US" sz="2400" dirty="0"/>
              <a:t>Who gets to define and produce knowledge matters because people have different ideas of what that scholarship ought to do.</a:t>
            </a:r>
            <a:endParaRPr lang="en-DE" sz="2400" dirty="0"/>
          </a:p>
          <a:p>
            <a:endParaRPr lang="en-DE" sz="2000" dirty="0"/>
          </a:p>
        </p:txBody>
      </p:sp>
    </p:spTree>
    <p:extLst>
      <p:ext uri="{BB962C8B-B14F-4D97-AF65-F5344CB8AC3E}">
        <p14:creationId xmlns:p14="http://schemas.microsoft.com/office/powerpoint/2010/main" val="3739117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BBA8AD-9904-75C7-E3E3-AD769F700B7A}"/>
              </a:ext>
            </a:extLst>
          </p:cNvPr>
          <p:cNvPicPr>
            <a:picLocks noChangeAspect="1"/>
          </p:cNvPicPr>
          <p:nvPr/>
        </p:nvPicPr>
        <p:blipFill>
          <a:blip r:embed="rId2"/>
          <a:srcRect r="1458"/>
          <a:stretch>
            <a:fillRect/>
          </a:stretch>
        </p:blipFill>
        <p:spPr>
          <a:xfrm>
            <a:off x="20" y="10"/>
            <a:ext cx="4746151" cy="6857990"/>
          </a:xfrm>
          <a:prstGeom prst="rect">
            <a:avLst/>
          </a:prstGeom>
        </p:spPr>
      </p:pic>
      <p:sp>
        <p:nvSpPr>
          <p:cNvPr id="15"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29A848A-B5E1-C15B-8C25-ACF76BF0F51E}"/>
              </a:ext>
            </a:extLst>
          </p:cNvPr>
          <p:cNvSpPr>
            <a:spLocks noGrp="1"/>
          </p:cNvSpPr>
          <p:nvPr>
            <p:ph idx="1"/>
          </p:nvPr>
        </p:nvSpPr>
        <p:spPr>
          <a:xfrm>
            <a:off x="5080216" y="3351276"/>
            <a:ext cx="6272784" cy="2825686"/>
          </a:xfrm>
        </p:spPr>
        <p:txBody>
          <a:bodyPr>
            <a:normAutofit/>
          </a:bodyPr>
          <a:lstStyle/>
          <a:p>
            <a:r>
              <a:rPr lang="en-DE" sz="2200" dirty="0"/>
              <a:t>O</a:t>
            </a:r>
            <a:r>
              <a:rPr lang="en-GB" sz="2200" dirty="0"/>
              <a:t>u</a:t>
            </a:r>
            <a:r>
              <a:rPr lang="en-DE" sz="2200" dirty="0"/>
              <a:t>sman Sembene – Black Girl (1966)</a:t>
            </a:r>
          </a:p>
        </p:txBody>
      </p:sp>
    </p:spTree>
    <p:extLst>
      <p:ext uri="{BB962C8B-B14F-4D97-AF65-F5344CB8AC3E}">
        <p14:creationId xmlns:p14="http://schemas.microsoft.com/office/powerpoint/2010/main" val="57668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women sitting at a piano&#10;&#10;AI-generated content may be incorrect.">
            <a:extLst>
              <a:ext uri="{FF2B5EF4-FFF2-40B4-BE49-F238E27FC236}">
                <a16:creationId xmlns:a16="http://schemas.microsoft.com/office/drawing/2014/main" id="{5555ECC0-BB7A-1E7D-7199-B6981B118E3F}"/>
              </a:ext>
            </a:extLst>
          </p:cNvPr>
          <p:cNvPicPr>
            <a:picLocks noChangeAspect="1"/>
          </p:cNvPicPr>
          <p:nvPr/>
        </p:nvPicPr>
        <p:blipFill>
          <a:blip r:embed="rId3">
            <a:alphaModFix amt="50000"/>
          </a:blip>
          <a:srcRect t="10204" b="9150"/>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DBD73E3-B9EF-0496-78B5-0BAC8F85C816}"/>
              </a:ext>
            </a:extLst>
          </p:cNvPr>
          <p:cNvSpPr>
            <a:spLocks noGrp="1"/>
          </p:cNvSpPr>
          <p:nvPr>
            <p:ph type="ctrTitle"/>
          </p:nvPr>
        </p:nvSpPr>
        <p:spPr>
          <a:xfrm>
            <a:off x="1524000" y="1122362"/>
            <a:ext cx="9144000" cy="2900518"/>
          </a:xfrm>
        </p:spPr>
        <p:txBody>
          <a:bodyPr>
            <a:normAutofit/>
          </a:bodyPr>
          <a:lstStyle/>
          <a:p>
            <a:r>
              <a:rPr lang="en-US">
                <a:solidFill>
                  <a:srgbClr val="FFFFFF"/>
                </a:solidFill>
              </a:rPr>
              <a:t>“Take notice, inhabit and observe the workings of ordinariness”</a:t>
            </a:r>
            <a:r>
              <a:rPr lang="en-DE">
                <a:solidFill>
                  <a:srgbClr val="FFFFFF"/>
                </a:solidFill>
                <a:effectLst/>
              </a:rPr>
              <a:t> </a:t>
            </a:r>
            <a:endParaRPr lang="en-DE">
              <a:solidFill>
                <a:srgbClr val="FFFFFF"/>
              </a:solidFill>
            </a:endParaRPr>
          </a:p>
        </p:txBody>
      </p:sp>
      <p:sp>
        <p:nvSpPr>
          <p:cNvPr id="3" name="Subtitle 2">
            <a:extLst>
              <a:ext uri="{FF2B5EF4-FFF2-40B4-BE49-F238E27FC236}">
                <a16:creationId xmlns:a16="http://schemas.microsoft.com/office/drawing/2014/main" id="{540437F3-49CB-E829-B5D7-FAFAD6C6BD77}"/>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Kathleen Stewart, Ordinary Affects, 2007</a:t>
            </a:r>
            <a:endParaRPr lang="en-DE">
              <a:solidFill>
                <a:srgbClr val="FFFFFF"/>
              </a:solidFill>
            </a:endParaRPr>
          </a:p>
        </p:txBody>
      </p:sp>
    </p:spTree>
    <p:extLst>
      <p:ext uri="{BB962C8B-B14F-4D97-AF65-F5344CB8AC3E}">
        <p14:creationId xmlns:p14="http://schemas.microsoft.com/office/powerpoint/2010/main" val="587573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ollage of women with different expressions&#10;&#10;AI-generated content may be incorrect.">
            <a:extLst>
              <a:ext uri="{FF2B5EF4-FFF2-40B4-BE49-F238E27FC236}">
                <a16:creationId xmlns:a16="http://schemas.microsoft.com/office/drawing/2014/main" id="{6ECF99A8-7078-302C-49BF-F25105499AD0}"/>
              </a:ext>
            </a:extLst>
          </p:cNvPr>
          <p:cNvPicPr>
            <a:picLocks noChangeAspect="1"/>
          </p:cNvPicPr>
          <p:nvPr/>
        </p:nvPicPr>
        <p:blipFill>
          <a:blip r:embed="rId2"/>
          <a:srcRect t="14603" b="13362"/>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40C3961-7C3F-9C0E-AC58-9670AA1A57C0}"/>
              </a:ext>
            </a:extLst>
          </p:cNvPr>
          <p:cNvSpPr>
            <a:spLocks noGrp="1"/>
          </p:cNvSpPr>
          <p:nvPr>
            <p:ph idx="1"/>
          </p:nvPr>
        </p:nvSpPr>
        <p:spPr>
          <a:xfrm>
            <a:off x="1088572" y="3889829"/>
            <a:ext cx="10620824" cy="2315708"/>
          </a:xfrm>
        </p:spPr>
        <p:txBody>
          <a:bodyPr anchor="ctr">
            <a:normAutofit/>
          </a:bodyPr>
          <a:lstStyle/>
          <a:p>
            <a:r>
              <a:rPr lang="en-GB" sz="2000" dirty="0">
                <a:hlinkClick r:id="rId3"/>
              </a:rPr>
              <a:t>https://blackfeminisms.com/</a:t>
            </a:r>
            <a:endParaRPr lang="en-GB" sz="2000" dirty="0"/>
          </a:p>
          <a:p>
            <a:r>
              <a:rPr lang="en-GB" sz="2000" dirty="0">
                <a:hlinkClick r:id="rId4"/>
              </a:rPr>
              <a:t>https://www.blackwomenradicals.com/</a:t>
            </a:r>
            <a:endParaRPr lang="en-GB" sz="2000" dirty="0"/>
          </a:p>
          <a:p>
            <a:r>
              <a:rPr lang="en-US" sz="2000" dirty="0"/>
              <a:t>https://</a:t>
            </a:r>
            <a:r>
              <a:rPr lang="en-US" sz="2000" dirty="0" err="1"/>
              <a:t>www.thenapministry.com</a:t>
            </a:r>
            <a:r>
              <a:rPr lang="en-DE" sz="2000" dirty="0">
                <a:effectLst/>
              </a:rPr>
              <a:t> </a:t>
            </a:r>
            <a:endParaRPr lang="en-DE" sz="2000" dirty="0"/>
          </a:p>
        </p:txBody>
      </p:sp>
    </p:spTree>
    <p:extLst>
      <p:ext uri="{BB962C8B-B14F-4D97-AF65-F5344CB8AC3E}">
        <p14:creationId xmlns:p14="http://schemas.microsoft.com/office/powerpoint/2010/main" val="148820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s stop sign on a pole&#10;&#10;AI-generated content may be incorrect.">
            <a:extLst>
              <a:ext uri="{FF2B5EF4-FFF2-40B4-BE49-F238E27FC236}">
                <a16:creationId xmlns:a16="http://schemas.microsoft.com/office/drawing/2014/main" id="{72C5DD20-3F99-8A71-DF54-C32662CD62D5}"/>
              </a:ext>
            </a:extLst>
          </p:cNvPr>
          <p:cNvPicPr>
            <a:picLocks noChangeAspect="1"/>
          </p:cNvPicPr>
          <p:nvPr/>
        </p:nvPicPr>
        <p:blipFill>
          <a:blip r:embed="rId3"/>
          <a:srcRect l="44659" r="11344" b="1"/>
          <a:stretch>
            <a:fillRect/>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B3BAD3E2-A24F-2AF5-6B4F-1043BCEEA63E}"/>
              </a:ext>
            </a:extLst>
          </p:cNvPr>
          <p:cNvSpPr>
            <a:spLocks noGrp="1"/>
          </p:cNvSpPr>
          <p:nvPr>
            <p:ph idx="1"/>
          </p:nvPr>
        </p:nvSpPr>
        <p:spPr>
          <a:xfrm>
            <a:off x="7531610" y="2434201"/>
            <a:ext cx="3822189" cy="3742762"/>
          </a:xfrm>
        </p:spPr>
        <p:txBody>
          <a:bodyPr>
            <a:normAutofit/>
          </a:bodyPr>
          <a:lstStyle/>
          <a:p>
            <a:r>
              <a:rPr lang="en-DE" sz="2000" b="1" dirty="0"/>
              <a:t>Race to the Bus </a:t>
            </a:r>
            <a:r>
              <a:rPr lang="en-DE" sz="2000" dirty="0"/>
              <a:t>– Directed by Isadora Knutsen </a:t>
            </a:r>
            <a:endParaRPr lang="en-GB" sz="2000" b="1" dirty="0"/>
          </a:p>
          <a:p>
            <a:endParaRPr lang="en-GB" sz="2000" b="1" dirty="0"/>
          </a:p>
          <a:p>
            <a:r>
              <a:rPr lang="en-GB" sz="2000" b="1" dirty="0"/>
              <a:t>SUN SONG - </a:t>
            </a:r>
            <a:r>
              <a:rPr lang="en-GB" sz="2000" dirty="0"/>
              <a:t>Directed by </a:t>
            </a:r>
            <a:r>
              <a:rPr lang="en-GB" sz="2000" dirty="0">
                <a:hlinkClick r:id="rId4"/>
              </a:rPr>
              <a:t>Joel Wanek</a:t>
            </a:r>
            <a:endParaRPr lang="en-GB" sz="2000" dirty="0"/>
          </a:p>
          <a:p>
            <a:r>
              <a:rPr lang="en-GB" sz="2000" dirty="0"/>
              <a:t>(https://</a:t>
            </a:r>
            <a:r>
              <a:rPr lang="en-GB" sz="2000" dirty="0" err="1"/>
              <a:t>mubi.com</a:t>
            </a:r>
            <a:r>
              <a:rPr lang="en-GB" sz="2000" dirty="0"/>
              <a:t>/</a:t>
            </a:r>
            <a:r>
              <a:rPr lang="en-GB" sz="2000" dirty="0" err="1"/>
              <a:t>en</a:t>
            </a:r>
            <a:r>
              <a:rPr lang="en-GB" sz="2000" dirty="0"/>
              <a:t>/films/117853/player) </a:t>
            </a:r>
          </a:p>
          <a:p>
            <a:endParaRPr lang="en-GB" sz="2000" dirty="0"/>
          </a:p>
          <a:p>
            <a:pPr marL="0" indent="0">
              <a:buNone/>
            </a:pPr>
            <a:endParaRPr lang="en-GB" sz="2000" dirty="0"/>
          </a:p>
          <a:p>
            <a:endParaRPr lang="en-DE" sz="2000" dirty="0"/>
          </a:p>
        </p:txBody>
      </p:sp>
    </p:spTree>
    <p:extLst>
      <p:ext uri="{BB962C8B-B14F-4D97-AF65-F5344CB8AC3E}">
        <p14:creationId xmlns:p14="http://schemas.microsoft.com/office/powerpoint/2010/main" val="252888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DE9F95-255C-1897-CD16-B7FF77860CE4}"/>
              </a:ext>
            </a:extLst>
          </p:cNvPr>
          <p:cNvSpPr>
            <a:spLocks noGrp="1"/>
          </p:cNvSpPr>
          <p:nvPr>
            <p:ph type="title"/>
          </p:nvPr>
        </p:nvSpPr>
        <p:spPr>
          <a:xfrm>
            <a:off x="621792" y="1161288"/>
            <a:ext cx="3602736" cy="4526280"/>
          </a:xfrm>
        </p:spPr>
        <p:txBody>
          <a:bodyPr>
            <a:normAutofit/>
          </a:bodyPr>
          <a:lstStyle/>
          <a:p>
            <a:r>
              <a:rPr lang="en-DE" sz="4000"/>
              <a:t>Intersectionality</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58F52B7-FDB9-F6A2-4A5C-8F4373A215DC}"/>
              </a:ext>
            </a:extLst>
          </p:cNvPr>
          <p:cNvSpPr>
            <a:spLocks noGrp="1"/>
          </p:cNvSpPr>
          <p:nvPr>
            <p:ph idx="1"/>
          </p:nvPr>
        </p:nvSpPr>
        <p:spPr>
          <a:xfrm>
            <a:off x="5434149" y="932688"/>
            <a:ext cx="5916603" cy="4992624"/>
          </a:xfrm>
        </p:spPr>
        <p:txBody>
          <a:bodyPr anchor="ctr">
            <a:normAutofit/>
          </a:bodyPr>
          <a:lstStyle/>
          <a:p>
            <a:r>
              <a:rPr lang="en-DE" sz="2000"/>
              <a:t>What is your defintion?</a:t>
            </a:r>
          </a:p>
          <a:p>
            <a:endParaRPr lang="en-DE" sz="2000"/>
          </a:p>
          <a:p>
            <a:r>
              <a:rPr lang="en-DE" sz="2000"/>
              <a:t>How do you understand it?</a:t>
            </a:r>
          </a:p>
        </p:txBody>
      </p:sp>
    </p:spTree>
    <p:extLst>
      <p:ext uri="{BB962C8B-B14F-4D97-AF65-F5344CB8AC3E}">
        <p14:creationId xmlns:p14="http://schemas.microsoft.com/office/powerpoint/2010/main" val="242061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a river&#10;&#10;AI-generated content may be incorrect.">
            <a:extLst>
              <a:ext uri="{FF2B5EF4-FFF2-40B4-BE49-F238E27FC236}">
                <a16:creationId xmlns:a16="http://schemas.microsoft.com/office/drawing/2014/main" id="{0C5EA795-55E7-2739-2C89-B22C4BBF0CF1}"/>
              </a:ext>
            </a:extLst>
          </p:cNvPr>
          <p:cNvPicPr>
            <a:picLocks noChangeAspect="1"/>
          </p:cNvPicPr>
          <p:nvPr/>
        </p:nvPicPr>
        <p:blipFill>
          <a:blip r:embed="rId2">
            <a:alphaModFix amt="35000"/>
          </a:blip>
          <a:srcRect t="10143" b="4951"/>
          <a:stretch>
            <a:fillRect/>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E526CEB2-32EE-6195-4BA2-29A670B876A5}"/>
              </a:ext>
            </a:extLst>
          </p:cNvPr>
          <p:cNvSpPr>
            <a:spLocks noGrp="1"/>
          </p:cNvSpPr>
          <p:nvPr>
            <p:ph idx="1"/>
          </p:nvPr>
        </p:nvSpPr>
        <p:spPr>
          <a:xfrm>
            <a:off x="838200" y="1825625"/>
            <a:ext cx="10515600" cy="4351338"/>
          </a:xfrm>
        </p:spPr>
        <p:txBody>
          <a:bodyPr>
            <a:normAutofit/>
          </a:bodyPr>
          <a:lstStyle/>
          <a:p>
            <a:pPr marL="0" indent="0" algn="ctr">
              <a:buNone/>
            </a:pPr>
            <a:r>
              <a:rPr lang="en-US" dirty="0">
                <a:solidFill>
                  <a:srgbClr val="FFFFFF"/>
                </a:solidFill>
              </a:rPr>
              <a:t>“Intersections can exist neutrally, whereas domination cannot.”</a:t>
            </a:r>
          </a:p>
          <a:p>
            <a:pPr marL="0" indent="0" algn="ctr">
              <a:buNone/>
            </a:pPr>
            <a:r>
              <a:rPr lang="en-US" dirty="0">
                <a:solidFill>
                  <a:srgbClr val="FFFFFF"/>
                </a:solidFill>
              </a:rPr>
              <a:t>Hill Collins, 2000</a:t>
            </a:r>
            <a:endParaRPr lang="en-DE" dirty="0">
              <a:solidFill>
                <a:srgbClr val="FFFFFF"/>
              </a:solidFill>
            </a:endParaRPr>
          </a:p>
          <a:p>
            <a:pPr marL="0" indent="0">
              <a:buNone/>
            </a:pPr>
            <a:endParaRPr lang="en-DE" dirty="0">
              <a:solidFill>
                <a:srgbClr val="FFFFFF"/>
              </a:solidFill>
            </a:endParaRPr>
          </a:p>
        </p:txBody>
      </p:sp>
    </p:spTree>
    <p:extLst>
      <p:ext uri="{BB962C8B-B14F-4D97-AF65-F5344CB8AC3E}">
        <p14:creationId xmlns:p14="http://schemas.microsoft.com/office/powerpoint/2010/main" val="15300439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EC1DA79-995C-AAF7-54F2-BD5D48B52ED7}"/>
              </a:ext>
            </a:extLst>
          </p:cNvPr>
          <p:cNvSpPr>
            <a:spLocks noGrp="1"/>
          </p:cNvSpPr>
          <p:nvPr>
            <p:ph type="subTitle" idx="1"/>
          </p:nvPr>
        </p:nvSpPr>
        <p:spPr>
          <a:xfrm>
            <a:off x="8215087" y="2830287"/>
            <a:ext cx="3483428" cy="770668"/>
          </a:xfrm>
        </p:spPr>
        <p:txBody>
          <a:bodyPr>
            <a:normAutofit/>
          </a:bodyPr>
          <a:lstStyle/>
          <a:p>
            <a:r>
              <a:rPr lang="en-DE" dirty="0"/>
              <a:t>Intersectionality</a:t>
            </a:r>
          </a:p>
        </p:txBody>
      </p:sp>
      <p:pic>
        <p:nvPicPr>
          <p:cNvPr id="5" name="Picture 4" descr="A diagram of different languages&#10;&#10;AI-generated content may be incorrect.">
            <a:extLst>
              <a:ext uri="{FF2B5EF4-FFF2-40B4-BE49-F238E27FC236}">
                <a16:creationId xmlns:a16="http://schemas.microsoft.com/office/drawing/2014/main" id="{7F02401D-B341-3493-5883-48110BF3FA51}"/>
              </a:ext>
            </a:extLst>
          </p:cNvPr>
          <p:cNvPicPr>
            <a:picLocks noChangeAspect="1"/>
          </p:cNvPicPr>
          <p:nvPr/>
        </p:nvPicPr>
        <p:blipFill>
          <a:blip r:embed="rId3"/>
          <a:stretch>
            <a:fillRect/>
          </a:stretch>
        </p:blipFill>
        <p:spPr>
          <a:xfrm>
            <a:off x="1" y="0"/>
            <a:ext cx="7964130" cy="6858000"/>
          </a:xfrm>
          <a:prstGeom prst="rect">
            <a:avLst/>
          </a:prstGeom>
        </p:spPr>
      </p:pic>
    </p:spTree>
    <p:extLst>
      <p:ext uri="{BB962C8B-B14F-4D97-AF65-F5344CB8AC3E}">
        <p14:creationId xmlns:p14="http://schemas.microsoft.com/office/powerpoint/2010/main" val="158136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erial view of a river&#10;&#10;AI-generated content may be incorrect.">
            <a:extLst>
              <a:ext uri="{FF2B5EF4-FFF2-40B4-BE49-F238E27FC236}">
                <a16:creationId xmlns:a16="http://schemas.microsoft.com/office/drawing/2014/main" id="{5F097A44-01EF-4A67-C429-A6C2C02BBBEF}"/>
              </a:ext>
            </a:extLst>
          </p:cNvPr>
          <p:cNvPicPr>
            <a:picLocks noChangeAspect="1"/>
          </p:cNvPicPr>
          <p:nvPr/>
        </p:nvPicPr>
        <p:blipFill>
          <a:blip r:embed="rId3">
            <a:alphaModFix amt="44000"/>
          </a:blip>
          <a:srcRect t="10143" b="4951"/>
          <a:stretch>
            <a:fillRect/>
          </a:stretch>
        </p:blipFill>
        <p:spPr>
          <a:xfrm>
            <a:off x="-1" y="10"/>
            <a:ext cx="12192001" cy="6857990"/>
          </a:xfrm>
          <a:prstGeom prst="rect">
            <a:avLst/>
          </a:prstGeom>
        </p:spPr>
      </p:pic>
      <p:sp>
        <p:nvSpPr>
          <p:cNvPr id="3" name="Content Placeholder 2">
            <a:extLst>
              <a:ext uri="{FF2B5EF4-FFF2-40B4-BE49-F238E27FC236}">
                <a16:creationId xmlns:a16="http://schemas.microsoft.com/office/drawing/2014/main" id="{59B26C5A-1916-2EB1-7774-15624B7CF801}"/>
              </a:ext>
            </a:extLst>
          </p:cNvPr>
          <p:cNvSpPr>
            <a:spLocks noGrp="1"/>
          </p:cNvSpPr>
          <p:nvPr>
            <p:ph idx="1"/>
          </p:nvPr>
        </p:nvSpPr>
        <p:spPr>
          <a:xfrm>
            <a:off x="5860310" y="656957"/>
            <a:ext cx="5170861" cy="4072043"/>
          </a:xfrm>
        </p:spPr>
        <p:txBody>
          <a:bodyPr>
            <a:noAutofit/>
          </a:bodyPr>
          <a:lstStyle/>
          <a:p>
            <a:pPr marL="0" indent="0">
              <a:buNone/>
            </a:pPr>
            <a:r>
              <a:rPr lang="en-US" sz="2000" dirty="0">
                <a:solidFill>
                  <a:srgbClr val="FFFFFF"/>
                </a:solidFill>
              </a:rPr>
              <a:t>I treat the word „Black“ in front of „feminism“ not as a marker of identity but as a political category, and I understand a „Black feminist“ approach to be one that centers analyses of racialized sexisms and homophobia, and that foregrounds black women as intellectual producers, as creative agents, as political subjects, and as „freedom dreamers“ even as the content and contours of those dreams vary. </a:t>
            </a:r>
          </a:p>
          <a:p>
            <a:pPr marL="0" indent="0">
              <a:buNone/>
            </a:pPr>
            <a:endParaRPr lang="en-US" sz="2000" dirty="0">
              <a:solidFill>
                <a:srgbClr val="FFFFFF"/>
              </a:solidFill>
            </a:endParaRPr>
          </a:p>
          <a:p>
            <a:pPr marL="0" indent="0">
              <a:buNone/>
            </a:pPr>
            <a:r>
              <a:rPr lang="en-US" sz="2000" dirty="0">
                <a:solidFill>
                  <a:srgbClr val="FFFFFF"/>
                </a:solidFill>
              </a:rPr>
              <a:t>I advance a conception of Black feminism that is expansive, welcoming anyone with an investment in black women’s humanity, intellectual labor, and political visionary work, anyone with an investment in theorizing black genders and sexualities in complex and nuanced ways.</a:t>
            </a:r>
            <a:r>
              <a:rPr lang="en-DE" sz="2000" dirty="0">
                <a:solidFill>
                  <a:srgbClr val="FFFFFF"/>
                </a:solidFill>
                <a:effectLst/>
              </a:rPr>
              <a:t>    Jennifer C. Nash</a:t>
            </a:r>
            <a:endParaRPr lang="en-DE" sz="2000" dirty="0">
              <a:solidFill>
                <a:srgbClr val="FFFFFF"/>
              </a:solidFill>
            </a:endParaRPr>
          </a:p>
        </p:txBody>
      </p:sp>
    </p:spTree>
    <p:extLst>
      <p:ext uri="{BB962C8B-B14F-4D97-AF65-F5344CB8AC3E}">
        <p14:creationId xmlns:p14="http://schemas.microsoft.com/office/powerpoint/2010/main" val="208099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erial view of a river&#10;&#10;AI-generated content may be incorrect.">
            <a:extLst>
              <a:ext uri="{FF2B5EF4-FFF2-40B4-BE49-F238E27FC236}">
                <a16:creationId xmlns:a16="http://schemas.microsoft.com/office/drawing/2014/main" id="{5F85B34E-EB01-2CE3-6884-DF1ACB6F899E}"/>
              </a:ext>
            </a:extLst>
          </p:cNvPr>
          <p:cNvPicPr>
            <a:picLocks noChangeAspect="1"/>
          </p:cNvPicPr>
          <p:nvPr/>
        </p:nvPicPr>
        <p:blipFill>
          <a:blip r:embed="rId3">
            <a:alphaModFix amt="41000"/>
          </a:blip>
          <a:srcRect t="10143" b="4951"/>
          <a:stretch>
            <a:fillRect/>
          </a:stretch>
        </p:blipFill>
        <p:spPr>
          <a:xfrm>
            <a:off x="-1" y="10"/>
            <a:ext cx="12192001" cy="6857990"/>
          </a:xfrm>
          <a:prstGeom prst="rect">
            <a:avLst/>
          </a:prstGeom>
          <a:effectLst>
            <a:outerShdw blurRad="50800" dist="50800" dir="5400000" algn="ctr" rotWithShape="0">
              <a:srgbClr val="000000"/>
            </a:outerShdw>
          </a:effectLst>
        </p:spPr>
      </p:pic>
      <p:sp>
        <p:nvSpPr>
          <p:cNvPr id="3" name="Content Placeholder 2">
            <a:extLst>
              <a:ext uri="{FF2B5EF4-FFF2-40B4-BE49-F238E27FC236}">
                <a16:creationId xmlns:a16="http://schemas.microsoft.com/office/drawing/2014/main" id="{0AB7F437-E7FF-062B-C697-D9563CA36F6F}"/>
              </a:ext>
            </a:extLst>
          </p:cNvPr>
          <p:cNvSpPr>
            <a:spLocks noGrp="1"/>
          </p:cNvSpPr>
          <p:nvPr>
            <p:ph idx="1"/>
          </p:nvPr>
        </p:nvSpPr>
        <p:spPr>
          <a:xfrm>
            <a:off x="6195375" y="557189"/>
            <a:ext cx="5158424" cy="5571899"/>
          </a:xfrm>
        </p:spPr>
        <p:txBody>
          <a:bodyPr anchor="ctr">
            <a:noAutofit/>
          </a:bodyPr>
          <a:lstStyle/>
          <a:p>
            <a:r>
              <a:rPr lang="en-US" sz="2000" dirty="0">
                <a:solidFill>
                  <a:srgbClr val="FFFFFF"/>
                </a:solidFill>
              </a:rPr>
              <a:t>Intersectionality is a way if understanding and analyzing the complexity in the world, in people, and in human experiences. The events and conditions of social and political life and the self can seldom be understood as shaped by one factor. They are generally shaped by many factors in diverse and mutually influencing ways.</a:t>
            </a:r>
          </a:p>
          <a:p>
            <a:endParaRPr lang="en-US" sz="2000" dirty="0">
              <a:solidFill>
                <a:srgbClr val="FFFFFF"/>
              </a:solidFill>
            </a:endParaRPr>
          </a:p>
          <a:p>
            <a:r>
              <a:rPr lang="en-US" sz="2000" dirty="0">
                <a:solidFill>
                  <a:srgbClr val="FFFFFF"/>
                </a:solidFill>
              </a:rPr>
              <a:t>Intersectionality as an analytic tool examines how power relations are intertwined and mutually constructing, race, class, gender, sexuality, di/</a:t>
            </a:r>
            <a:r>
              <a:rPr lang="en-US" sz="2000" dirty="0" err="1">
                <a:solidFill>
                  <a:srgbClr val="FFFFFF"/>
                </a:solidFill>
              </a:rPr>
              <a:t>sability</a:t>
            </a:r>
            <a:r>
              <a:rPr lang="en-US" sz="2000" dirty="0">
                <a:solidFill>
                  <a:srgbClr val="FFFFFF"/>
                </a:solidFill>
              </a:rPr>
              <a:t>, ethnicity, nation, religion, and age are categories of analysis, terms that reference important social divisions. But they are also categories that gain meaning from power relations of racism, sexism, heterosexism, and class exploitation. </a:t>
            </a:r>
            <a:endParaRPr lang="en-DE" sz="2000" dirty="0">
              <a:solidFill>
                <a:srgbClr val="FFFFFF"/>
              </a:solidFill>
            </a:endParaRPr>
          </a:p>
          <a:p>
            <a:pPr marL="0" indent="0">
              <a:buNone/>
            </a:pPr>
            <a:endParaRPr lang="en-DE" sz="2000" dirty="0">
              <a:solidFill>
                <a:srgbClr val="FFFFFF"/>
              </a:solidFill>
            </a:endParaRPr>
          </a:p>
          <a:p>
            <a:r>
              <a:rPr lang="en-DE" sz="2000" dirty="0">
                <a:solidFill>
                  <a:srgbClr val="FFFFFF"/>
                </a:solidFill>
              </a:rPr>
              <a:t>Hill Collins, 2016</a:t>
            </a:r>
          </a:p>
        </p:txBody>
      </p:sp>
    </p:spTree>
    <p:extLst>
      <p:ext uri="{BB962C8B-B14F-4D97-AF65-F5344CB8AC3E}">
        <p14:creationId xmlns:p14="http://schemas.microsoft.com/office/powerpoint/2010/main" val="131615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BD9B6BE-A55E-764D-8DFA-A23706EF4723}"/>
              </a:ext>
            </a:extLst>
          </p:cNvPr>
          <p:cNvSpPr>
            <a:spLocks noGrp="1"/>
          </p:cNvSpPr>
          <p:nvPr>
            <p:ph idx="1"/>
          </p:nvPr>
        </p:nvSpPr>
        <p:spPr>
          <a:xfrm>
            <a:off x="4093029" y="453571"/>
            <a:ext cx="7881256" cy="5950858"/>
          </a:xfrm>
        </p:spPr>
        <p:txBody>
          <a:bodyPr anchor="ctr">
            <a:normAutofit/>
          </a:bodyPr>
          <a:lstStyle/>
          <a:p>
            <a:r>
              <a:rPr lang="en-US" sz="2000" dirty="0"/>
              <a:t>the claim that intersectionality is inapplicable to other social categories is theoretically unnecessary, descriptively inaccurate, and easily falsifiable. Scholars have mobilized intersectionality to engage multiple axes of difference—class, sexual orientation, nation, citizenship, immigration status, disability, and religion (not just race and gender).</a:t>
            </a:r>
            <a:endParaRPr lang="en-DE" sz="2000" dirty="0"/>
          </a:p>
          <a:p>
            <a:endParaRPr lang="en-DE" sz="2000" dirty="0"/>
          </a:p>
          <a:p>
            <a:r>
              <a:rPr lang="en-US" sz="2000" dirty="0"/>
              <a:t>the theory can be used to analyze a range of complex social processes—classism, homophobia, xenophobia, nativism, ageism, ableism, and Islamophobia (not just anti-Black racism and sexism). Seemingly, the genesis of intersectionality in Black feminist theory limits the ability of some scholars both to imagine the potential domains to which intersectionality might travel and to see the theory in places in which it is already doing work</a:t>
            </a:r>
            <a:r>
              <a:rPr lang="en-DE" sz="2000" dirty="0">
                <a:effectLst/>
              </a:rPr>
              <a:t> .</a:t>
            </a:r>
          </a:p>
          <a:p>
            <a:endParaRPr lang="en-DE" sz="2000" dirty="0"/>
          </a:p>
          <a:p>
            <a:r>
              <a:rPr lang="en-US" sz="2000" dirty="0"/>
              <a:t>Intersectionality reflects a commitment neither to subjects nor to identities per se but, rather, to marking and mapping the production and contingency of both.</a:t>
            </a:r>
            <a:endParaRPr lang="en-DE" sz="2000" dirty="0"/>
          </a:p>
          <a:p>
            <a:r>
              <a:rPr lang="en-US" sz="2000" i="1" dirty="0"/>
              <a:t>Devon W. </a:t>
            </a:r>
            <a:r>
              <a:rPr lang="en-US" sz="2000" i="1" dirty="0" err="1"/>
              <a:t>Carbado</a:t>
            </a:r>
            <a:r>
              <a:rPr lang="en-US" sz="2000" i="1" dirty="0"/>
              <a:t>*</a:t>
            </a:r>
            <a:endParaRPr lang="en-DE" sz="2000" dirty="0"/>
          </a:p>
          <a:p>
            <a:endParaRPr lang="en-DE" sz="1400" dirty="0"/>
          </a:p>
        </p:txBody>
      </p:sp>
    </p:spTree>
    <p:extLst>
      <p:ext uri="{BB962C8B-B14F-4D97-AF65-F5344CB8AC3E}">
        <p14:creationId xmlns:p14="http://schemas.microsoft.com/office/powerpoint/2010/main" val="2358236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138</TotalTime>
  <Words>932</Words>
  <Application>Microsoft Macintosh PowerPoint</Application>
  <PresentationFormat>Widescreen</PresentationFormat>
  <Paragraphs>76</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Unit 2 - Intersectionality</vt:lpstr>
      <vt:lpstr>“Take notice, inhabit and observe the workings of ordinariness” </vt:lpstr>
      <vt:lpstr>PowerPoint Presentation</vt:lpstr>
      <vt:lpstr>Intersectionality</vt:lpstr>
      <vt:lpstr>PowerPoint Presentation</vt:lpstr>
      <vt:lpstr>PowerPoint Presentation</vt:lpstr>
      <vt:lpstr>PowerPoint Presentation</vt:lpstr>
      <vt:lpstr>PowerPoint Presentation</vt:lpstr>
      <vt:lpstr>PowerPoint Presentation</vt:lpstr>
      <vt:lpstr>PowerPoint Presentation</vt:lpstr>
      <vt:lpstr>Trayvon Martin  1995 – 2012  Murdered by George Zimmerman.</vt:lpstr>
      <vt:lpstr>The Matrix of domination: </vt:lpstr>
      <vt:lpstr>PowerPoint Presentation</vt:lpstr>
      <vt:lpstr>PowerPoint Presentation</vt:lpstr>
      <vt:lpstr>PowerPoint Presentation</vt:lpstr>
      <vt:lpstr>PowerPoint Presentation</vt:lpstr>
      <vt:lpstr>#CiteBlackWomen project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Melody Howse</dc:creator>
  <cp:lastModifiedBy>Melody Howse</cp:lastModifiedBy>
  <cp:revision>17</cp:revision>
  <dcterms:created xsi:type="dcterms:W3CDTF">2026-01-14T20:54:03Z</dcterms:created>
  <dcterms:modified xsi:type="dcterms:W3CDTF">2026-01-19T10:19:48Z</dcterms:modified>
</cp:coreProperties>
</file>