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3" r:id="rId2"/>
    <p:sldId id="588" r:id="rId3"/>
    <p:sldId id="535" r:id="rId4"/>
    <p:sldId id="540" r:id="rId5"/>
    <p:sldId id="541" r:id="rId6"/>
    <p:sldId id="542" r:id="rId7"/>
    <p:sldId id="543" r:id="rId8"/>
    <p:sldId id="544" r:id="rId9"/>
    <p:sldId id="545" r:id="rId10"/>
    <p:sldId id="547" r:id="rId11"/>
    <p:sldId id="546" r:id="rId12"/>
    <p:sldId id="548" r:id="rId13"/>
    <p:sldId id="549" r:id="rId14"/>
    <p:sldId id="550" r:id="rId15"/>
    <p:sldId id="551" r:id="rId16"/>
    <p:sldId id="552" r:id="rId17"/>
    <p:sldId id="557" r:id="rId18"/>
    <p:sldId id="558" r:id="rId19"/>
    <p:sldId id="559" r:id="rId20"/>
    <p:sldId id="560" r:id="rId21"/>
    <p:sldId id="561" r:id="rId22"/>
    <p:sldId id="562" r:id="rId23"/>
    <p:sldId id="563" r:id="rId24"/>
    <p:sldId id="564" r:id="rId25"/>
    <p:sldId id="565" r:id="rId26"/>
    <p:sldId id="566" r:id="rId27"/>
    <p:sldId id="567" r:id="rId28"/>
    <p:sldId id="568" r:id="rId29"/>
    <p:sldId id="569" r:id="rId30"/>
    <p:sldId id="570" r:id="rId31"/>
    <p:sldId id="571" r:id="rId32"/>
    <p:sldId id="572" r:id="rId33"/>
    <p:sldId id="574" r:id="rId34"/>
    <p:sldId id="575" r:id="rId35"/>
    <p:sldId id="576" r:id="rId36"/>
    <p:sldId id="577" r:id="rId37"/>
    <p:sldId id="585" r:id="rId38"/>
    <p:sldId id="586" r:id="rId39"/>
    <p:sldId id="913"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4472C4"/>
    <a:srgbClr val="FFC000"/>
    <a:srgbClr val="A5A5A5"/>
    <a:srgbClr val="ED7D31"/>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2789"/>
  </p:normalViewPr>
  <p:slideViewPr>
    <p:cSldViewPr snapToGrid="0">
      <p:cViewPr varScale="1">
        <p:scale>
          <a:sx n="105" d="100"/>
          <a:sy n="105"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F3D437-A2AC-2446-8D29-3846B60684D2}" type="doc">
      <dgm:prSet loTypeId="urn:microsoft.com/office/officeart/2005/8/layout/radial6" loCatId="cycle" qsTypeId="urn:microsoft.com/office/officeart/2005/8/quickstyle/3D1" qsCatId="3D" csTypeId="urn:microsoft.com/office/officeart/2005/8/colors/accent4_2" csCatId="accent4" phldr="1"/>
      <dgm:spPr/>
      <dgm:t>
        <a:bodyPr/>
        <a:lstStyle/>
        <a:p>
          <a:endParaRPr lang="de-DE"/>
        </a:p>
      </dgm:t>
    </dgm:pt>
    <dgm:pt modelId="{56C98367-556E-D648-930A-0CF2A7AF9433}">
      <dgm:prSet phldrT="[Text]" custT="1"/>
      <dgm:spPr/>
      <dgm:t>
        <a:bodyPr/>
        <a:lstStyle/>
        <a:p>
          <a:r>
            <a:rPr lang="de-DE" sz="1200" dirty="0"/>
            <a:t>Konfessioneller Religionsunterricht</a:t>
          </a:r>
        </a:p>
        <a:p>
          <a:endParaRPr lang="de-DE" sz="1200" dirty="0"/>
        </a:p>
        <a:p>
          <a:r>
            <a:rPr lang="de-DE" sz="1050" dirty="0"/>
            <a:t>nach Art. 7 Abs. 3 GG</a:t>
          </a:r>
        </a:p>
      </dgm:t>
    </dgm:pt>
    <dgm:pt modelId="{9E007EB9-E17C-4C40-AF0D-F6D7A259E65C}" type="parTrans" cxnId="{A5339A8E-D3D7-EA46-8E98-8DB0C37E369B}">
      <dgm:prSet/>
      <dgm:spPr/>
      <dgm:t>
        <a:bodyPr/>
        <a:lstStyle/>
        <a:p>
          <a:endParaRPr lang="de-DE"/>
        </a:p>
      </dgm:t>
    </dgm:pt>
    <dgm:pt modelId="{B06E38EB-0D98-8446-9AEE-11389F888568}" type="sibTrans" cxnId="{A5339A8E-D3D7-EA46-8E98-8DB0C37E369B}">
      <dgm:prSet/>
      <dgm:spPr/>
      <dgm:t>
        <a:bodyPr/>
        <a:lstStyle/>
        <a:p>
          <a:endParaRPr lang="de-DE"/>
        </a:p>
      </dgm:t>
    </dgm:pt>
    <dgm:pt modelId="{5FAE3A13-905A-A24F-8E81-3164438490DF}">
      <dgm:prSet phldrT="[Text]" custT="1"/>
      <dgm:spPr/>
      <dgm:t>
        <a:bodyPr/>
        <a:lstStyle/>
        <a:p>
          <a:r>
            <a:rPr lang="de-DE" sz="900" dirty="0"/>
            <a:t>Konf. Einfluss auf Auswahl der  </a:t>
          </a:r>
          <a:r>
            <a:rPr lang="de-DE" sz="1700" dirty="0"/>
            <a:t>Inhalte</a:t>
          </a:r>
        </a:p>
      </dgm:t>
    </dgm:pt>
    <dgm:pt modelId="{B33A656D-68E8-1F40-82FB-A10BCA265BF9}" type="parTrans" cxnId="{15A7D93C-642D-BE42-A9E1-1C62F37D2AD6}">
      <dgm:prSet/>
      <dgm:spPr/>
      <dgm:t>
        <a:bodyPr/>
        <a:lstStyle/>
        <a:p>
          <a:endParaRPr lang="de-DE"/>
        </a:p>
      </dgm:t>
    </dgm:pt>
    <dgm:pt modelId="{074C37E0-12E2-2849-AA5D-456746E00A6A}" type="sibTrans" cxnId="{15A7D93C-642D-BE42-A9E1-1C62F37D2AD6}">
      <dgm:prSet/>
      <dgm:spPr/>
      <dgm:t>
        <a:bodyPr/>
        <a:lstStyle/>
        <a:p>
          <a:endParaRPr lang="de-DE"/>
        </a:p>
      </dgm:t>
    </dgm:pt>
    <dgm:pt modelId="{F1A7FF1B-46CE-D94C-99E7-D22804E0C304}">
      <dgm:prSet phldrT="[Text]" custT="1"/>
      <dgm:spPr/>
      <dgm:t>
        <a:bodyPr/>
        <a:lstStyle/>
        <a:p>
          <a:r>
            <a:rPr lang="de-DE" sz="900" dirty="0" err="1"/>
            <a:t>Konf.gebundene</a:t>
          </a:r>
          <a:r>
            <a:rPr lang="de-DE" sz="900" dirty="0"/>
            <a:t> </a:t>
          </a:r>
          <a:r>
            <a:rPr lang="de-DE" sz="1600" dirty="0"/>
            <a:t>Lehrkraft</a:t>
          </a:r>
        </a:p>
      </dgm:t>
    </dgm:pt>
    <dgm:pt modelId="{F3230D15-17B6-A54C-9F18-02F5E697CE95}" type="parTrans" cxnId="{8250CC00-6774-114C-8106-3E3CBB0F5741}">
      <dgm:prSet/>
      <dgm:spPr/>
      <dgm:t>
        <a:bodyPr/>
        <a:lstStyle/>
        <a:p>
          <a:endParaRPr lang="de-DE"/>
        </a:p>
      </dgm:t>
    </dgm:pt>
    <dgm:pt modelId="{5D69F66F-A6EA-3C4C-898E-F513B80F8F88}" type="sibTrans" cxnId="{8250CC00-6774-114C-8106-3E3CBB0F5741}">
      <dgm:prSet/>
      <dgm:spPr/>
      <dgm:t>
        <a:bodyPr/>
        <a:lstStyle/>
        <a:p>
          <a:endParaRPr lang="de-DE"/>
        </a:p>
      </dgm:t>
    </dgm:pt>
    <dgm:pt modelId="{F1D8C83B-2671-5B44-BD58-AC92ACEB522D}">
      <dgm:prSet phldrT="[Text]" custT="1"/>
      <dgm:spPr/>
      <dgm:t>
        <a:bodyPr/>
        <a:lstStyle/>
        <a:p>
          <a:r>
            <a:rPr lang="de-DE" sz="900" dirty="0"/>
            <a:t>Konf. Einfluss auf Auswahl  der </a:t>
          </a:r>
          <a:r>
            <a:rPr lang="de-DE" sz="1600" dirty="0"/>
            <a:t>Schüler</a:t>
          </a:r>
          <a:endParaRPr lang="de-DE" sz="900" dirty="0"/>
        </a:p>
      </dgm:t>
    </dgm:pt>
    <dgm:pt modelId="{098BB839-62C3-894C-B455-A6E448C881EA}" type="parTrans" cxnId="{3F443057-7276-8F4C-A7FF-1D6ED688FEB2}">
      <dgm:prSet/>
      <dgm:spPr/>
      <dgm:t>
        <a:bodyPr/>
        <a:lstStyle/>
        <a:p>
          <a:endParaRPr lang="de-DE"/>
        </a:p>
      </dgm:t>
    </dgm:pt>
    <dgm:pt modelId="{5E28AC44-6E7F-C249-B21A-8779B05D5896}" type="sibTrans" cxnId="{3F443057-7276-8F4C-A7FF-1D6ED688FEB2}">
      <dgm:prSet/>
      <dgm:spPr/>
      <dgm:t>
        <a:bodyPr/>
        <a:lstStyle/>
        <a:p>
          <a:endParaRPr lang="de-DE"/>
        </a:p>
      </dgm:t>
    </dgm:pt>
    <dgm:pt modelId="{0678492A-53AE-2C4A-BDA8-968FD216A687}">
      <dgm:prSet phldrT="[Text]"/>
      <dgm:spPr/>
      <dgm:t>
        <a:bodyPr/>
        <a:lstStyle/>
        <a:p>
          <a:endParaRPr lang="de-DE" dirty="0"/>
        </a:p>
      </dgm:t>
    </dgm:pt>
    <dgm:pt modelId="{CD1BC3C0-4FDA-1A40-862A-AAEA0757D029}" type="parTrans" cxnId="{6C04B342-8E38-9F42-8D4E-1FCA82186D62}">
      <dgm:prSet/>
      <dgm:spPr/>
      <dgm:t>
        <a:bodyPr/>
        <a:lstStyle/>
        <a:p>
          <a:endParaRPr lang="de-DE"/>
        </a:p>
      </dgm:t>
    </dgm:pt>
    <dgm:pt modelId="{7413B1A8-7BEF-DD48-A274-A469B77932DA}" type="sibTrans" cxnId="{6C04B342-8E38-9F42-8D4E-1FCA82186D62}">
      <dgm:prSet/>
      <dgm:spPr/>
      <dgm:t>
        <a:bodyPr/>
        <a:lstStyle/>
        <a:p>
          <a:endParaRPr lang="de-DE"/>
        </a:p>
      </dgm:t>
    </dgm:pt>
    <dgm:pt modelId="{4C008216-AC2D-6D42-8C16-A0CE9D8650C6}" type="pres">
      <dgm:prSet presAssocID="{D5F3D437-A2AC-2446-8D29-3846B60684D2}" presName="Name0" presStyleCnt="0">
        <dgm:presLayoutVars>
          <dgm:chMax val="1"/>
          <dgm:dir/>
          <dgm:animLvl val="ctr"/>
          <dgm:resizeHandles val="exact"/>
        </dgm:presLayoutVars>
      </dgm:prSet>
      <dgm:spPr/>
    </dgm:pt>
    <dgm:pt modelId="{51229B10-98B6-1B49-96C5-2729B22970EC}" type="pres">
      <dgm:prSet presAssocID="{56C98367-556E-D648-930A-0CF2A7AF9433}" presName="centerShape" presStyleLbl="node0" presStyleIdx="0" presStyleCnt="1"/>
      <dgm:spPr/>
    </dgm:pt>
    <dgm:pt modelId="{4AB2D5C3-E4EB-0842-A3A7-2088CF7F5BCD}" type="pres">
      <dgm:prSet presAssocID="{5FAE3A13-905A-A24F-8E81-3164438490DF}" presName="node" presStyleLbl="node1" presStyleIdx="0" presStyleCnt="3">
        <dgm:presLayoutVars>
          <dgm:bulletEnabled val="1"/>
        </dgm:presLayoutVars>
      </dgm:prSet>
      <dgm:spPr/>
    </dgm:pt>
    <dgm:pt modelId="{E947A6A0-A73F-2C47-A226-FFFEAEBAE2BF}" type="pres">
      <dgm:prSet presAssocID="{5FAE3A13-905A-A24F-8E81-3164438490DF}" presName="dummy" presStyleCnt="0"/>
      <dgm:spPr/>
    </dgm:pt>
    <dgm:pt modelId="{4AB8E0A7-A8CE-4443-BE33-8C1C06A9E61C}" type="pres">
      <dgm:prSet presAssocID="{074C37E0-12E2-2849-AA5D-456746E00A6A}" presName="sibTrans" presStyleLbl="sibTrans2D1" presStyleIdx="0" presStyleCnt="3"/>
      <dgm:spPr/>
    </dgm:pt>
    <dgm:pt modelId="{64D99697-6561-1640-B9D3-A4492C1AD893}" type="pres">
      <dgm:prSet presAssocID="{F1A7FF1B-46CE-D94C-99E7-D22804E0C304}" presName="node" presStyleLbl="node1" presStyleIdx="1" presStyleCnt="3">
        <dgm:presLayoutVars>
          <dgm:bulletEnabled val="1"/>
        </dgm:presLayoutVars>
      </dgm:prSet>
      <dgm:spPr/>
    </dgm:pt>
    <dgm:pt modelId="{85EF7B0C-3EE7-8145-BC5D-336752C977AD}" type="pres">
      <dgm:prSet presAssocID="{F1A7FF1B-46CE-D94C-99E7-D22804E0C304}" presName="dummy" presStyleCnt="0"/>
      <dgm:spPr/>
    </dgm:pt>
    <dgm:pt modelId="{D208A26B-6378-5849-B1E0-F7C9310A2AE0}" type="pres">
      <dgm:prSet presAssocID="{5D69F66F-A6EA-3C4C-898E-F513B80F8F88}" presName="sibTrans" presStyleLbl="sibTrans2D1" presStyleIdx="1" presStyleCnt="3"/>
      <dgm:spPr/>
    </dgm:pt>
    <dgm:pt modelId="{8E25FEB0-752C-A34B-B189-E617466C4A9A}" type="pres">
      <dgm:prSet presAssocID="{F1D8C83B-2671-5B44-BD58-AC92ACEB522D}" presName="node" presStyleLbl="node1" presStyleIdx="2" presStyleCnt="3">
        <dgm:presLayoutVars>
          <dgm:bulletEnabled val="1"/>
        </dgm:presLayoutVars>
      </dgm:prSet>
      <dgm:spPr/>
    </dgm:pt>
    <dgm:pt modelId="{450F85C4-186A-6348-8BD6-E453534CECE3}" type="pres">
      <dgm:prSet presAssocID="{F1D8C83B-2671-5B44-BD58-AC92ACEB522D}" presName="dummy" presStyleCnt="0"/>
      <dgm:spPr/>
    </dgm:pt>
    <dgm:pt modelId="{3C9CB59D-DC91-0840-B124-2360DBFB605C}" type="pres">
      <dgm:prSet presAssocID="{5E28AC44-6E7F-C249-B21A-8779B05D5896}" presName="sibTrans" presStyleLbl="sibTrans2D1" presStyleIdx="2" presStyleCnt="3"/>
      <dgm:spPr/>
    </dgm:pt>
  </dgm:ptLst>
  <dgm:cxnLst>
    <dgm:cxn modelId="{8250CC00-6774-114C-8106-3E3CBB0F5741}" srcId="{56C98367-556E-D648-930A-0CF2A7AF9433}" destId="{F1A7FF1B-46CE-D94C-99E7-D22804E0C304}" srcOrd="1" destOrd="0" parTransId="{F3230D15-17B6-A54C-9F18-02F5E697CE95}" sibTransId="{5D69F66F-A6EA-3C4C-898E-F513B80F8F88}"/>
    <dgm:cxn modelId="{F5B01521-FFF9-4B12-B0A4-799BB331475B}" type="presOf" srcId="{D5F3D437-A2AC-2446-8D29-3846B60684D2}" destId="{4C008216-AC2D-6D42-8C16-A0CE9D8650C6}" srcOrd="0" destOrd="0" presId="urn:microsoft.com/office/officeart/2005/8/layout/radial6"/>
    <dgm:cxn modelId="{A1F1B02E-D6AD-4ABB-B94C-13903E542CE8}" type="presOf" srcId="{F1A7FF1B-46CE-D94C-99E7-D22804E0C304}" destId="{64D99697-6561-1640-B9D3-A4492C1AD893}" srcOrd="0" destOrd="0" presId="urn:microsoft.com/office/officeart/2005/8/layout/radial6"/>
    <dgm:cxn modelId="{4B995534-BAC8-496E-A3E6-3DE077DC35A9}" type="presOf" srcId="{5E28AC44-6E7F-C249-B21A-8779B05D5896}" destId="{3C9CB59D-DC91-0840-B124-2360DBFB605C}" srcOrd="0" destOrd="0" presId="urn:microsoft.com/office/officeart/2005/8/layout/radial6"/>
    <dgm:cxn modelId="{15A7D93C-642D-BE42-A9E1-1C62F37D2AD6}" srcId="{56C98367-556E-D648-930A-0CF2A7AF9433}" destId="{5FAE3A13-905A-A24F-8E81-3164438490DF}" srcOrd="0" destOrd="0" parTransId="{B33A656D-68E8-1F40-82FB-A10BCA265BF9}" sibTransId="{074C37E0-12E2-2849-AA5D-456746E00A6A}"/>
    <dgm:cxn modelId="{6C04B342-8E38-9F42-8D4E-1FCA82186D62}" srcId="{D5F3D437-A2AC-2446-8D29-3846B60684D2}" destId="{0678492A-53AE-2C4A-BDA8-968FD216A687}" srcOrd="1" destOrd="0" parTransId="{CD1BC3C0-4FDA-1A40-862A-AAEA0757D029}" sibTransId="{7413B1A8-7BEF-DD48-A274-A469B77932DA}"/>
    <dgm:cxn modelId="{3F443057-7276-8F4C-A7FF-1D6ED688FEB2}" srcId="{56C98367-556E-D648-930A-0CF2A7AF9433}" destId="{F1D8C83B-2671-5B44-BD58-AC92ACEB522D}" srcOrd="2" destOrd="0" parTransId="{098BB839-62C3-894C-B455-A6E448C881EA}" sibTransId="{5E28AC44-6E7F-C249-B21A-8779B05D5896}"/>
    <dgm:cxn modelId="{A5339A8E-D3D7-EA46-8E98-8DB0C37E369B}" srcId="{D5F3D437-A2AC-2446-8D29-3846B60684D2}" destId="{56C98367-556E-D648-930A-0CF2A7AF9433}" srcOrd="0" destOrd="0" parTransId="{9E007EB9-E17C-4C40-AF0D-F6D7A259E65C}" sibTransId="{B06E38EB-0D98-8446-9AEE-11389F888568}"/>
    <dgm:cxn modelId="{E7D0D1B1-CAD6-4FA6-A154-A63E4DD36E5A}" type="presOf" srcId="{5D69F66F-A6EA-3C4C-898E-F513B80F8F88}" destId="{D208A26B-6378-5849-B1E0-F7C9310A2AE0}" srcOrd="0" destOrd="0" presId="urn:microsoft.com/office/officeart/2005/8/layout/radial6"/>
    <dgm:cxn modelId="{5107F7C2-4649-4F1C-B07D-80B8730E7B3C}" type="presOf" srcId="{56C98367-556E-D648-930A-0CF2A7AF9433}" destId="{51229B10-98B6-1B49-96C5-2729B22970EC}" srcOrd="0" destOrd="0" presId="urn:microsoft.com/office/officeart/2005/8/layout/radial6"/>
    <dgm:cxn modelId="{419DA4C4-BA54-4C1F-96A6-5632BE7B46A0}" type="presOf" srcId="{074C37E0-12E2-2849-AA5D-456746E00A6A}" destId="{4AB8E0A7-A8CE-4443-BE33-8C1C06A9E61C}" srcOrd="0" destOrd="0" presId="urn:microsoft.com/office/officeart/2005/8/layout/radial6"/>
    <dgm:cxn modelId="{36575EDC-AC03-4896-BB59-CFA27B32FD5E}" type="presOf" srcId="{F1D8C83B-2671-5B44-BD58-AC92ACEB522D}" destId="{8E25FEB0-752C-A34B-B189-E617466C4A9A}" srcOrd="0" destOrd="0" presId="urn:microsoft.com/office/officeart/2005/8/layout/radial6"/>
    <dgm:cxn modelId="{4DDA0ADE-D9B8-4B40-97BB-FBFD8E3CA01B}" type="presOf" srcId="{5FAE3A13-905A-A24F-8E81-3164438490DF}" destId="{4AB2D5C3-E4EB-0842-A3A7-2088CF7F5BCD}" srcOrd="0" destOrd="0" presId="urn:microsoft.com/office/officeart/2005/8/layout/radial6"/>
    <dgm:cxn modelId="{36F07BAC-FA22-47AB-A6DD-F61A3E809912}" type="presParOf" srcId="{4C008216-AC2D-6D42-8C16-A0CE9D8650C6}" destId="{51229B10-98B6-1B49-96C5-2729B22970EC}" srcOrd="0" destOrd="0" presId="urn:microsoft.com/office/officeart/2005/8/layout/radial6"/>
    <dgm:cxn modelId="{27B6AACE-9AA8-4938-9049-0454DAC3B491}" type="presParOf" srcId="{4C008216-AC2D-6D42-8C16-A0CE9D8650C6}" destId="{4AB2D5C3-E4EB-0842-A3A7-2088CF7F5BCD}" srcOrd="1" destOrd="0" presId="urn:microsoft.com/office/officeart/2005/8/layout/radial6"/>
    <dgm:cxn modelId="{59369F2C-DC2E-4F07-8745-A81E2DA32E17}" type="presParOf" srcId="{4C008216-AC2D-6D42-8C16-A0CE9D8650C6}" destId="{E947A6A0-A73F-2C47-A226-FFFEAEBAE2BF}" srcOrd="2" destOrd="0" presId="urn:microsoft.com/office/officeart/2005/8/layout/radial6"/>
    <dgm:cxn modelId="{A638D4F2-0F8C-4FE9-AB7B-0F80BAEF1276}" type="presParOf" srcId="{4C008216-AC2D-6D42-8C16-A0CE9D8650C6}" destId="{4AB8E0A7-A8CE-4443-BE33-8C1C06A9E61C}" srcOrd="3" destOrd="0" presId="urn:microsoft.com/office/officeart/2005/8/layout/radial6"/>
    <dgm:cxn modelId="{A8D326C2-32EF-47A4-AC9F-791D4FA4E55E}" type="presParOf" srcId="{4C008216-AC2D-6D42-8C16-A0CE9D8650C6}" destId="{64D99697-6561-1640-B9D3-A4492C1AD893}" srcOrd="4" destOrd="0" presId="urn:microsoft.com/office/officeart/2005/8/layout/radial6"/>
    <dgm:cxn modelId="{E50C2BF9-5781-443B-A6BE-9927EDF2F7BB}" type="presParOf" srcId="{4C008216-AC2D-6D42-8C16-A0CE9D8650C6}" destId="{85EF7B0C-3EE7-8145-BC5D-336752C977AD}" srcOrd="5" destOrd="0" presId="urn:microsoft.com/office/officeart/2005/8/layout/radial6"/>
    <dgm:cxn modelId="{52521BC7-4794-48DA-8700-1CC515155DF2}" type="presParOf" srcId="{4C008216-AC2D-6D42-8C16-A0CE9D8650C6}" destId="{D208A26B-6378-5849-B1E0-F7C9310A2AE0}" srcOrd="6" destOrd="0" presId="urn:microsoft.com/office/officeart/2005/8/layout/radial6"/>
    <dgm:cxn modelId="{4F93D984-14C3-4EFF-97C0-7FCA45F816B7}" type="presParOf" srcId="{4C008216-AC2D-6D42-8C16-A0CE9D8650C6}" destId="{8E25FEB0-752C-A34B-B189-E617466C4A9A}" srcOrd="7" destOrd="0" presId="urn:microsoft.com/office/officeart/2005/8/layout/radial6"/>
    <dgm:cxn modelId="{F11ED307-3178-4132-9549-9537D37976C5}" type="presParOf" srcId="{4C008216-AC2D-6D42-8C16-A0CE9D8650C6}" destId="{450F85C4-186A-6348-8BD6-E453534CECE3}" srcOrd="8" destOrd="0" presId="urn:microsoft.com/office/officeart/2005/8/layout/radial6"/>
    <dgm:cxn modelId="{CE451F2D-BE5B-4E99-8765-E9B691028769}" type="presParOf" srcId="{4C008216-AC2D-6D42-8C16-A0CE9D8650C6}" destId="{3C9CB59D-DC91-0840-B124-2360DBFB605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F3D437-A2AC-2446-8D29-3846B60684D2}" type="doc">
      <dgm:prSet loTypeId="urn:microsoft.com/office/officeart/2005/8/layout/radial6" loCatId="cycle" qsTypeId="urn:microsoft.com/office/officeart/2005/8/quickstyle/3D1" qsCatId="3D" csTypeId="urn:microsoft.com/office/officeart/2005/8/colors/accent4_2" csCatId="accent4" phldr="1"/>
      <dgm:spPr/>
      <dgm:t>
        <a:bodyPr/>
        <a:lstStyle/>
        <a:p>
          <a:endParaRPr lang="de-DE"/>
        </a:p>
      </dgm:t>
    </dgm:pt>
    <dgm:pt modelId="{56C98367-556E-D648-930A-0CF2A7AF9433}">
      <dgm:prSet phldrT="[Text]" custT="1"/>
      <dgm:spPr/>
      <dgm:t>
        <a:bodyPr/>
        <a:lstStyle/>
        <a:p>
          <a:r>
            <a:rPr lang="de-DE" sz="1200" dirty="0"/>
            <a:t>Konfessioneller Religionsunterricht</a:t>
          </a:r>
        </a:p>
        <a:p>
          <a:endParaRPr lang="de-DE" sz="1200" dirty="0"/>
        </a:p>
        <a:p>
          <a:r>
            <a:rPr lang="de-DE" sz="1050" dirty="0"/>
            <a:t>nach Art. 7 Abs. 3 GG</a:t>
          </a:r>
        </a:p>
      </dgm:t>
    </dgm:pt>
    <dgm:pt modelId="{9E007EB9-E17C-4C40-AF0D-F6D7A259E65C}" type="parTrans" cxnId="{A5339A8E-D3D7-EA46-8E98-8DB0C37E369B}">
      <dgm:prSet/>
      <dgm:spPr/>
      <dgm:t>
        <a:bodyPr/>
        <a:lstStyle/>
        <a:p>
          <a:endParaRPr lang="de-DE"/>
        </a:p>
      </dgm:t>
    </dgm:pt>
    <dgm:pt modelId="{B06E38EB-0D98-8446-9AEE-11389F888568}" type="sibTrans" cxnId="{A5339A8E-D3D7-EA46-8E98-8DB0C37E369B}">
      <dgm:prSet/>
      <dgm:spPr/>
      <dgm:t>
        <a:bodyPr/>
        <a:lstStyle/>
        <a:p>
          <a:endParaRPr lang="de-DE"/>
        </a:p>
      </dgm:t>
    </dgm:pt>
    <dgm:pt modelId="{5FAE3A13-905A-A24F-8E81-3164438490DF}">
      <dgm:prSet phldrT="[Text]" custT="1"/>
      <dgm:spPr/>
      <dgm:t>
        <a:bodyPr/>
        <a:lstStyle/>
        <a:p>
          <a:r>
            <a:rPr lang="de-DE" sz="900" dirty="0"/>
            <a:t>Konf. Einfluss auf Auswahl der  </a:t>
          </a:r>
          <a:r>
            <a:rPr lang="de-DE" sz="1700" dirty="0"/>
            <a:t>Inhalte</a:t>
          </a:r>
        </a:p>
      </dgm:t>
    </dgm:pt>
    <dgm:pt modelId="{B33A656D-68E8-1F40-82FB-A10BCA265BF9}" type="parTrans" cxnId="{15A7D93C-642D-BE42-A9E1-1C62F37D2AD6}">
      <dgm:prSet/>
      <dgm:spPr/>
      <dgm:t>
        <a:bodyPr/>
        <a:lstStyle/>
        <a:p>
          <a:endParaRPr lang="de-DE"/>
        </a:p>
      </dgm:t>
    </dgm:pt>
    <dgm:pt modelId="{074C37E0-12E2-2849-AA5D-456746E00A6A}" type="sibTrans" cxnId="{15A7D93C-642D-BE42-A9E1-1C62F37D2AD6}">
      <dgm:prSet/>
      <dgm:spPr/>
      <dgm:t>
        <a:bodyPr/>
        <a:lstStyle/>
        <a:p>
          <a:endParaRPr lang="de-DE"/>
        </a:p>
      </dgm:t>
    </dgm:pt>
    <dgm:pt modelId="{F1A7FF1B-46CE-D94C-99E7-D22804E0C304}">
      <dgm:prSet phldrT="[Text]" custT="1"/>
      <dgm:spPr>
        <a:solidFill>
          <a:schemeClr val="accent4">
            <a:lumMod val="40000"/>
            <a:lumOff val="60000"/>
          </a:schemeClr>
        </a:solidFill>
      </dgm:spPr>
      <dgm:t>
        <a:bodyPr/>
        <a:lstStyle/>
        <a:p>
          <a:r>
            <a:rPr lang="de-DE" sz="900" dirty="0" err="1"/>
            <a:t>Konf.gebundene</a:t>
          </a:r>
          <a:r>
            <a:rPr lang="de-DE" sz="900" dirty="0"/>
            <a:t> </a:t>
          </a:r>
          <a:r>
            <a:rPr lang="de-DE" sz="1600" dirty="0"/>
            <a:t>Lehrkraft</a:t>
          </a:r>
        </a:p>
      </dgm:t>
    </dgm:pt>
    <dgm:pt modelId="{F3230D15-17B6-A54C-9F18-02F5E697CE95}" type="parTrans" cxnId="{8250CC00-6774-114C-8106-3E3CBB0F5741}">
      <dgm:prSet/>
      <dgm:spPr/>
      <dgm:t>
        <a:bodyPr/>
        <a:lstStyle/>
        <a:p>
          <a:endParaRPr lang="de-DE"/>
        </a:p>
      </dgm:t>
    </dgm:pt>
    <dgm:pt modelId="{5D69F66F-A6EA-3C4C-898E-F513B80F8F88}" type="sibTrans" cxnId="{8250CC00-6774-114C-8106-3E3CBB0F5741}">
      <dgm:prSet/>
      <dgm:spPr/>
      <dgm:t>
        <a:bodyPr/>
        <a:lstStyle/>
        <a:p>
          <a:endParaRPr lang="de-DE"/>
        </a:p>
      </dgm:t>
    </dgm:pt>
    <dgm:pt modelId="{F1D8C83B-2671-5B44-BD58-AC92ACEB522D}">
      <dgm:prSet phldrT="[Text]" custT="1"/>
      <dgm:spPr>
        <a:solidFill>
          <a:schemeClr val="accent4">
            <a:lumMod val="40000"/>
            <a:lumOff val="60000"/>
          </a:schemeClr>
        </a:solidFill>
      </dgm:spPr>
      <dgm:t>
        <a:bodyPr/>
        <a:lstStyle/>
        <a:p>
          <a:r>
            <a:rPr lang="de-DE" sz="900" dirty="0"/>
            <a:t>Konf. Einfluss auf Auswahl  der </a:t>
          </a:r>
          <a:r>
            <a:rPr lang="de-DE" sz="1600" dirty="0"/>
            <a:t>Schüler</a:t>
          </a:r>
          <a:endParaRPr lang="de-DE" sz="900" dirty="0"/>
        </a:p>
      </dgm:t>
    </dgm:pt>
    <dgm:pt modelId="{098BB839-62C3-894C-B455-A6E448C881EA}" type="parTrans" cxnId="{3F443057-7276-8F4C-A7FF-1D6ED688FEB2}">
      <dgm:prSet/>
      <dgm:spPr/>
      <dgm:t>
        <a:bodyPr/>
        <a:lstStyle/>
        <a:p>
          <a:endParaRPr lang="de-DE"/>
        </a:p>
      </dgm:t>
    </dgm:pt>
    <dgm:pt modelId="{5E28AC44-6E7F-C249-B21A-8779B05D5896}" type="sibTrans" cxnId="{3F443057-7276-8F4C-A7FF-1D6ED688FEB2}">
      <dgm:prSet/>
      <dgm:spPr/>
      <dgm:t>
        <a:bodyPr/>
        <a:lstStyle/>
        <a:p>
          <a:endParaRPr lang="de-DE"/>
        </a:p>
      </dgm:t>
    </dgm:pt>
    <dgm:pt modelId="{0678492A-53AE-2C4A-BDA8-968FD216A687}">
      <dgm:prSet phldrT="[Text]"/>
      <dgm:spPr/>
      <dgm:t>
        <a:bodyPr/>
        <a:lstStyle/>
        <a:p>
          <a:endParaRPr lang="de-DE" dirty="0"/>
        </a:p>
      </dgm:t>
    </dgm:pt>
    <dgm:pt modelId="{CD1BC3C0-4FDA-1A40-862A-AAEA0757D029}" type="parTrans" cxnId="{6C04B342-8E38-9F42-8D4E-1FCA82186D62}">
      <dgm:prSet/>
      <dgm:spPr/>
      <dgm:t>
        <a:bodyPr/>
        <a:lstStyle/>
        <a:p>
          <a:endParaRPr lang="de-DE"/>
        </a:p>
      </dgm:t>
    </dgm:pt>
    <dgm:pt modelId="{7413B1A8-7BEF-DD48-A274-A469B77932DA}" type="sibTrans" cxnId="{6C04B342-8E38-9F42-8D4E-1FCA82186D62}">
      <dgm:prSet/>
      <dgm:spPr/>
      <dgm:t>
        <a:bodyPr/>
        <a:lstStyle/>
        <a:p>
          <a:endParaRPr lang="de-DE"/>
        </a:p>
      </dgm:t>
    </dgm:pt>
    <dgm:pt modelId="{4C008216-AC2D-6D42-8C16-A0CE9D8650C6}" type="pres">
      <dgm:prSet presAssocID="{D5F3D437-A2AC-2446-8D29-3846B60684D2}" presName="Name0" presStyleCnt="0">
        <dgm:presLayoutVars>
          <dgm:chMax val="1"/>
          <dgm:dir/>
          <dgm:animLvl val="ctr"/>
          <dgm:resizeHandles val="exact"/>
        </dgm:presLayoutVars>
      </dgm:prSet>
      <dgm:spPr/>
    </dgm:pt>
    <dgm:pt modelId="{51229B10-98B6-1B49-96C5-2729B22970EC}" type="pres">
      <dgm:prSet presAssocID="{56C98367-556E-D648-930A-0CF2A7AF9433}" presName="centerShape" presStyleLbl="node0" presStyleIdx="0" presStyleCnt="1"/>
      <dgm:spPr/>
    </dgm:pt>
    <dgm:pt modelId="{4AB2D5C3-E4EB-0842-A3A7-2088CF7F5BCD}" type="pres">
      <dgm:prSet presAssocID="{5FAE3A13-905A-A24F-8E81-3164438490DF}" presName="node" presStyleLbl="node1" presStyleIdx="0" presStyleCnt="3">
        <dgm:presLayoutVars>
          <dgm:bulletEnabled val="1"/>
        </dgm:presLayoutVars>
      </dgm:prSet>
      <dgm:spPr/>
    </dgm:pt>
    <dgm:pt modelId="{E947A6A0-A73F-2C47-A226-FFFEAEBAE2BF}" type="pres">
      <dgm:prSet presAssocID="{5FAE3A13-905A-A24F-8E81-3164438490DF}" presName="dummy" presStyleCnt="0"/>
      <dgm:spPr/>
    </dgm:pt>
    <dgm:pt modelId="{4AB8E0A7-A8CE-4443-BE33-8C1C06A9E61C}" type="pres">
      <dgm:prSet presAssocID="{074C37E0-12E2-2849-AA5D-456746E00A6A}" presName="sibTrans" presStyleLbl="sibTrans2D1" presStyleIdx="0" presStyleCnt="3"/>
      <dgm:spPr/>
    </dgm:pt>
    <dgm:pt modelId="{64D99697-6561-1640-B9D3-A4492C1AD893}" type="pres">
      <dgm:prSet presAssocID="{F1A7FF1B-46CE-D94C-99E7-D22804E0C304}" presName="node" presStyleLbl="node1" presStyleIdx="1" presStyleCnt="3">
        <dgm:presLayoutVars>
          <dgm:bulletEnabled val="1"/>
        </dgm:presLayoutVars>
      </dgm:prSet>
      <dgm:spPr/>
    </dgm:pt>
    <dgm:pt modelId="{85EF7B0C-3EE7-8145-BC5D-336752C977AD}" type="pres">
      <dgm:prSet presAssocID="{F1A7FF1B-46CE-D94C-99E7-D22804E0C304}" presName="dummy" presStyleCnt="0"/>
      <dgm:spPr/>
    </dgm:pt>
    <dgm:pt modelId="{D208A26B-6378-5849-B1E0-F7C9310A2AE0}" type="pres">
      <dgm:prSet presAssocID="{5D69F66F-A6EA-3C4C-898E-F513B80F8F88}" presName="sibTrans" presStyleLbl="sibTrans2D1" presStyleIdx="1" presStyleCnt="3"/>
      <dgm:spPr/>
    </dgm:pt>
    <dgm:pt modelId="{8E25FEB0-752C-A34B-B189-E617466C4A9A}" type="pres">
      <dgm:prSet presAssocID="{F1D8C83B-2671-5B44-BD58-AC92ACEB522D}" presName="node" presStyleLbl="node1" presStyleIdx="2" presStyleCnt="3">
        <dgm:presLayoutVars>
          <dgm:bulletEnabled val="1"/>
        </dgm:presLayoutVars>
      </dgm:prSet>
      <dgm:spPr/>
    </dgm:pt>
    <dgm:pt modelId="{450F85C4-186A-6348-8BD6-E453534CECE3}" type="pres">
      <dgm:prSet presAssocID="{F1D8C83B-2671-5B44-BD58-AC92ACEB522D}" presName="dummy" presStyleCnt="0"/>
      <dgm:spPr/>
    </dgm:pt>
    <dgm:pt modelId="{3C9CB59D-DC91-0840-B124-2360DBFB605C}" type="pres">
      <dgm:prSet presAssocID="{5E28AC44-6E7F-C249-B21A-8779B05D5896}" presName="sibTrans" presStyleLbl="sibTrans2D1" presStyleIdx="2" presStyleCnt="3"/>
      <dgm:spPr/>
    </dgm:pt>
  </dgm:ptLst>
  <dgm:cxnLst>
    <dgm:cxn modelId="{8250CC00-6774-114C-8106-3E3CBB0F5741}" srcId="{56C98367-556E-D648-930A-0CF2A7AF9433}" destId="{F1A7FF1B-46CE-D94C-99E7-D22804E0C304}" srcOrd="1" destOrd="0" parTransId="{F3230D15-17B6-A54C-9F18-02F5E697CE95}" sibTransId="{5D69F66F-A6EA-3C4C-898E-F513B80F8F88}"/>
    <dgm:cxn modelId="{BFB37C07-8829-4121-B8E6-EE2920B417BC}" type="presOf" srcId="{56C98367-556E-D648-930A-0CF2A7AF9433}" destId="{51229B10-98B6-1B49-96C5-2729B22970EC}" srcOrd="0" destOrd="0" presId="urn:microsoft.com/office/officeart/2005/8/layout/radial6"/>
    <dgm:cxn modelId="{15A7D93C-642D-BE42-A9E1-1C62F37D2AD6}" srcId="{56C98367-556E-D648-930A-0CF2A7AF9433}" destId="{5FAE3A13-905A-A24F-8E81-3164438490DF}" srcOrd="0" destOrd="0" parTransId="{B33A656D-68E8-1F40-82FB-A10BCA265BF9}" sibTransId="{074C37E0-12E2-2849-AA5D-456746E00A6A}"/>
    <dgm:cxn modelId="{CF1A9F3F-A3A1-48DE-9C11-1B0039FCD488}" type="presOf" srcId="{5FAE3A13-905A-A24F-8E81-3164438490DF}" destId="{4AB2D5C3-E4EB-0842-A3A7-2088CF7F5BCD}" srcOrd="0" destOrd="0" presId="urn:microsoft.com/office/officeart/2005/8/layout/radial6"/>
    <dgm:cxn modelId="{6C04B342-8E38-9F42-8D4E-1FCA82186D62}" srcId="{D5F3D437-A2AC-2446-8D29-3846B60684D2}" destId="{0678492A-53AE-2C4A-BDA8-968FD216A687}" srcOrd="1" destOrd="0" parTransId="{CD1BC3C0-4FDA-1A40-862A-AAEA0757D029}" sibTransId="{7413B1A8-7BEF-DD48-A274-A469B77932DA}"/>
    <dgm:cxn modelId="{97A3894B-1604-4845-91D6-E4FC941543F2}" type="presOf" srcId="{5D69F66F-A6EA-3C4C-898E-F513B80F8F88}" destId="{D208A26B-6378-5849-B1E0-F7C9310A2AE0}" srcOrd="0" destOrd="0" presId="urn:microsoft.com/office/officeart/2005/8/layout/radial6"/>
    <dgm:cxn modelId="{3F443057-7276-8F4C-A7FF-1D6ED688FEB2}" srcId="{56C98367-556E-D648-930A-0CF2A7AF9433}" destId="{F1D8C83B-2671-5B44-BD58-AC92ACEB522D}" srcOrd="2" destOrd="0" parTransId="{098BB839-62C3-894C-B455-A6E448C881EA}" sibTransId="{5E28AC44-6E7F-C249-B21A-8779B05D5896}"/>
    <dgm:cxn modelId="{762E395F-17C1-4313-A9E1-D4AD70B9C08F}" type="presOf" srcId="{F1A7FF1B-46CE-D94C-99E7-D22804E0C304}" destId="{64D99697-6561-1640-B9D3-A4492C1AD893}" srcOrd="0" destOrd="0" presId="urn:microsoft.com/office/officeart/2005/8/layout/radial6"/>
    <dgm:cxn modelId="{FE776C80-487C-4D2C-8BDC-35047A7F7B87}" type="presOf" srcId="{074C37E0-12E2-2849-AA5D-456746E00A6A}" destId="{4AB8E0A7-A8CE-4443-BE33-8C1C06A9E61C}" srcOrd="0" destOrd="0" presId="urn:microsoft.com/office/officeart/2005/8/layout/radial6"/>
    <dgm:cxn modelId="{7478C189-84A8-4402-803C-0B646C20D94F}" type="presOf" srcId="{F1D8C83B-2671-5B44-BD58-AC92ACEB522D}" destId="{8E25FEB0-752C-A34B-B189-E617466C4A9A}" srcOrd="0" destOrd="0" presId="urn:microsoft.com/office/officeart/2005/8/layout/radial6"/>
    <dgm:cxn modelId="{A5339A8E-D3D7-EA46-8E98-8DB0C37E369B}" srcId="{D5F3D437-A2AC-2446-8D29-3846B60684D2}" destId="{56C98367-556E-D648-930A-0CF2A7AF9433}" srcOrd="0" destOrd="0" parTransId="{9E007EB9-E17C-4C40-AF0D-F6D7A259E65C}" sibTransId="{B06E38EB-0D98-8446-9AEE-11389F888568}"/>
    <dgm:cxn modelId="{41DC449D-5CEB-48B0-838D-4FC83C776180}" type="presOf" srcId="{D5F3D437-A2AC-2446-8D29-3846B60684D2}" destId="{4C008216-AC2D-6D42-8C16-A0CE9D8650C6}" srcOrd="0" destOrd="0" presId="urn:microsoft.com/office/officeart/2005/8/layout/radial6"/>
    <dgm:cxn modelId="{159A57BC-6C2E-43AB-A132-8B0AD067AC32}" type="presOf" srcId="{5E28AC44-6E7F-C249-B21A-8779B05D5896}" destId="{3C9CB59D-DC91-0840-B124-2360DBFB605C}" srcOrd="0" destOrd="0" presId="urn:microsoft.com/office/officeart/2005/8/layout/radial6"/>
    <dgm:cxn modelId="{1C32DD1E-BC51-44F8-9ECB-6BFCBF577C37}" type="presParOf" srcId="{4C008216-AC2D-6D42-8C16-A0CE9D8650C6}" destId="{51229B10-98B6-1B49-96C5-2729B22970EC}" srcOrd="0" destOrd="0" presId="urn:microsoft.com/office/officeart/2005/8/layout/radial6"/>
    <dgm:cxn modelId="{9214BF0E-FDD3-46C1-AA27-8E8EE757DA1A}" type="presParOf" srcId="{4C008216-AC2D-6D42-8C16-A0CE9D8650C6}" destId="{4AB2D5C3-E4EB-0842-A3A7-2088CF7F5BCD}" srcOrd="1" destOrd="0" presId="urn:microsoft.com/office/officeart/2005/8/layout/radial6"/>
    <dgm:cxn modelId="{230DED44-98F0-4137-8B92-B57F0B3556F4}" type="presParOf" srcId="{4C008216-AC2D-6D42-8C16-A0CE9D8650C6}" destId="{E947A6A0-A73F-2C47-A226-FFFEAEBAE2BF}" srcOrd="2" destOrd="0" presId="urn:microsoft.com/office/officeart/2005/8/layout/radial6"/>
    <dgm:cxn modelId="{290233EB-4B08-4EF2-A355-73AE6B48BEF2}" type="presParOf" srcId="{4C008216-AC2D-6D42-8C16-A0CE9D8650C6}" destId="{4AB8E0A7-A8CE-4443-BE33-8C1C06A9E61C}" srcOrd="3" destOrd="0" presId="urn:microsoft.com/office/officeart/2005/8/layout/radial6"/>
    <dgm:cxn modelId="{CCC88864-5819-40C9-9824-C6D809FAF3A1}" type="presParOf" srcId="{4C008216-AC2D-6D42-8C16-A0CE9D8650C6}" destId="{64D99697-6561-1640-B9D3-A4492C1AD893}" srcOrd="4" destOrd="0" presId="urn:microsoft.com/office/officeart/2005/8/layout/radial6"/>
    <dgm:cxn modelId="{6857DE1D-0190-4DB6-BE96-9034EF61979D}" type="presParOf" srcId="{4C008216-AC2D-6D42-8C16-A0CE9D8650C6}" destId="{85EF7B0C-3EE7-8145-BC5D-336752C977AD}" srcOrd="5" destOrd="0" presId="urn:microsoft.com/office/officeart/2005/8/layout/radial6"/>
    <dgm:cxn modelId="{5E5A369A-2379-4532-AA7D-274C1735FC22}" type="presParOf" srcId="{4C008216-AC2D-6D42-8C16-A0CE9D8650C6}" destId="{D208A26B-6378-5849-B1E0-F7C9310A2AE0}" srcOrd="6" destOrd="0" presId="urn:microsoft.com/office/officeart/2005/8/layout/radial6"/>
    <dgm:cxn modelId="{02B78FF9-5778-4224-85E3-EED5EACABE62}" type="presParOf" srcId="{4C008216-AC2D-6D42-8C16-A0CE9D8650C6}" destId="{8E25FEB0-752C-A34B-B189-E617466C4A9A}" srcOrd="7" destOrd="0" presId="urn:microsoft.com/office/officeart/2005/8/layout/radial6"/>
    <dgm:cxn modelId="{0A4D9D9B-D0C2-404E-A6FD-6FC85834120C}" type="presParOf" srcId="{4C008216-AC2D-6D42-8C16-A0CE9D8650C6}" destId="{450F85C4-186A-6348-8BD6-E453534CECE3}" srcOrd="8" destOrd="0" presId="urn:microsoft.com/office/officeart/2005/8/layout/radial6"/>
    <dgm:cxn modelId="{E2725FD9-56D6-4E18-8E08-2A99AEB696D5}" type="presParOf" srcId="{4C008216-AC2D-6D42-8C16-A0CE9D8650C6}" destId="{3C9CB59D-DC91-0840-B124-2360DBFB605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CB59D-DC91-0840-B124-2360DBFB605C}">
      <dsp:nvSpPr>
        <dsp:cNvPr id="0" name=""/>
        <dsp:cNvSpPr/>
      </dsp:nvSpPr>
      <dsp:spPr>
        <a:xfrm>
          <a:off x="2270943" y="563507"/>
          <a:ext cx="3763912" cy="3763912"/>
        </a:xfrm>
        <a:prstGeom prst="blockArc">
          <a:avLst>
            <a:gd name="adj1" fmla="val 9000000"/>
            <a:gd name="adj2" fmla="val 16200000"/>
            <a:gd name="adj3" fmla="val 4638"/>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208A26B-6378-5849-B1E0-F7C9310A2AE0}">
      <dsp:nvSpPr>
        <dsp:cNvPr id="0" name=""/>
        <dsp:cNvSpPr/>
      </dsp:nvSpPr>
      <dsp:spPr>
        <a:xfrm>
          <a:off x="2270943" y="563507"/>
          <a:ext cx="3763912" cy="3763912"/>
        </a:xfrm>
        <a:prstGeom prst="blockArc">
          <a:avLst>
            <a:gd name="adj1" fmla="val 1800000"/>
            <a:gd name="adj2" fmla="val 9000000"/>
            <a:gd name="adj3" fmla="val 4638"/>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AB8E0A7-A8CE-4443-BE33-8C1C06A9E61C}">
      <dsp:nvSpPr>
        <dsp:cNvPr id="0" name=""/>
        <dsp:cNvSpPr/>
      </dsp:nvSpPr>
      <dsp:spPr>
        <a:xfrm>
          <a:off x="2270943" y="563507"/>
          <a:ext cx="3763912" cy="3763912"/>
        </a:xfrm>
        <a:prstGeom prst="blockArc">
          <a:avLst>
            <a:gd name="adj1" fmla="val 16200000"/>
            <a:gd name="adj2" fmla="val 1800000"/>
            <a:gd name="adj3" fmla="val 4638"/>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229B10-98B6-1B49-96C5-2729B22970EC}">
      <dsp:nvSpPr>
        <dsp:cNvPr id="0" name=""/>
        <dsp:cNvSpPr/>
      </dsp:nvSpPr>
      <dsp:spPr>
        <a:xfrm>
          <a:off x="3287036" y="1579600"/>
          <a:ext cx="1731726" cy="173172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Konfessioneller Religionsunterricht</a:t>
          </a:r>
        </a:p>
        <a:p>
          <a:pPr marL="0" lvl="0" indent="0" algn="ctr" defTabSz="533400">
            <a:lnSpc>
              <a:spcPct val="90000"/>
            </a:lnSpc>
            <a:spcBef>
              <a:spcPct val="0"/>
            </a:spcBef>
            <a:spcAft>
              <a:spcPct val="35000"/>
            </a:spcAft>
            <a:buNone/>
          </a:pPr>
          <a:endParaRPr lang="de-DE" sz="1200" kern="1200" dirty="0"/>
        </a:p>
        <a:p>
          <a:pPr marL="0" lvl="0" indent="0" algn="ctr" defTabSz="533400">
            <a:lnSpc>
              <a:spcPct val="90000"/>
            </a:lnSpc>
            <a:spcBef>
              <a:spcPct val="0"/>
            </a:spcBef>
            <a:spcAft>
              <a:spcPct val="35000"/>
            </a:spcAft>
            <a:buNone/>
          </a:pPr>
          <a:r>
            <a:rPr lang="de-DE" sz="1050" kern="1200" dirty="0"/>
            <a:t>nach Art. 7 Abs. 3 GG</a:t>
          </a:r>
        </a:p>
      </dsp:txBody>
      <dsp:txXfrm>
        <a:off x="3540641" y="1833205"/>
        <a:ext cx="1224516" cy="1224516"/>
      </dsp:txXfrm>
    </dsp:sp>
    <dsp:sp modelId="{4AB2D5C3-E4EB-0842-A3A7-2088CF7F5BCD}">
      <dsp:nvSpPr>
        <dsp:cNvPr id="0" name=""/>
        <dsp:cNvSpPr/>
      </dsp:nvSpPr>
      <dsp:spPr>
        <a:xfrm>
          <a:off x="3546795" y="1042"/>
          <a:ext cx="1212208" cy="121220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Konf. Einfluss auf Auswahl der  </a:t>
          </a:r>
          <a:r>
            <a:rPr lang="de-DE" sz="1700" kern="1200" dirty="0"/>
            <a:t>Inhalte</a:t>
          </a:r>
        </a:p>
      </dsp:txBody>
      <dsp:txXfrm>
        <a:off x="3724319" y="178566"/>
        <a:ext cx="857160" cy="857160"/>
      </dsp:txXfrm>
    </dsp:sp>
    <dsp:sp modelId="{64D99697-6561-1640-B9D3-A4492C1AD893}">
      <dsp:nvSpPr>
        <dsp:cNvPr id="0" name=""/>
        <dsp:cNvSpPr/>
      </dsp:nvSpPr>
      <dsp:spPr>
        <a:xfrm>
          <a:off x="5138824" y="2758517"/>
          <a:ext cx="1212208" cy="121220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err="1"/>
            <a:t>Konf.gebundene</a:t>
          </a:r>
          <a:r>
            <a:rPr lang="de-DE" sz="900" kern="1200" dirty="0"/>
            <a:t> </a:t>
          </a:r>
          <a:r>
            <a:rPr lang="de-DE" sz="1600" kern="1200" dirty="0"/>
            <a:t>Lehrkraft</a:t>
          </a:r>
        </a:p>
      </dsp:txBody>
      <dsp:txXfrm>
        <a:off x="5316348" y="2936041"/>
        <a:ext cx="857160" cy="857160"/>
      </dsp:txXfrm>
    </dsp:sp>
    <dsp:sp modelId="{8E25FEB0-752C-A34B-B189-E617466C4A9A}">
      <dsp:nvSpPr>
        <dsp:cNvPr id="0" name=""/>
        <dsp:cNvSpPr/>
      </dsp:nvSpPr>
      <dsp:spPr>
        <a:xfrm>
          <a:off x="1954766" y="2758517"/>
          <a:ext cx="1212208" cy="121220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Konf. Einfluss auf Auswahl  der </a:t>
          </a:r>
          <a:r>
            <a:rPr lang="de-DE" sz="1600" kern="1200" dirty="0"/>
            <a:t>Schüler</a:t>
          </a:r>
          <a:endParaRPr lang="de-DE" sz="900" kern="1200" dirty="0"/>
        </a:p>
      </dsp:txBody>
      <dsp:txXfrm>
        <a:off x="2132290" y="2936041"/>
        <a:ext cx="857160" cy="857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CB59D-DC91-0840-B124-2360DBFB605C}">
      <dsp:nvSpPr>
        <dsp:cNvPr id="0" name=""/>
        <dsp:cNvSpPr/>
      </dsp:nvSpPr>
      <dsp:spPr>
        <a:xfrm>
          <a:off x="2270943" y="563507"/>
          <a:ext cx="3763912" cy="3763912"/>
        </a:xfrm>
        <a:prstGeom prst="blockArc">
          <a:avLst>
            <a:gd name="adj1" fmla="val 9000000"/>
            <a:gd name="adj2" fmla="val 16200000"/>
            <a:gd name="adj3" fmla="val 4638"/>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208A26B-6378-5849-B1E0-F7C9310A2AE0}">
      <dsp:nvSpPr>
        <dsp:cNvPr id="0" name=""/>
        <dsp:cNvSpPr/>
      </dsp:nvSpPr>
      <dsp:spPr>
        <a:xfrm>
          <a:off x="2270943" y="563507"/>
          <a:ext cx="3763912" cy="3763912"/>
        </a:xfrm>
        <a:prstGeom prst="blockArc">
          <a:avLst>
            <a:gd name="adj1" fmla="val 1800000"/>
            <a:gd name="adj2" fmla="val 9000000"/>
            <a:gd name="adj3" fmla="val 4638"/>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AB8E0A7-A8CE-4443-BE33-8C1C06A9E61C}">
      <dsp:nvSpPr>
        <dsp:cNvPr id="0" name=""/>
        <dsp:cNvSpPr/>
      </dsp:nvSpPr>
      <dsp:spPr>
        <a:xfrm>
          <a:off x="2270943" y="563507"/>
          <a:ext cx="3763912" cy="3763912"/>
        </a:xfrm>
        <a:prstGeom prst="blockArc">
          <a:avLst>
            <a:gd name="adj1" fmla="val 16200000"/>
            <a:gd name="adj2" fmla="val 1800000"/>
            <a:gd name="adj3" fmla="val 4638"/>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229B10-98B6-1B49-96C5-2729B22970EC}">
      <dsp:nvSpPr>
        <dsp:cNvPr id="0" name=""/>
        <dsp:cNvSpPr/>
      </dsp:nvSpPr>
      <dsp:spPr>
        <a:xfrm>
          <a:off x="3287036" y="1579600"/>
          <a:ext cx="1731726" cy="1731726"/>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Konfessioneller Religionsunterricht</a:t>
          </a:r>
        </a:p>
        <a:p>
          <a:pPr marL="0" lvl="0" indent="0" algn="ctr" defTabSz="533400">
            <a:lnSpc>
              <a:spcPct val="90000"/>
            </a:lnSpc>
            <a:spcBef>
              <a:spcPct val="0"/>
            </a:spcBef>
            <a:spcAft>
              <a:spcPct val="35000"/>
            </a:spcAft>
            <a:buNone/>
          </a:pPr>
          <a:endParaRPr lang="de-DE" sz="1200" kern="1200" dirty="0"/>
        </a:p>
        <a:p>
          <a:pPr marL="0" lvl="0" indent="0" algn="ctr" defTabSz="533400">
            <a:lnSpc>
              <a:spcPct val="90000"/>
            </a:lnSpc>
            <a:spcBef>
              <a:spcPct val="0"/>
            </a:spcBef>
            <a:spcAft>
              <a:spcPct val="35000"/>
            </a:spcAft>
            <a:buNone/>
          </a:pPr>
          <a:r>
            <a:rPr lang="de-DE" sz="1050" kern="1200" dirty="0"/>
            <a:t>nach Art. 7 Abs. 3 GG</a:t>
          </a:r>
        </a:p>
      </dsp:txBody>
      <dsp:txXfrm>
        <a:off x="3540641" y="1833205"/>
        <a:ext cx="1224516" cy="1224516"/>
      </dsp:txXfrm>
    </dsp:sp>
    <dsp:sp modelId="{4AB2D5C3-E4EB-0842-A3A7-2088CF7F5BCD}">
      <dsp:nvSpPr>
        <dsp:cNvPr id="0" name=""/>
        <dsp:cNvSpPr/>
      </dsp:nvSpPr>
      <dsp:spPr>
        <a:xfrm>
          <a:off x="3546795" y="1042"/>
          <a:ext cx="1212208" cy="121220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Konf. Einfluss auf Auswahl der  </a:t>
          </a:r>
          <a:r>
            <a:rPr lang="de-DE" sz="1700" kern="1200" dirty="0"/>
            <a:t>Inhalte</a:t>
          </a:r>
        </a:p>
      </dsp:txBody>
      <dsp:txXfrm>
        <a:off x="3724319" y="178566"/>
        <a:ext cx="857160" cy="857160"/>
      </dsp:txXfrm>
    </dsp:sp>
    <dsp:sp modelId="{64D99697-6561-1640-B9D3-A4492C1AD893}">
      <dsp:nvSpPr>
        <dsp:cNvPr id="0" name=""/>
        <dsp:cNvSpPr/>
      </dsp:nvSpPr>
      <dsp:spPr>
        <a:xfrm>
          <a:off x="5138824" y="2758517"/>
          <a:ext cx="1212208" cy="1212208"/>
        </a:xfrm>
        <a:prstGeom prst="ellipse">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err="1"/>
            <a:t>Konf.gebundene</a:t>
          </a:r>
          <a:r>
            <a:rPr lang="de-DE" sz="900" kern="1200" dirty="0"/>
            <a:t> </a:t>
          </a:r>
          <a:r>
            <a:rPr lang="de-DE" sz="1600" kern="1200" dirty="0"/>
            <a:t>Lehrkraft</a:t>
          </a:r>
        </a:p>
      </dsp:txBody>
      <dsp:txXfrm>
        <a:off x="5316348" y="2936041"/>
        <a:ext cx="857160" cy="857160"/>
      </dsp:txXfrm>
    </dsp:sp>
    <dsp:sp modelId="{8E25FEB0-752C-A34B-B189-E617466C4A9A}">
      <dsp:nvSpPr>
        <dsp:cNvPr id="0" name=""/>
        <dsp:cNvSpPr/>
      </dsp:nvSpPr>
      <dsp:spPr>
        <a:xfrm>
          <a:off x="1954766" y="2758517"/>
          <a:ext cx="1212208" cy="1212208"/>
        </a:xfrm>
        <a:prstGeom prst="ellipse">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Konf. Einfluss auf Auswahl  der </a:t>
          </a:r>
          <a:r>
            <a:rPr lang="de-DE" sz="1600" kern="1200" dirty="0"/>
            <a:t>Schüler</a:t>
          </a:r>
          <a:endParaRPr lang="de-DE" sz="900" kern="1200" dirty="0"/>
        </a:p>
      </dsp:txBody>
      <dsp:txXfrm>
        <a:off x="2132290" y="2936041"/>
        <a:ext cx="857160" cy="85716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FCE69-E2B1-4003-8757-851633864737}" type="datetimeFigureOut">
              <a:rPr lang="de-DE" smtClean="0"/>
              <a:t>27.10.25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C6263-954C-4C4E-863F-DA55BDEEB8E3}" type="slidenum">
              <a:rPr lang="de-DE" smtClean="0"/>
              <a:t>‹Nr.›</a:t>
            </a:fld>
            <a:endParaRPr lang="de-DE"/>
          </a:p>
        </p:txBody>
      </p:sp>
    </p:spTree>
    <p:extLst>
      <p:ext uri="{BB962C8B-B14F-4D97-AF65-F5344CB8AC3E}">
        <p14:creationId xmlns:p14="http://schemas.microsoft.com/office/powerpoint/2010/main" val="104800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F1C6263-954C-4C4E-863F-DA55BDEEB8E3}" type="slidenum">
              <a:rPr lang="de-DE" smtClean="0"/>
              <a:t>1</a:t>
            </a:fld>
            <a:endParaRPr lang="de-DE"/>
          </a:p>
        </p:txBody>
      </p:sp>
    </p:spTree>
    <p:extLst>
      <p:ext uri="{BB962C8B-B14F-4D97-AF65-F5344CB8AC3E}">
        <p14:creationId xmlns:p14="http://schemas.microsoft.com/office/powerpoint/2010/main" val="166043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87677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058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37392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0388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14178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963761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904244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54155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517540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6134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3750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867333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66687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080888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349212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60629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6309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92994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63845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439081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4713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54637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859890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324380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547748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053834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87588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297113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334057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426039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21686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200584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75917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015167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29851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172411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pPr eaLnBrk="1" hangingPunct="1"/>
            <a:endParaRPr lang="de-DE"/>
          </a:p>
        </p:txBody>
      </p:sp>
    </p:spTree>
    <p:extLst>
      <p:ext uri="{BB962C8B-B14F-4D97-AF65-F5344CB8AC3E}">
        <p14:creationId xmlns:p14="http://schemas.microsoft.com/office/powerpoint/2010/main" val="3721179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9A2C05E-8A93-4A67-9626-2CF2EC649D1D}" type="datetimeFigureOut">
              <a:rPr lang="de-DE" smtClean="0"/>
              <a:t>27.10.25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250207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9A2C05E-8A93-4A67-9626-2CF2EC649D1D}" type="datetimeFigureOut">
              <a:rPr lang="de-DE" smtClean="0"/>
              <a:t>27.10.25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420913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9A2C05E-8A93-4A67-9626-2CF2EC649D1D}" type="datetimeFigureOut">
              <a:rPr lang="de-DE" smtClean="0"/>
              <a:t>27.10.25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348047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9A2C05E-8A93-4A67-9626-2CF2EC649D1D}" type="datetimeFigureOut">
              <a:rPr lang="de-DE" smtClean="0"/>
              <a:t>27.10.25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240412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9A2C05E-8A93-4A67-9626-2CF2EC649D1D}" type="datetimeFigureOut">
              <a:rPr lang="de-DE" smtClean="0"/>
              <a:t>27.10.25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130233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9A2C05E-8A93-4A67-9626-2CF2EC649D1D}" type="datetimeFigureOut">
              <a:rPr lang="de-DE" smtClean="0"/>
              <a:t>27.10.25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75228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9A2C05E-8A93-4A67-9626-2CF2EC649D1D}" type="datetimeFigureOut">
              <a:rPr lang="de-DE" smtClean="0"/>
              <a:t>27.10.25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23354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9A2C05E-8A93-4A67-9626-2CF2EC649D1D}" type="datetimeFigureOut">
              <a:rPr lang="de-DE" smtClean="0"/>
              <a:t>27.10.25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62136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9A2C05E-8A93-4A67-9626-2CF2EC649D1D}" type="datetimeFigureOut">
              <a:rPr lang="de-DE" smtClean="0"/>
              <a:t>27.10.25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14173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9A2C05E-8A93-4A67-9626-2CF2EC649D1D}" type="datetimeFigureOut">
              <a:rPr lang="de-DE" smtClean="0"/>
              <a:t>27.10.25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197670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9A2C05E-8A93-4A67-9626-2CF2EC649D1D}" type="datetimeFigureOut">
              <a:rPr lang="de-DE" smtClean="0"/>
              <a:t>27.10.25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D6E84DB-D315-4C35-A6EA-C123D475B4A0}" type="slidenum">
              <a:rPr lang="de-DE" smtClean="0"/>
              <a:t>‹Nr.›</a:t>
            </a:fld>
            <a:endParaRPr lang="de-DE"/>
          </a:p>
        </p:txBody>
      </p:sp>
    </p:spTree>
    <p:extLst>
      <p:ext uri="{BB962C8B-B14F-4D97-AF65-F5344CB8AC3E}">
        <p14:creationId xmlns:p14="http://schemas.microsoft.com/office/powerpoint/2010/main" val="68686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2C05E-8A93-4A67-9626-2CF2EC649D1D}" type="datetimeFigureOut">
              <a:rPr lang="de-DE" smtClean="0"/>
              <a:t>27.10.25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E84DB-D315-4C35-A6EA-C123D475B4A0}" type="slidenum">
              <a:rPr lang="de-DE" smtClean="0"/>
              <a:t>‹Nr.›</a:t>
            </a:fld>
            <a:endParaRPr lang="de-DE"/>
          </a:p>
        </p:txBody>
      </p:sp>
    </p:spTree>
    <p:extLst>
      <p:ext uri="{BB962C8B-B14F-4D97-AF65-F5344CB8AC3E}">
        <p14:creationId xmlns:p14="http://schemas.microsoft.com/office/powerpoint/2010/main" val="94106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audio" Target="../media/audio1.bin"/><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fik 4">
            <a:extLst>
              <a:ext uri="{FF2B5EF4-FFF2-40B4-BE49-F238E27FC236}">
                <a16:creationId xmlns:a16="http://schemas.microsoft.com/office/drawing/2014/main" id="{0DFDD561-F082-CD39-5EA7-80D2C6199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589" y="143973"/>
            <a:ext cx="3217333" cy="659554"/>
          </a:xfrm>
          <a:prstGeom prst="rect">
            <a:avLst/>
          </a:prstGeom>
        </p:spPr>
      </p:pic>
      <p:pic>
        <p:nvPicPr>
          <p:cNvPr id="4" name="Bild 7">
            <a:extLst>
              <a:ext uri="{FF2B5EF4-FFF2-40B4-BE49-F238E27FC236}">
                <a16:creationId xmlns:a16="http://schemas.microsoft.com/office/drawing/2014/main" id="{56574121-950F-0175-7172-7D630B03562E}"/>
              </a:ext>
            </a:extLst>
          </p:cNvPr>
          <p:cNvPicPr>
            <a:picLocks noChangeAspect="1" noChangeArrowheads="1"/>
          </p:cNvPicPr>
          <p:nvPr/>
        </p:nvPicPr>
        <p:blipFill>
          <a:blip r:embed="rId4" cstate="print"/>
          <a:srcRect l="69621"/>
          <a:stretch>
            <a:fillRect/>
          </a:stretch>
        </p:blipFill>
        <p:spPr bwMode="auto">
          <a:xfrm>
            <a:off x="10704576" y="171116"/>
            <a:ext cx="990600" cy="457200"/>
          </a:xfrm>
          <a:prstGeom prst="rect">
            <a:avLst/>
          </a:prstGeom>
          <a:noFill/>
          <a:ln w="9525">
            <a:noFill/>
            <a:miter lim="800000"/>
            <a:headEnd/>
            <a:tailEnd/>
          </a:ln>
        </p:spPr>
      </p:pic>
      <p:sp>
        <p:nvSpPr>
          <p:cNvPr id="10" name="Titel 1">
            <a:extLst>
              <a:ext uri="{FF2B5EF4-FFF2-40B4-BE49-F238E27FC236}">
                <a16:creationId xmlns:a16="http://schemas.microsoft.com/office/drawing/2014/main" id="{D8211E06-8298-4779-7DDE-2783F25AAB93}"/>
              </a:ext>
            </a:extLst>
          </p:cNvPr>
          <p:cNvSpPr txBox="1">
            <a:spLocks/>
          </p:cNvSpPr>
          <p:nvPr/>
        </p:nvSpPr>
        <p:spPr>
          <a:xfrm>
            <a:off x="809924" y="799432"/>
            <a:ext cx="10885252" cy="424495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800" dirty="0">
                <a:cs typeface="Times New Roman" charset="0"/>
              </a:rPr>
              <a:t>Vorlesung: </a:t>
            </a:r>
            <a:br>
              <a:rPr lang="de-DE" sz="2800" dirty="0">
                <a:cs typeface="Times New Roman" charset="0"/>
              </a:rPr>
            </a:br>
            <a:br>
              <a:rPr lang="de-DE" sz="2800" dirty="0">
                <a:cs typeface="Times New Roman" charset="0"/>
              </a:rPr>
            </a:br>
            <a:r>
              <a:rPr lang="de-DE" sz="4400" b="1" dirty="0">
                <a:cs typeface="Times New Roman" charset="0"/>
              </a:rPr>
              <a:t>Einführung in die Religionspädagogik</a:t>
            </a:r>
          </a:p>
          <a:p>
            <a:pPr algn="l"/>
            <a:r>
              <a:rPr lang="de-DE" sz="4400" b="1" dirty="0">
                <a:cs typeface="Times New Roman" charset="0"/>
              </a:rPr>
              <a:t>Fachdidaktik Religion </a:t>
            </a:r>
            <a:br>
              <a:rPr lang="de-DE" sz="4000" dirty="0">
                <a:cs typeface="Times New Roman" charset="0"/>
              </a:rPr>
            </a:br>
            <a:endParaRPr lang="de-DE" sz="4000" dirty="0">
              <a:cs typeface="Times New Roman" charset="0"/>
            </a:endParaRPr>
          </a:p>
          <a:p>
            <a:pPr algn="l"/>
            <a:r>
              <a:rPr lang="de-DE" sz="4000" dirty="0">
                <a:cs typeface="Times New Roman" charset="0"/>
              </a:rPr>
              <a:t>Empirische Perspektiven</a:t>
            </a:r>
            <a:br>
              <a:rPr lang="de-DE" sz="4000" dirty="0">
                <a:cs typeface="Times New Roman" charset="0"/>
              </a:rPr>
            </a:br>
            <a:r>
              <a:rPr lang="de-DE" sz="4000" dirty="0">
                <a:cs typeface="Times New Roman" charset="0"/>
              </a:rPr>
              <a:t>Teil 2.2: Rechtliche Rahmenbedingungen des Religionsunterrichts</a:t>
            </a:r>
          </a:p>
        </p:txBody>
      </p:sp>
      <p:sp>
        <p:nvSpPr>
          <p:cNvPr id="14" name="Textfeld 13">
            <a:extLst>
              <a:ext uri="{FF2B5EF4-FFF2-40B4-BE49-F238E27FC236}">
                <a16:creationId xmlns:a16="http://schemas.microsoft.com/office/drawing/2014/main" id="{5AA302EC-8915-2074-0188-D9BA839D4F6C}"/>
              </a:ext>
            </a:extLst>
          </p:cNvPr>
          <p:cNvSpPr txBox="1"/>
          <p:nvPr/>
        </p:nvSpPr>
        <p:spPr>
          <a:xfrm>
            <a:off x="809923" y="5492392"/>
            <a:ext cx="8112403" cy="1231106"/>
          </a:xfrm>
          <a:prstGeom prst="rect">
            <a:avLst/>
          </a:prstGeom>
          <a:noFill/>
        </p:spPr>
        <p:txBody>
          <a:bodyPr wrap="square">
            <a:spAutoFit/>
          </a:bodyPr>
          <a:lstStyle/>
          <a:p>
            <a:pPr algn="l" eaLnBrk="1" hangingPunct="1"/>
            <a:r>
              <a:rPr lang="de-DE">
                <a:solidFill>
                  <a:srgbClr val="898989"/>
                </a:solidFill>
              </a:rPr>
              <a:t>Wintersemester 2025/26</a:t>
            </a:r>
            <a:endParaRPr lang="de-DE" dirty="0">
              <a:solidFill>
                <a:srgbClr val="898989"/>
              </a:solidFill>
            </a:endParaRPr>
          </a:p>
          <a:p>
            <a:pPr algn="l" eaLnBrk="1" hangingPunct="1"/>
            <a:r>
              <a:rPr lang="de-DE" dirty="0">
                <a:solidFill>
                  <a:srgbClr val="898989"/>
                </a:solidFill>
              </a:rPr>
              <a:t>Prof. Dr. Michael Domsgen</a:t>
            </a:r>
          </a:p>
          <a:p>
            <a:pPr algn="l" eaLnBrk="1" hangingPunct="1"/>
            <a:endParaRPr lang="de-DE" sz="1100" dirty="0">
              <a:solidFill>
                <a:srgbClr val="898989"/>
              </a:solidFill>
            </a:endParaRPr>
          </a:p>
          <a:p>
            <a:pPr algn="l" eaLnBrk="1" hangingPunct="1"/>
            <a:r>
              <a:rPr lang="de-DE" sz="1100" dirty="0" err="1">
                <a:solidFill>
                  <a:srgbClr val="898989"/>
                </a:solidFill>
              </a:rPr>
              <a:t>michael.domsgen@theologie.uni-halle.de</a:t>
            </a:r>
            <a:endParaRPr lang="de-DE" sz="1100" dirty="0">
              <a:solidFill>
                <a:srgbClr val="898989"/>
              </a:solidFill>
            </a:endParaRPr>
          </a:p>
          <a:p>
            <a:pPr eaLnBrk="1" hangingPunct="1"/>
            <a:endParaRPr lang="de-DE" sz="1600" i="1" dirty="0">
              <a:solidFill>
                <a:srgbClr val="898989"/>
              </a:solidFill>
            </a:endParaRPr>
          </a:p>
        </p:txBody>
      </p:sp>
    </p:spTree>
    <p:extLst>
      <p:ext uri="{BB962C8B-B14F-4D97-AF65-F5344CB8AC3E}">
        <p14:creationId xmlns:p14="http://schemas.microsoft.com/office/powerpoint/2010/main" val="127472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0" y="245452"/>
            <a:ext cx="811019" cy="503578"/>
          </a:xfrm>
          <a:noFill/>
          <a:ln>
            <a:miter lim="800000"/>
            <a:headEnd/>
            <a:tailEnd/>
          </a:ln>
        </p:spPr>
        <p:txBody>
          <a:bodyPr/>
          <a:lstStyle/>
          <a:p>
            <a:fld id="{F2602A10-71EE-4D15-8C72-4FE86AE0EE67}" type="slidenum">
              <a:rPr lang="de-DE"/>
              <a:pPr/>
              <a:t>10</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lgn="ctr">
                        <a:spcAft>
                          <a:spcPts val="0"/>
                        </a:spcAft>
                      </a:pPr>
                      <a:r>
                        <a:rPr lang="de-DE" sz="1400" kern="1200" cap="none" baseline="0" dirty="0">
                          <a:solidFill>
                            <a:schemeClr val="dk1"/>
                          </a:solidFill>
                          <a:latin typeface="+mn-lt"/>
                        </a:rPr>
                        <a:t>___</a:t>
                      </a:r>
                      <a:endParaRPr lang="de-DE" sz="1200" cap="none" baseline="0" dirty="0">
                        <a:solidFill>
                          <a:srgbClr val="C0504D"/>
                        </a:solidFill>
                        <a:latin typeface="+mn-lt"/>
                      </a:endParaRPr>
                    </a:p>
                  </a:txBody>
                  <a:tcPr marT="93600" marB="936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cap="none" baseline="0" dirty="0">
                          <a:solidFill>
                            <a:schemeClr val="tx1"/>
                          </a:solidFill>
                        </a:rPr>
                        <a:t>... </a:t>
                      </a:r>
                      <a:r>
                        <a:rPr lang="de-DE" sz="1400" kern="1200" dirty="0">
                          <a:solidFill>
                            <a:schemeClr val="dk1"/>
                          </a:solidFill>
                          <a:latin typeface="+mn-lt"/>
                          <a:ea typeface="+mn-ea"/>
                          <a:cs typeface="+mn-cs"/>
                        </a:rPr>
                        <a:t>Die Erteilung religiösen Unterrichts und die Vornahme kirchlicher Verrichtungen bleibt der Willenserklärung der Lehrer, die Teilnahme an religiösen Unterrichtsfächern und an kirchlichen Feiern und Handlungen der Willenserklärung desjenigen überlassen, der über die religiöse Erziehung des Kindes zu bestimmen hat.</a:t>
                      </a:r>
                      <a:endParaRPr lang="de-DE" sz="1400" dirty="0"/>
                    </a:p>
                    <a:p>
                      <a:pPr>
                        <a:spcAft>
                          <a:spcPts val="0"/>
                        </a:spcAft>
                      </a:pPr>
                      <a:endParaRPr lang="de-DE" sz="1400" b="0" kern="1200" cap="none" baseline="0" dirty="0">
                        <a:solidFill>
                          <a:schemeClr val="tx1"/>
                        </a:solidFill>
                      </a:endParaRP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r>
                        <a:rPr lang="de-DE" sz="1400" dirty="0"/>
                        <a:t>(2) Die Erziehungsberechtigten haben das Recht, über die Teilnahme des Kindes am Religionsunterricht zu bestimmen.</a:t>
                      </a:r>
                    </a:p>
                    <a:p>
                      <a:pPr eaLnBrk="1" fontAlgn="t" hangingPunct="1"/>
                      <a:r>
                        <a:rPr lang="de-DE" sz="1400" dirty="0"/>
                        <a:t>(3) […] Kein Lehrer darf gegen seinen Willen verpflichtet werden, Religionsunterricht zu erteilen.</a:t>
                      </a:r>
                    </a:p>
                    <a:p>
                      <a:pPr eaLnBrk="1" fontAlgn="t" hangingPunct="1">
                        <a:spcAft>
                          <a:spcPts val="0"/>
                        </a:spcAft>
                      </a:pPr>
                      <a:endParaRPr lang="de-DE" sz="1400" cap="none" baseline="0" dirty="0"/>
                    </a:p>
                    <a:p>
                      <a:pPr eaLnBrk="1" fontAlgn="t" hangingPunct="1">
                        <a:spcAft>
                          <a:spcPts val="0"/>
                        </a:spcAft>
                      </a:pPr>
                      <a:r>
                        <a:rPr lang="de-DE" sz="1200" cap="none" baseline="0" dirty="0"/>
                        <a:t>(Art. 7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D46B629C-D4E9-C049-9F5B-5F88354BADB5}"/>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604BA34A-B4B7-E64E-9224-88240F6A7185}"/>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A3A7FA86-DCF3-F542-AE95-BDC64B91AB5A}"/>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26680643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16269"/>
            <a:ext cx="811019" cy="503578"/>
          </a:xfrm>
          <a:noFill/>
          <a:ln>
            <a:miter lim="800000"/>
            <a:headEnd/>
            <a:tailEnd/>
          </a:ln>
        </p:spPr>
        <p:txBody>
          <a:bodyPr/>
          <a:lstStyle/>
          <a:p>
            <a:fld id="{F2602A10-71EE-4D15-8C72-4FE86AE0EE67}" type="slidenum">
              <a:rPr lang="de-DE"/>
              <a:pPr/>
              <a:t>11</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lgn="ctr">
                        <a:spcAft>
                          <a:spcPts val="0"/>
                        </a:spcAft>
                      </a:pPr>
                      <a:r>
                        <a:rPr lang="de-DE" sz="1400" kern="1200" cap="none" baseline="0" dirty="0">
                          <a:solidFill>
                            <a:schemeClr val="dk1"/>
                          </a:solidFill>
                          <a:latin typeface="+mn-lt"/>
                        </a:rPr>
                        <a:t>___</a:t>
                      </a:r>
                      <a:endParaRPr lang="de-DE" sz="1200" cap="none" baseline="0" dirty="0">
                        <a:solidFill>
                          <a:srgbClr val="C0504D"/>
                        </a:solidFill>
                        <a:latin typeface="+mn-lt"/>
                      </a:endParaRPr>
                    </a:p>
                  </a:txBody>
                  <a:tcPr marT="93600" marB="936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cap="none" baseline="0" dirty="0">
                          <a:solidFill>
                            <a:schemeClr val="tx1"/>
                          </a:solidFill>
                        </a:rPr>
                        <a:t>... </a:t>
                      </a:r>
                      <a:r>
                        <a:rPr lang="de-DE" sz="1400" b="1" kern="1200" dirty="0">
                          <a:solidFill>
                            <a:schemeClr val="accent3">
                              <a:lumMod val="50000"/>
                            </a:schemeClr>
                          </a:solidFill>
                          <a:latin typeface="+mn-lt"/>
                          <a:ea typeface="+mn-ea"/>
                          <a:cs typeface="+mn-cs"/>
                        </a:rPr>
                        <a:t>Die Erteilung religiösen Unterrichts </a:t>
                      </a:r>
                      <a:r>
                        <a:rPr lang="de-DE" sz="1400" kern="1200" dirty="0">
                          <a:solidFill>
                            <a:schemeClr val="dk1"/>
                          </a:solidFill>
                          <a:latin typeface="+mn-lt"/>
                          <a:ea typeface="+mn-ea"/>
                          <a:cs typeface="+mn-cs"/>
                        </a:rPr>
                        <a:t>und die Vornahme kirchlicher Verrichtungen </a:t>
                      </a:r>
                      <a:r>
                        <a:rPr lang="de-DE" sz="1400" b="1" kern="1200" dirty="0">
                          <a:solidFill>
                            <a:srgbClr val="4F6228"/>
                          </a:solidFill>
                          <a:latin typeface="+mn-lt"/>
                          <a:ea typeface="+mn-ea"/>
                          <a:cs typeface="+mn-cs"/>
                        </a:rPr>
                        <a:t>bleibt der Willenserklärung der Lehrer</a:t>
                      </a:r>
                      <a:r>
                        <a:rPr lang="de-DE" sz="1400" kern="1200" dirty="0">
                          <a:solidFill>
                            <a:schemeClr val="dk1"/>
                          </a:solidFill>
                          <a:latin typeface="+mn-lt"/>
                          <a:ea typeface="+mn-ea"/>
                          <a:cs typeface="+mn-cs"/>
                        </a:rPr>
                        <a:t>, die Teilnahme an religiösen Unterrichtsfächern und an kirchlichen Feiern und Handlungen der Willenserklärung desjenigen überlassen, der über die religiöse Erziehung des Kindes zu bestimmen hat.</a:t>
                      </a:r>
                      <a:endParaRPr lang="de-DE" sz="1400" dirty="0"/>
                    </a:p>
                    <a:p>
                      <a:pPr>
                        <a:spcAft>
                          <a:spcPts val="0"/>
                        </a:spcAft>
                      </a:pPr>
                      <a:endParaRPr lang="de-DE" sz="1400" b="0" kern="1200" cap="none" baseline="0" dirty="0">
                        <a:solidFill>
                          <a:schemeClr val="tx1"/>
                        </a:solidFill>
                      </a:endParaRP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r>
                        <a:rPr lang="de-DE" sz="1400" dirty="0"/>
                        <a:t>(2) Die Erziehungsberechtigten haben das Recht, über die Teilnahme des Kindes am Religionsunterricht zu bestimmen.</a:t>
                      </a:r>
                    </a:p>
                    <a:p>
                      <a:pPr eaLnBrk="1" fontAlgn="t" hangingPunct="1"/>
                      <a:r>
                        <a:rPr lang="de-DE" sz="1400" dirty="0"/>
                        <a:t>(3) […] </a:t>
                      </a:r>
                      <a:r>
                        <a:rPr lang="de-DE" sz="1400" b="1" dirty="0">
                          <a:solidFill>
                            <a:srgbClr val="4F6228"/>
                          </a:solidFill>
                        </a:rPr>
                        <a:t>Kein Lehrer darf gegen seinen Willen verpflichtet werden, Religionsunterricht zu erteilen.</a:t>
                      </a:r>
                    </a:p>
                    <a:p>
                      <a:pPr eaLnBrk="1" fontAlgn="t" hangingPunct="1">
                        <a:spcAft>
                          <a:spcPts val="0"/>
                        </a:spcAft>
                      </a:pPr>
                      <a:endParaRPr lang="de-DE" sz="1400" cap="none" baseline="0" dirty="0"/>
                    </a:p>
                    <a:p>
                      <a:pPr eaLnBrk="1" fontAlgn="t" hangingPunct="1">
                        <a:spcAft>
                          <a:spcPts val="0"/>
                        </a:spcAft>
                      </a:pPr>
                      <a:r>
                        <a:rPr lang="de-DE" sz="1200" cap="none" baseline="0" dirty="0"/>
                        <a:t>(Art. 7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E8580432-6D8C-7249-A9CA-ADFDE43A3374}"/>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66D0E042-D684-D444-A572-279EED9DB810}"/>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86B7FF38-872C-544C-A846-E67CA16F93E2}"/>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2076682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91830"/>
            <a:ext cx="811019" cy="503578"/>
          </a:xfrm>
          <a:noFill/>
          <a:ln>
            <a:miter lim="800000"/>
            <a:headEnd/>
            <a:tailEnd/>
          </a:ln>
        </p:spPr>
        <p:txBody>
          <a:bodyPr/>
          <a:lstStyle/>
          <a:p>
            <a:fld id="{F2602A10-71EE-4D15-8C72-4FE86AE0EE67}" type="slidenum">
              <a:rPr lang="de-DE"/>
              <a:pPr/>
              <a:t>12</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lgn="ctr">
                        <a:spcAft>
                          <a:spcPts val="0"/>
                        </a:spcAft>
                      </a:pPr>
                      <a:r>
                        <a:rPr lang="de-DE" sz="1400" kern="1200" cap="none" baseline="0" dirty="0">
                          <a:solidFill>
                            <a:schemeClr val="dk1"/>
                          </a:solidFill>
                          <a:latin typeface="+mn-lt"/>
                        </a:rPr>
                        <a:t>___</a:t>
                      </a:r>
                      <a:endParaRPr lang="de-DE" sz="1200" cap="none" baseline="0" dirty="0">
                        <a:solidFill>
                          <a:srgbClr val="C0504D"/>
                        </a:solidFill>
                        <a:latin typeface="+mn-lt"/>
                      </a:endParaRPr>
                    </a:p>
                  </a:txBody>
                  <a:tcPr marT="93600" marB="936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cap="none" baseline="0" dirty="0">
                          <a:solidFill>
                            <a:schemeClr val="tx1"/>
                          </a:solidFill>
                        </a:rPr>
                        <a:t>... </a:t>
                      </a:r>
                      <a:r>
                        <a:rPr lang="de-DE" sz="1400" b="0" kern="1200" dirty="0">
                          <a:solidFill>
                            <a:schemeClr val="tx1"/>
                          </a:solidFill>
                          <a:latin typeface="+mn-lt"/>
                          <a:ea typeface="+mn-ea"/>
                          <a:cs typeface="+mn-cs"/>
                        </a:rPr>
                        <a:t>Die Erteilung religiösen Unterrichts und die Vornahme kirchlicher Verrichtungen bleibt der Willenserklärung der Lehrer</a:t>
                      </a:r>
                      <a:r>
                        <a:rPr lang="de-DE" sz="1400" kern="1200" dirty="0">
                          <a:solidFill>
                            <a:schemeClr val="dk1"/>
                          </a:solidFill>
                          <a:latin typeface="+mn-lt"/>
                          <a:ea typeface="+mn-ea"/>
                          <a:cs typeface="+mn-cs"/>
                        </a:rPr>
                        <a:t>, </a:t>
                      </a:r>
                      <a:r>
                        <a:rPr lang="de-DE" sz="1400" b="1" kern="1200" dirty="0">
                          <a:solidFill>
                            <a:schemeClr val="accent4"/>
                          </a:solidFill>
                          <a:latin typeface="+mn-lt"/>
                          <a:ea typeface="+mn-ea"/>
                          <a:cs typeface="+mn-cs"/>
                        </a:rPr>
                        <a:t>die Teilnahme an religiösen Unterrichtsfächern </a:t>
                      </a:r>
                      <a:r>
                        <a:rPr lang="de-DE" sz="1400" kern="1200" dirty="0">
                          <a:solidFill>
                            <a:schemeClr val="dk1"/>
                          </a:solidFill>
                          <a:latin typeface="+mn-lt"/>
                          <a:ea typeface="+mn-ea"/>
                          <a:cs typeface="+mn-cs"/>
                        </a:rPr>
                        <a:t>und an kirchlichen Feiern und Handlungen </a:t>
                      </a:r>
                      <a:r>
                        <a:rPr lang="de-DE" sz="1400" b="1" kern="1200" dirty="0">
                          <a:solidFill>
                            <a:srgbClr val="8064A2"/>
                          </a:solidFill>
                          <a:latin typeface="+mn-lt"/>
                          <a:ea typeface="+mn-ea"/>
                          <a:cs typeface="+mn-cs"/>
                        </a:rPr>
                        <a:t>der Willenserklärung desjenigen überlassen, der über die religiöse Erziehung des Kindes zu bestimmen hat.</a:t>
                      </a:r>
                      <a:endParaRPr lang="de-DE" sz="1400" b="1" dirty="0">
                        <a:solidFill>
                          <a:srgbClr val="8064A2"/>
                        </a:solidFill>
                      </a:endParaRPr>
                    </a:p>
                    <a:p>
                      <a:pPr>
                        <a:spcAft>
                          <a:spcPts val="0"/>
                        </a:spcAft>
                      </a:pPr>
                      <a:endParaRPr lang="de-DE" sz="1400" b="0" kern="1200" cap="none" baseline="0" dirty="0">
                        <a:solidFill>
                          <a:schemeClr val="tx1"/>
                        </a:solidFill>
                      </a:endParaRP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r>
                        <a:rPr lang="de-DE" sz="1400" dirty="0"/>
                        <a:t>(2) </a:t>
                      </a:r>
                      <a:r>
                        <a:rPr lang="de-DE" sz="1400" b="1" dirty="0">
                          <a:solidFill>
                            <a:srgbClr val="8064A2"/>
                          </a:solidFill>
                        </a:rPr>
                        <a:t>Die Erziehungsberechtigten haben das Recht, über die Teilnahme des Kindes am Religionsunterricht zu bestimmen.</a:t>
                      </a:r>
                    </a:p>
                    <a:p>
                      <a:pPr eaLnBrk="1" fontAlgn="t" hangingPunct="1"/>
                      <a:r>
                        <a:rPr lang="de-DE" sz="1400" dirty="0"/>
                        <a:t>(3) […] </a:t>
                      </a:r>
                      <a:r>
                        <a:rPr lang="de-DE" sz="1400" b="0" dirty="0">
                          <a:solidFill>
                            <a:srgbClr val="000000"/>
                          </a:solidFill>
                        </a:rPr>
                        <a:t>Kein Lehrer darf gegen seinen Willen verpflichtet werden, Religionsunterricht zu erteilen.</a:t>
                      </a:r>
                    </a:p>
                    <a:p>
                      <a:pPr eaLnBrk="1" fontAlgn="t" hangingPunct="1">
                        <a:spcAft>
                          <a:spcPts val="0"/>
                        </a:spcAft>
                      </a:pPr>
                      <a:endParaRPr lang="de-DE" sz="1400" cap="none" baseline="0" dirty="0"/>
                    </a:p>
                    <a:p>
                      <a:pPr eaLnBrk="1" fontAlgn="t" hangingPunct="1">
                        <a:spcAft>
                          <a:spcPts val="0"/>
                        </a:spcAft>
                      </a:pPr>
                      <a:r>
                        <a:rPr lang="de-DE" sz="1200" cap="none" baseline="0" dirty="0"/>
                        <a:t>(Art. 7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B305F547-04CC-4447-981E-1E0DA63B2422}"/>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3F6C2D7E-FA75-DE41-8179-CEFC25DCB1B9}"/>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F069A9F7-BACD-B445-AF6B-CE96EBEABBA8}"/>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10362115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25560" y="230808"/>
            <a:ext cx="811019" cy="503578"/>
          </a:xfrm>
          <a:noFill/>
          <a:ln>
            <a:miter lim="800000"/>
            <a:headEnd/>
            <a:tailEnd/>
          </a:ln>
        </p:spPr>
        <p:txBody>
          <a:bodyPr/>
          <a:lstStyle/>
          <a:p>
            <a:fld id="{F2602A10-71EE-4D15-8C72-4FE86AE0EE67}" type="slidenum">
              <a:rPr lang="de-DE"/>
              <a:pPr/>
              <a:t>13</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lgn="ctr">
                        <a:spcAft>
                          <a:spcPts val="0"/>
                        </a:spcAft>
                      </a:pPr>
                      <a:r>
                        <a:rPr lang="de-DE" sz="1400" kern="1200" cap="none" baseline="0" dirty="0">
                          <a:solidFill>
                            <a:schemeClr val="dk1"/>
                          </a:solidFill>
                          <a:latin typeface="+mn-lt"/>
                        </a:rPr>
                        <a:t>___</a:t>
                      </a:r>
                      <a:endParaRPr lang="de-DE" sz="1200" cap="none" baseline="0" dirty="0">
                        <a:solidFill>
                          <a:srgbClr val="C0504D"/>
                        </a:solidFill>
                        <a:latin typeface="+mn-lt"/>
                      </a:endParaRPr>
                    </a:p>
                  </a:txBody>
                  <a:tcPr marT="93600" marB="936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kern="1200" cap="none" baseline="0" dirty="0">
                          <a:solidFill>
                            <a:schemeClr val="tx1"/>
                          </a:solidFill>
                        </a:rPr>
                        <a:t>... </a:t>
                      </a:r>
                      <a:r>
                        <a:rPr lang="de-DE" sz="1400" kern="1200" dirty="0">
                          <a:solidFill>
                            <a:schemeClr val="dk1"/>
                          </a:solidFill>
                          <a:latin typeface="+mn-lt"/>
                          <a:ea typeface="+mn-ea"/>
                          <a:cs typeface="+mn-cs"/>
                        </a:rPr>
                        <a:t>Die Erteilung religiösen Unterrichts </a:t>
                      </a:r>
                      <a:r>
                        <a:rPr lang="de-DE" sz="1400" b="1" kern="1200" dirty="0">
                          <a:solidFill>
                            <a:schemeClr val="accent2"/>
                          </a:solidFill>
                          <a:latin typeface="+mn-lt"/>
                          <a:ea typeface="+mn-ea"/>
                          <a:cs typeface="+mn-cs"/>
                        </a:rPr>
                        <a:t>und die Vornahme kirchlicher Verrichtungen</a:t>
                      </a:r>
                      <a:r>
                        <a:rPr lang="de-DE" sz="1400" kern="1200" dirty="0">
                          <a:solidFill>
                            <a:schemeClr val="dk1"/>
                          </a:solidFill>
                          <a:latin typeface="+mn-lt"/>
                          <a:ea typeface="+mn-ea"/>
                          <a:cs typeface="+mn-cs"/>
                        </a:rPr>
                        <a:t> bleibt der Willenserklärung der Lehrer, die Teilnahme an religiösen Unterrichtsfächern </a:t>
                      </a:r>
                      <a:r>
                        <a:rPr lang="de-DE" sz="1400" b="1" kern="1200" dirty="0">
                          <a:solidFill>
                            <a:srgbClr val="C0504D"/>
                          </a:solidFill>
                          <a:latin typeface="+mn-lt"/>
                          <a:ea typeface="+mn-ea"/>
                          <a:cs typeface="+mn-cs"/>
                        </a:rPr>
                        <a:t>und an kirchlichen Feiern und Handlungen </a:t>
                      </a:r>
                      <a:r>
                        <a:rPr lang="de-DE" sz="1400" kern="1200" dirty="0">
                          <a:solidFill>
                            <a:schemeClr val="dk1"/>
                          </a:solidFill>
                          <a:latin typeface="+mn-lt"/>
                          <a:ea typeface="+mn-ea"/>
                          <a:cs typeface="+mn-cs"/>
                        </a:rPr>
                        <a:t>der Willenserklärung desjenigen überlassen, der über die religiöse Erziehung des Kindes zu bestimmen hat.</a:t>
                      </a:r>
                      <a:endParaRPr lang="de-DE" sz="1400" dirty="0"/>
                    </a:p>
                    <a:p>
                      <a:pPr>
                        <a:spcAft>
                          <a:spcPts val="0"/>
                        </a:spcAft>
                      </a:pPr>
                      <a:endParaRPr lang="de-DE" sz="1400" b="0" kern="1200" cap="none" baseline="0" dirty="0">
                        <a:solidFill>
                          <a:schemeClr val="tx1"/>
                        </a:solidFill>
                      </a:endParaRP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r>
                        <a:rPr lang="de-DE" sz="1400" dirty="0"/>
                        <a:t>(2) Die Erziehungsberechtigten haben das Recht, über die Teilnahme des Kindes am Religionsunterricht zu bestimmen.</a:t>
                      </a:r>
                    </a:p>
                    <a:p>
                      <a:pPr eaLnBrk="1" fontAlgn="t" hangingPunct="1"/>
                      <a:r>
                        <a:rPr lang="de-DE" sz="1400" dirty="0"/>
                        <a:t>(3) […] Kein Lehrer darf gegen seinen Willen verpflichtet werden, Religionsunterricht zu erteilen.</a:t>
                      </a:r>
                    </a:p>
                    <a:p>
                      <a:pPr eaLnBrk="1" fontAlgn="t" hangingPunct="1">
                        <a:spcAft>
                          <a:spcPts val="0"/>
                        </a:spcAft>
                      </a:pPr>
                      <a:endParaRPr lang="de-DE" sz="1400" cap="none" baseline="0" dirty="0"/>
                    </a:p>
                    <a:p>
                      <a:pPr eaLnBrk="1" fontAlgn="t" hangingPunct="1">
                        <a:spcAft>
                          <a:spcPts val="0"/>
                        </a:spcAft>
                      </a:pPr>
                      <a:r>
                        <a:rPr lang="de-DE" sz="1200" cap="none" baseline="0" dirty="0"/>
                        <a:t>(Art. 7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642798F0-C349-8747-A7B1-9661A6487B58}"/>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E5AA74FD-F14E-9A42-B249-CBD22BA53EE5}"/>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3EEC34EC-7BB3-294D-9CC2-2F64A55C3E6E}"/>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29752961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25560" y="245452"/>
            <a:ext cx="811019" cy="503578"/>
          </a:xfrm>
          <a:noFill/>
          <a:ln>
            <a:miter lim="800000"/>
            <a:headEnd/>
            <a:tailEnd/>
          </a:ln>
        </p:spPr>
        <p:txBody>
          <a:bodyPr/>
          <a:lstStyle/>
          <a:p>
            <a:fld id="{F2602A10-71EE-4D15-8C72-4FE86AE0EE67}" type="slidenum">
              <a:rPr lang="de-DE"/>
              <a:pPr/>
              <a:t>14</a:t>
            </a:fld>
            <a:endParaRPr lang="de-DE" dirty="0"/>
          </a:p>
        </p:txBody>
      </p:sp>
      <p:sp>
        <p:nvSpPr>
          <p:cNvPr id="9" name="Inhaltsplatzhalter 9"/>
          <p:cNvSpPr txBox="1">
            <a:spLocks/>
          </p:cNvSpPr>
          <p:nvPr/>
        </p:nvSpPr>
        <p:spPr bwMode="auto">
          <a:xfrm>
            <a:off x="917643" y="2613191"/>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684179" y="1600202"/>
          <a:ext cx="10843099" cy="2168400"/>
        </p:xfrm>
        <a:graphic>
          <a:graphicData uri="http://schemas.openxmlformats.org/drawingml/2006/table">
            <a:tbl>
              <a:tblPr firstRow="1" bandRow="1">
                <a:tableStyleId>{1FECB4D8-DB02-4DC6-A0A2-4F2EBAE1DC90}</a:tableStyleId>
              </a:tblPr>
              <a:tblGrid>
                <a:gridCol w="1850353">
                  <a:extLst>
                    <a:ext uri="{9D8B030D-6E8A-4147-A177-3AD203B41FA5}">
                      <a16:colId xmlns:a16="http://schemas.microsoft.com/office/drawing/2014/main" val="20000"/>
                    </a:ext>
                  </a:extLst>
                </a:gridCol>
                <a:gridCol w="2643363">
                  <a:extLst>
                    <a:ext uri="{9D8B030D-6E8A-4147-A177-3AD203B41FA5}">
                      <a16:colId xmlns:a16="http://schemas.microsoft.com/office/drawing/2014/main" val="20001"/>
                    </a:ext>
                  </a:extLst>
                </a:gridCol>
                <a:gridCol w="6349383">
                  <a:extLst>
                    <a:ext uri="{9D8B030D-6E8A-4147-A177-3AD203B41FA5}">
                      <a16:colId xmlns:a16="http://schemas.microsoft.com/office/drawing/2014/main" val="20002"/>
                    </a:ext>
                  </a:extLst>
                </a:gridCol>
              </a:tblGrid>
              <a:tr h="909231">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919568">
                <a:tc>
                  <a:txBody>
                    <a:bodyPr/>
                    <a:lstStyle/>
                    <a:p>
                      <a:pPr algn="ctr">
                        <a:spcAft>
                          <a:spcPts val="0"/>
                        </a:spcAft>
                      </a:pPr>
                      <a:r>
                        <a:rPr lang="de-DE" sz="1400" kern="1200" cap="none" baseline="0" dirty="0">
                          <a:solidFill>
                            <a:schemeClr val="dk1"/>
                          </a:solidFill>
                          <a:latin typeface="+mn-lt"/>
                        </a:rPr>
                        <a:t>___</a:t>
                      </a:r>
                      <a:endParaRPr lang="de-DE" sz="1200" cap="none" baseline="0" dirty="0">
                        <a:solidFill>
                          <a:srgbClr val="C0504D"/>
                        </a:solidFill>
                        <a:latin typeface="+mn-lt"/>
                      </a:endParaRPr>
                    </a:p>
                  </a:txBody>
                  <a:tcPr marT="93600" marB="936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kern="1200" cap="none" baseline="0" dirty="0">
                          <a:solidFill>
                            <a:schemeClr val="tx1"/>
                          </a:solidFill>
                          <a:latin typeface="+mn-lt"/>
                        </a:rPr>
                        <a:t>___</a:t>
                      </a:r>
                      <a:endParaRPr lang="de-DE" sz="1200" cap="none" baseline="0" dirty="0">
                        <a:solidFill>
                          <a:srgbClr val="C0504D"/>
                        </a:solidFill>
                        <a:latin typeface="+mn-lt"/>
                      </a:endParaRPr>
                    </a:p>
                  </a:txBody>
                  <a:tcPr marT="93600" marB="93600"/>
                </a:tc>
                <a:tc>
                  <a:txBody>
                    <a:bodyPr/>
                    <a:lstStyle/>
                    <a:p>
                      <a:pPr eaLnBrk="1" fontAlgn="t" hangingPunct="1"/>
                      <a:r>
                        <a:rPr lang="de-DE" sz="1400" kern="1200" dirty="0">
                          <a:solidFill>
                            <a:schemeClr val="dk1"/>
                          </a:solidFill>
                          <a:latin typeface="+mn-lt"/>
                          <a:ea typeface="+mn-ea"/>
                          <a:cs typeface="+mn-cs"/>
                        </a:rPr>
                        <a:t>Artikel 7 Absatz 3 Satz 1 findet keine Anwendung in einem Lande, in dem am 1. Januar 1949 eine andere landesrechtliche Regelung bestand.</a:t>
                      </a:r>
                      <a:endParaRPr lang="de-DE" sz="1400" cap="none" baseline="0" dirty="0"/>
                    </a:p>
                    <a:p>
                      <a:pPr eaLnBrk="1" fontAlgn="t" hangingPunct="1">
                        <a:spcAft>
                          <a:spcPts val="0"/>
                        </a:spcAft>
                      </a:pPr>
                      <a:endParaRPr lang="de-DE" sz="1200" cap="none" baseline="0" dirty="0"/>
                    </a:p>
                    <a:p>
                      <a:pPr eaLnBrk="1" fontAlgn="t" hangingPunct="1">
                        <a:spcAft>
                          <a:spcPts val="0"/>
                        </a:spcAft>
                      </a:pPr>
                      <a:r>
                        <a:rPr lang="de-DE" sz="1200" cap="none" baseline="0" dirty="0"/>
                        <a:t>(Art. 141 Grundgesetz v. 23.05.1949)</a:t>
                      </a: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3625175" y="1704998"/>
            <a:ext cx="614933" cy="685799"/>
          </a:xfrm>
          <a:prstGeom prst="rect">
            <a:avLst/>
          </a:prstGeom>
        </p:spPr>
      </p:pic>
      <p:pic>
        <p:nvPicPr>
          <p:cNvPr id="13" name="Bild 12"/>
          <p:cNvPicPr>
            <a:picLocks noChangeAspect="1"/>
          </p:cNvPicPr>
          <p:nvPr/>
        </p:nvPicPr>
        <p:blipFill>
          <a:blip r:embed="rId4" cstate="print"/>
          <a:stretch>
            <a:fillRect/>
          </a:stretch>
        </p:blipFill>
        <p:spPr>
          <a:xfrm>
            <a:off x="1601249" y="1714500"/>
            <a:ext cx="552069" cy="685800"/>
          </a:xfrm>
          <a:prstGeom prst="rect">
            <a:avLst/>
          </a:prstGeom>
        </p:spPr>
      </p:pic>
      <p:pic>
        <p:nvPicPr>
          <p:cNvPr id="14" name="Bild 13"/>
          <p:cNvPicPr>
            <a:picLocks noChangeAspect="1"/>
          </p:cNvPicPr>
          <p:nvPr/>
        </p:nvPicPr>
        <p:blipFill>
          <a:blip r:embed="rId5" cstate="print"/>
          <a:stretch>
            <a:fillRect/>
          </a:stretch>
        </p:blipFill>
        <p:spPr>
          <a:xfrm>
            <a:off x="8093414" y="1704998"/>
            <a:ext cx="527803" cy="685800"/>
          </a:xfrm>
          <a:prstGeom prst="rect">
            <a:avLst/>
          </a:prstGeom>
        </p:spPr>
      </p:pic>
      <p:sp>
        <p:nvSpPr>
          <p:cNvPr id="16" name="Textfeld 15"/>
          <p:cNvSpPr txBox="1"/>
          <p:nvPr/>
        </p:nvSpPr>
        <p:spPr>
          <a:xfrm>
            <a:off x="765243" y="4365790"/>
            <a:ext cx="8382000" cy="2154436"/>
          </a:xfrm>
          <a:prstGeom prst="rect">
            <a:avLst/>
          </a:prstGeom>
          <a:noFill/>
        </p:spPr>
        <p:txBody>
          <a:bodyPr wrap="square" rtlCol="0">
            <a:spAutoFit/>
          </a:bodyPr>
          <a:lstStyle/>
          <a:p>
            <a:pPr marL="355600"/>
            <a:r>
              <a:rPr lang="de-DE" sz="1400" b="1" dirty="0"/>
              <a:t>Bremen</a:t>
            </a:r>
            <a:r>
              <a:rPr lang="de-DE" sz="1400" dirty="0"/>
              <a:t>: „bekenntnismäßig nicht </a:t>
            </a:r>
            <a:r>
              <a:rPr lang="de-DE" sz="1400" dirty="0" err="1"/>
              <a:t>gebundene[r</a:t>
            </a:r>
            <a:r>
              <a:rPr lang="de-DE" sz="1400" dirty="0"/>
              <a:t>] Unterricht in Biblischer Geschichte auf allgemein christlicher Grundlage“ (Art. 32 Abs. 1 </a:t>
            </a:r>
            <a:r>
              <a:rPr lang="de-DE" sz="1400" dirty="0" err="1"/>
              <a:t>BremLV</a:t>
            </a:r>
            <a:r>
              <a:rPr lang="de-DE" sz="1400" dirty="0"/>
              <a:t> v. </a:t>
            </a:r>
            <a:r>
              <a:rPr lang="de-DE" sz="1400" u="sng" dirty="0"/>
              <a:t>21.10.1947</a:t>
            </a:r>
            <a:r>
              <a:rPr lang="de-DE" sz="1400" dirty="0"/>
              <a:t>).</a:t>
            </a:r>
          </a:p>
          <a:p>
            <a:pPr marL="355600"/>
            <a:endParaRPr lang="de-DE" sz="1400" dirty="0"/>
          </a:p>
          <a:p>
            <a:pPr marL="355600"/>
            <a:r>
              <a:rPr lang="de-DE" sz="1400" b="1" dirty="0">
                <a:cs typeface="Calibri (Kopfzeilen)"/>
              </a:rPr>
              <a:t>Berlin</a:t>
            </a:r>
            <a:r>
              <a:rPr lang="de-DE" sz="1400" dirty="0"/>
              <a:t>: „ Der Religions- und Weltanschauungsunterricht ist Sache der Religions- und </a:t>
            </a:r>
            <a:r>
              <a:rPr lang="de-DE" sz="1400" dirty="0" err="1"/>
              <a:t>Weltanschauungs-gemeinschaften</a:t>
            </a:r>
            <a:r>
              <a:rPr lang="de-DE" sz="1400" dirty="0"/>
              <a:t>.“ ( Art. 13 </a:t>
            </a:r>
            <a:r>
              <a:rPr lang="de-DE" sz="1400" dirty="0" err="1"/>
              <a:t>SchulG</a:t>
            </a:r>
            <a:r>
              <a:rPr lang="de-DE" sz="1400" dirty="0"/>
              <a:t> v. </a:t>
            </a:r>
            <a:r>
              <a:rPr lang="de-DE" sz="1400" u="sng" dirty="0"/>
              <a:t>26.06.1948</a:t>
            </a:r>
            <a:r>
              <a:rPr lang="de-DE" sz="1400" dirty="0"/>
              <a:t>, übernommen im </a:t>
            </a:r>
            <a:r>
              <a:rPr lang="de-DE" sz="1400" dirty="0" err="1"/>
              <a:t>SchulG</a:t>
            </a:r>
            <a:r>
              <a:rPr lang="de-DE" sz="1400" dirty="0"/>
              <a:t> v. 26.01.2004).</a:t>
            </a:r>
          </a:p>
          <a:p>
            <a:pPr marL="355600"/>
            <a:endParaRPr lang="de-DE" sz="1400" dirty="0"/>
          </a:p>
          <a:p>
            <a:pPr marL="355600"/>
            <a:r>
              <a:rPr lang="de-DE" sz="1400" b="1" dirty="0"/>
              <a:t>Brandenburg </a:t>
            </a:r>
            <a:r>
              <a:rPr lang="de-DE" sz="1400" dirty="0"/>
              <a:t>beruft sich mit seinem Fach LER ebenfalls auf Art. 141 GG.</a:t>
            </a:r>
          </a:p>
          <a:p>
            <a:endParaRPr lang="de-DE" dirty="0">
              <a:latin typeface="+mj-lt"/>
            </a:endParaRPr>
          </a:p>
          <a:p>
            <a:endParaRPr lang="de-DE" dirty="0">
              <a:latin typeface="+mj-lt"/>
            </a:endParaRPr>
          </a:p>
        </p:txBody>
      </p:sp>
      <p:pic>
        <p:nvPicPr>
          <p:cNvPr id="18" name="Bild 17"/>
          <p:cNvPicPr>
            <a:picLocks noChangeAspect="1"/>
          </p:cNvPicPr>
          <p:nvPr/>
        </p:nvPicPr>
        <p:blipFill>
          <a:blip r:embed="rId6" cstate="print"/>
          <a:stretch>
            <a:fillRect/>
          </a:stretch>
        </p:blipFill>
        <p:spPr>
          <a:xfrm>
            <a:off x="830096" y="4400558"/>
            <a:ext cx="344235" cy="457200"/>
          </a:xfrm>
          <a:prstGeom prst="rect">
            <a:avLst/>
          </a:prstGeom>
        </p:spPr>
      </p:pic>
      <p:pic>
        <p:nvPicPr>
          <p:cNvPr id="19" name="Bild 18"/>
          <p:cNvPicPr>
            <a:picLocks noChangeAspect="1"/>
          </p:cNvPicPr>
          <p:nvPr/>
        </p:nvPicPr>
        <p:blipFill>
          <a:blip r:embed="rId7" cstate="print"/>
          <a:stretch>
            <a:fillRect/>
          </a:stretch>
        </p:blipFill>
        <p:spPr>
          <a:xfrm>
            <a:off x="830096" y="5052442"/>
            <a:ext cx="304800" cy="500205"/>
          </a:xfrm>
          <a:prstGeom prst="rect">
            <a:avLst/>
          </a:prstGeom>
        </p:spPr>
      </p:pic>
      <p:pic>
        <p:nvPicPr>
          <p:cNvPr id="20" name="Bild 19"/>
          <p:cNvPicPr>
            <a:picLocks noChangeAspect="1"/>
          </p:cNvPicPr>
          <p:nvPr/>
        </p:nvPicPr>
        <p:blipFill>
          <a:blip r:embed="rId8" cstate="print"/>
          <a:stretch>
            <a:fillRect/>
          </a:stretch>
        </p:blipFill>
        <p:spPr>
          <a:xfrm>
            <a:off x="828445" y="5720739"/>
            <a:ext cx="306451" cy="366183"/>
          </a:xfrm>
          <a:prstGeom prst="rect">
            <a:avLst/>
          </a:prstGeom>
        </p:spPr>
      </p:pic>
      <p:sp>
        <p:nvSpPr>
          <p:cNvPr id="21" name="Textfeld 20"/>
          <p:cNvSpPr txBox="1"/>
          <p:nvPr/>
        </p:nvSpPr>
        <p:spPr>
          <a:xfrm>
            <a:off x="684179" y="3921003"/>
            <a:ext cx="8382000" cy="584776"/>
          </a:xfrm>
          <a:prstGeom prst="rect">
            <a:avLst/>
          </a:prstGeom>
          <a:noFill/>
        </p:spPr>
        <p:txBody>
          <a:bodyPr wrap="square" rtlCol="0">
            <a:spAutoFit/>
          </a:bodyPr>
          <a:lstStyle/>
          <a:p>
            <a:pPr algn="ctr"/>
            <a:r>
              <a:rPr lang="de-DE" sz="1600" b="1" dirty="0"/>
              <a:t>„Bremer Klausel“: Bestandsschutz für 1949 abweichendes Landesrecht zum RU</a:t>
            </a:r>
          </a:p>
          <a:p>
            <a:endParaRPr lang="de-DE" sz="1600" dirty="0"/>
          </a:p>
        </p:txBody>
      </p:sp>
      <p:pic>
        <p:nvPicPr>
          <p:cNvPr id="23" name="Bild 7">
            <a:extLst>
              <a:ext uri="{FF2B5EF4-FFF2-40B4-BE49-F238E27FC236}">
                <a16:creationId xmlns:a16="http://schemas.microsoft.com/office/drawing/2014/main" id="{26355B1E-F244-9948-BC6E-807A4586C545}"/>
              </a:ext>
            </a:extLst>
          </p:cNvPr>
          <p:cNvPicPr>
            <a:picLocks noChangeAspect="1" noChangeArrowheads="1"/>
          </p:cNvPicPr>
          <p:nvPr/>
        </p:nvPicPr>
        <p:blipFill>
          <a:blip r:embed="rId9" cstate="print"/>
          <a:srcRect l="69621"/>
          <a:stretch>
            <a:fillRect/>
          </a:stretch>
        </p:blipFill>
        <p:spPr bwMode="auto">
          <a:xfrm>
            <a:off x="10789596" y="291830"/>
            <a:ext cx="990600" cy="457200"/>
          </a:xfrm>
          <a:prstGeom prst="rect">
            <a:avLst/>
          </a:prstGeom>
          <a:noFill/>
          <a:ln w="9525">
            <a:noFill/>
            <a:miter lim="800000"/>
            <a:headEnd/>
            <a:tailEnd/>
          </a:ln>
        </p:spPr>
      </p:pic>
      <p:sp>
        <p:nvSpPr>
          <p:cNvPr id="24" name="Titel 1">
            <a:extLst>
              <a:ext uri="{FF2B5EF4-FFF2-40B4-BE49-F238E27FC236}">
                <a16:creationId xmlns:a16="http://schemas.microsoft.com/office/drawing/2014/main" id="{3439DC3E-C538-C94C-845E-79AEE8452A44}"/>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5" name="Titel 1">
            <a:extLst>
              <a:ext uri="{FF2B5EF4-FFF2-40B4-BE49-F238E27FC236}">
                <a16:creationId xmlns:a16="http://schemas.microsoft.com/office/drawing/2014/main" id="{6F413D88-C789-2342-B622-444EAF8D5CD6}"/>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2501919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0" y="245452"/>
            <a:ext cx="811019" cy="503578"/>
          </a:xfrm>
          <a:noFill/>
          <a:ln>
            <a:miter lim="800000"/>
            <a:headEnd/>
            <a:tailEnd/>
          </a:ln>
        </p:spPr>
        <p:txBody>
          <a:bodyPr/>
          <a:lstStyle/>
          <a:p>
            <a:fld id="{F2602A10-71EE-4D15-8C72-4FE86AE0EE67}" type="slidenum">
              <a:rPr lang="de-DE"/>
              <a:pPr/>
              <a:t>15</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2514600"/>
          <a:ext cx="8382000" cy="3540000"/>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62165">
                <a:tc>
                  <a:txBody>
                    <a:bodyPr/>
                    <a:lstStyle/>
                    <a:p>
                      <a:pPr algn="ctr"/>
                      <a:r>
                        <a:rPr lang="de-DE" dirty="0"/>
                        <a:t>Art. 4 Abs. 1</a:t>
                      </a:r>
                      <a:r>
                        <a:rPr lang="de-DE" baseline="0" dirty="0"/>
                        <a:t> und </a:t>
                      </a:r>
                      <a:r>
                        <a:rPr lang="de-DE" dirty="0"/>
                        <a:t>2 GG</a:t>
                      </a:r>
                    </a:p>
                  </a:txBody>
                  <a:tcPr>
                    <a:lnR w="12700" cap="flat" cmpd="sng" algn="ctr">
                      <a:solidFill>
                        <a:srgbClr val="9BBB59"/>
                      </a:solidFill>
                      <a:prstDash val="solid"/>
                      <a:round/>
                      <a:headEnd type="none" w="med" len="med"/>
                      <a:tailEnd type="none" w="med" len="med"/>
                    </a:lnR>
                  </a:tcPr>
                </a:tc>
                <a:tc rowSpan="2">
                  <a:txBody>
                    <a:bodyPr/>
                    <a:lstStyle/>
                    <a:p>
                      <a:pPr algn="ctr"/>
                      <a:r>
                        <a:rPr lang="de-DE" dirty="0"/>
                        <a:t>1919</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c>
                  <a:txBody>
                    <a:bodyPr/>
                    <a:lstStyle/>
                    <a:p>
                      <a:pPr algn="ctr"/>
                      <a:r>
                        <a:rPr lang="de-DE" dirty="0"/>
                        <a:t>Art. 7 Abs. 2</a:t>
                      </a:r>
                      <a:r>
                        <a:rPr lang="de-DE" baseline="0" dirty="0"/>
                        <a:t> und </a:t>
                      </a:r>
                      <a:r>
                        <a:rPr lang="de-DE" dirty="0"/>
                        <a:t>3 GG</a:t>
                      </a:r>
                    </a:p>
                  </a:txBody>
                  <a:tcPr>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0"/>
                  </a:ext>
                </a:extLst>
              </a:tr>
              <a:tr h="3143036">
                <a:tc>
                  <a:txBody>
                    <a:bodyPr/>
                    <a:lstStyle/>
                    <a:p>
                      <a:pPr algn="l">
                        <a:spcAft>
                          <a:spcPts val="0"/>
                        </a:spcAft>
                      </a:pPr>
                      <a:r>
                        <a:rPr lang="de-DE" sz="1400" kern="1200" dirty="0">
                          <a:solidFill>
                            <a:schemeClr val="dk1"/>
                          </a:solidFill>
                          <a:latin typeface="+mn-lt"/>
                          <a:ea typeface="+mn-ea"/>
                          <a:cs typeface="+mn-cs"/>
                        </a:rPr>
                        <a:t>(1) Die Freiheit des Glaubens, des Gewissens und die Freiheit des religiösen und weltanschaulichen Bekenntnisses sind unverletzlich.</a:t>
                      </a:r>
                    </a:p>
                    <a:p>
                      <a:pPr algn="l">
                        <a:spcAft>
                          <a:spcPts val="0"/>
                        </a:spcAft>
                      </a:pPr>
                      <a:endParaRPr lang="de-DE" sz="1400" kern="1200" dirty="0">
                        <a:solidFill>
                          <a:schemeClr val="dk1"/>
                        </a:solidFill>
                        <a:latin typeface="+mn-lt"/>
                        <a:ea typeface="+mn-ea"/>
                        <a:cs typeface="+mn-cs"/>
                      </a:endParaRPr>
                    </a:p>
                    <a:p>
                      <a:pPr algn="l">
                        <a:spcAft>
                          <a:spcPts val="0"/>
                        </a:spcAft>
                      </a:pPr>
                      <a:r>
                        <a:rPr lang="de-DE" sz="1400" kern="1200" dirty="0">
                          <a:solidFill>
                            <a:schemeClr val="dk1"/>
                          </a:solidFill>
                          <a:latin typeface="+mn-lt"/>
                          <a:ea typeface="+mn-ea"/>
                          <a:cs typeface="+mn-cs"/>
                        </a:rPr>
                        <a:t>(2) Die ungestörte Religionsausübung wird gewährleistet.</a:t>
                      </a:r>
                      <a:endParaRPr lang="de-DE" sz="1400" cap="none" baseline="0" dirty="0">
                        <a:solidFill>
                          <a:srgbClr val="C0504D"/>
                        </a:solidFill>
                        <a:latin typeface="+mn-lt"/>
                      </a:endParaRPr>
                    </a:p>
                  </a:txBody>
                  <a:tcPr marT="93600" marB="93600" anchor="ctr">
                    <a:lnR w="12700" cap="flat" cmpd="sng" algn="ctr">
                      <a:solidFill>
                        <a:srgbClr val="9BBB59"/>
                      </a:solidFill>
                      <a:prstDash val="solid"/>
                      <a:round/>
                      <a:headEnd type="none" w="med" len="med"/>
                      <a:tailEnd type="none" w="med" len="med"/>
                    </a:ln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cap="none" baseline="0" dirty="0">
                        <a:solidFill>
                          <a:srgbClr val="C0504D"/>
                        </a:solidFill>
                        <a:latin typeface="+mn-lt"/>
                      </a:endParaRPr>
                    </a:p>
                  </a:txBody>
                  <a:tcPr marT="93600" marB="93600"/>
                </a:tc>
                <a:tc>
                  <a:txBody>
                    <a:bodyPr/>
                    <a:lstStyle/>
                    <a:p>
                      <a:pPr eaLnBrk="1" fontAlgn="t" hangingPunct="1"/>
                      <a:r>
                        <a:rPr lang="de-DE" sz="1400" dirty="0"/>
                        <a:t>(2) Die Erziehungsberechtigten haben das Recht, über die Teilnahme des Kindes am Religionsunterricht zu bestimmen.</a:t>
                      </a:r>
                    </a:p>
                    <a:p>
                      <a:pPr eaLnBrk="1" fontAlgn="t" hangingPunct="1"/>
                      <a:r>
                        <a:rPr lang="de-DE" sz="1400" dirty="0"/>
                        <a:t>(3) </a:t>
                      </a:r>
                      <a:r>
                        <a:rPr lang="de-DE" sz="1400" cap="none" baseline="0" dirty="0"/>
                        <a:t>Der Religionsunterricht ist in den öffentlichen Schulen mit Ausnahme der bekenntnisfreien Schulen ordentliches Lehrfach</a:t>
                      </a:r>
                      <a:r>
                        <a:rPr lang="de-DE" sz="1400" b="0" cap="none" baseline="0" dirty="0"/>
                        <a:t>. Unbeschadet des staatlichen Aufsichtsrechtes wird der </a:t>
                      </a:r>
                      <a:r>
                        <a:rPr lang="de-DE" sz="1400" b="0" cap="none" baseline="0" dirty="0" err="1"/>
                        <a:t>Religions-unterricht</a:t>
                      </a:r>
                      <a:r>
                        <a:rPr lang="de-DE" sz="1400" b="0" cap="none" baseline="0" dirty="0"/>
                        <a:t> in Übereinstimmung mit den Grundsätzen der </a:t>
                      </a:r>
                      <a:r>
                        <a:rPr lang="de-DE" sz="1400" b="0" cap="none" baseline="0" dirty="0" err="1"/>
                        <a:t>Religionsgemein-schaften</a:t>
                      </a:r>
                      <a:r>
                        <a:rPr lang="de-DE" sz="1400" b="0" cap="none" baseline="0" dirty="0"/>
                        <a:t> erteilt. </a:t>
                      </a:r>
                      <a:r>
                        <a:rPr lang="de-DE" sz="1400" dirty="0"/>
                        <a:t>Kein Lehrer darf gegen seinen Willen verpflichtet werden, Religionsunterricht zu erteilen.</a:t>
                      </a:r>
                    </a:p>
                  </a:txBody>
                  <a:tcPr marT="93600" marB="93600">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6" name="Gestreifter Pfeil nach rechts 15"/>
          <p:cNvSpPr/>
          <p:nvPr/>
        </p:nvSpPr>
        <p:spPr>
          <a:xfrm>
            <a:off x="4876800" y="3962400"/>
            <a:ext cx="2133600" cy="11430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a:t>
            </a:r>
          </a:p>
        </p:txBody>
      </p:sp>
      <p:sp>
        <p:nvSpPr>
          <p:cNvPr id="18" name="Textfeld 17"/>
          <p:cNvSpPr txBox="1"/>
          <p:nvPr/>
        </p:nvSpPr>
        <p:spPr>
          <a:xfrm>
            <a:off x="1898515" y="1830170"/>
            <a:ext cx="8382000" cy="646331"/>
          </a:xfrm>
          <a:prstGeom prst="rect">
            <a:avLst/>
          </a:prstGeom>
          <a:noFill/>
        </p:spPr>
        <p:txBody>
          <a:bodyPr wrap="square" rtlCol="0">
            <a:spAutoFit/>
          </a:bodyPr>
          <a:lstStyle/>
          <a:p>
            <a:pPr algn="ctr"/>
            <a:r>
              <a:rPr lang="de-DE" dirty="0"/>
              <a:t>Zum Zusammenhang zwischen Religionsfreiheit (Art. 4 GG) und staatlich gebotenem Religionsunterricht (Art. 7 GG)</a:t>
            </a:r>
          </a:p>
        </p:txBody>
      </p:sp>
      <p:pic>
        <p:nvPicPr>
          <p:cNvPr id="13" name="Bild 7">
            <a:extLst>
              <a:ext uri="{FF2B5EF4-FFF2-40B4-BE49-F238E27FC236}">
                <a16:creationId xmlns:a16="http://schemas.microsoft.com/office/drawing/2014/main" id="{56BD8A76-AE81-9845-AD11-26696BB3616E}"/>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257DA995-A5C7-F849-A3A9-B24712B692F8}"/>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1" name="Titel 1">
            <a:extLst>
              <a:ext uri="{FF2B5EF4-FFF2-40B4-BE49-F238E27FC236}">
                <a16:creationId xmlns:a16="http://schemas.microsoft.com/office/drawing/2014/main" id="{2A2A337C-DA1D-1A45-BA90-54B7AE1CFB73}"/>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5748859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68641"/>
            <a:ext cx="811019" cy="503578"/>
          </a:xfrm>
          <a:noFill/>
          <a:ln>
            <a:miter lim="800000"/>
            <a:headEnd/>
            <a:tailEnd/>
          </a:ln>
        </p:spPr>
        <p:txBody>
          <a:bodyPr/>
          <a:lstStyle/>
          <a:p>
            <a:fld id="{F2602A10-71EE-4D15-8C72-4FE86AE0EE67}" type="slidenum">
              <a:rPr lang="de-DE"/>
              <a:pPr/>
              <a:t>16</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2514600"/>
          <a:ext cx="8382000" cy="3768600"/>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89379">
                <a:tc>
                  <a:txBody>
                    <a:bodyPr/>
                    <a:lstStyle/>
                    <a:p>
                      <a:pPr algn="ctr"/>
                      <a:r>
                        <a:rPr lang="de-DE" dirty="0"/>
                        <a:t>Art. 4 Abs. 1</a:t>
                      </a:r>
                      <a:r>
                        <a:rPr lang="de-DE" baseline="0" dirty="0"/>
                        <a:t> und </a:t>
                      </a:r>
                      <a:r>
                        <a:rPr lang="de-DE" dirty="0"/>
                        <a:t>2 GG</a:t>
                      </a:r>
                    </a:p>
                  </a:txBody>
                  <a:tcPr>
                    <a:lnR w="12700" cap="flat" cmpd="sng" algn="ctr">
                      <a:solidFill>
                        <a:srgbClr val="9BBB59"/>
                      </a:solidFill>
                      <a:prstDash val="solid"/>
                      <a:round/>
                      <a:headEnd type="none" w="med" len="med"/>
                      <a:tailEnd type="none" w="med" len="med"/>
                    </a:lnR>
                  </a:tcPr>
                </a:tc>
                <a:tc rowSpan="2">
                  <a:txBody>
                    <a:bodyPr/>
                    <a:lstStyle/>
                    <a:p>
                      <a:pPr algn="ctr"/>
                      <a:r>
                        <a:rPr lang="de-DE" dirty="0"/>
                        <a:t>1919</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c>
                  <a:txBody>
                    <a:bodyPr/>
                    <a:lstStyle/>
                    <a:p>
                      <a:pPr algn="ctr"/>
                      <a:r>
                        <a:rPr lang="de-DE" dirty="0"/>
                        <a:t>Art. 7 Abs. 2</a:t>
                      </a:r>
                      <a:r>
                        <a:rPr lang="de-DE" baseline="0" dirty="0"/>
                        <a:t> und </a:t>
                      </a:r>
                      <a:r>
                        <a:rPr lang="de-DE" dirty="0"/>
                        <a:t>3 GG</a:t>
                      </a:r>
                    </a:p>
                  </a:txBody>
                  <a:tcPr>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0"/>
                  </a:ext>
                </a:extLst>
              </a:tr>
              <a:tr h="3379221">
                <a:tc>
                  <a:txBody>
                    <a:bodyPr/>
                    <a:lstStyle/>
                    <a:p>
                      <a:pPr algn="l">
                        <a:spcAft>
                          <a:spcPts val="0"/>
                        </a:spcAft>
                      </a:pPr>
                      <a:r>
                        <a:rPr lang="de-DE" sz="1400" kern="1200" dirty="0">
                          <a:solidFill>
                            <a:schemeClr val="dk1"/>
                          </a:solidFill>
                          <a:latin typeface="+mn-lt"/>
                          <a:ea typeface="+mn-ea"/>
                          <a:cs typeface="+mn-cs"/>
                        </a:rPr>
                        <a:t>(1) Die Freiheit des Glaubens, des Gewissens und die Freiheit des religiösen und weltanschaulichen Bekenntnisses sind unverletzlich.</a:t>
                      </a:r>
                    </a:p>
                    <a:p>
                      <a:pPr algn="l">
                        <a:spcAft>
                          <a:spcPts val="0"/>
                        </a:spcAft>
                      </a:pPr>
                      <a:endParaRPr lang="de-DE" sz="1400" kern="1200" dirty="0">
                        <a:solidFill>
                          <a:schemeClr val="dk1"/>
                        </a:solidFill>
                        <a:latin typeface="+mn-lt"/>
                        <a:ea typeface="+mn-ea"/>
                        <a:cs typeface="+mn-cs"/>
                      </a:endParaRPr>
                    </a:p>
                    <a:p>
                      <a:pPr algn="l">
                        <a:spcAft>
                          <a:spcPts val="0"/>
                        </a:spcAft>
                      </a:pPr>
                      <a:r>
                        <a:rPr lang="de-DE" sz="1400" kern="1200" dirty="0">
                          <a:solidFill>
                            <a:schemeClr val="dk1"/>
                          </a:solidFill>
                          <a:latin typeface="+mn-lt"/>
                          <a:ea typeface="+mn-ea"/>
                          <a:cs typeface="+mn-cs"/>
                        </a:rPr>
                        <a:t>(2) Die ungestörte Religionsausübung wird gewährleistet.</a:t>
                      </a:r>
                      <a:endParaRPr lang="de-DE" sz="1400" cap="none" baseline="0" dirty="0">
                        <a:solidFill>
                          <a:srgbClr val="C0504D"/>
                        </a:solidFill>
                        <a:latin typeface="+mn-lt"/>
                      </a:endParaRPr>
                    </a:p>
                  </a:txBody>
                  <a:tcPr marT="93600" marB="93600" anchor="ctr">
                    <a:lnR w="12700" cap="flat" cmpd="sng" algn="ctr">
                      <a:solidFill>
                        <a:srgbClr val="9BBB59"/>
                      </a:solidFill>
                      <a:prstDash val="solid"/>
                      <a:round/>
                      <a:headEnd type="none" w="med" len="med"/>
                      <a:tailEnd type="none" w="med" len="med"/>
                    </a:ln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cap="none" baseline="0" dirty="0">
                        <a:solidFill>
                          <a:srgbClr val="C0504D"/>
                        </a:solidFill>
                        <a:latin typeface="+mn-lt"/>
                      </a:endParaRPr>
                    </a:p>
                  </a:txBody>
                  <a:tcPr marT="93600" marB="93600"/>
                </a:tc>
                <a:tc>
                  <a:txBody>
                    <a:bodyPr/>
                    <a:lstStyle/>
                    <a:p>
                      <a:pPr eaLnBrk="1" fontAlgn="t" hangingPunct="1"/>
                      <a:r>
                        <a:rPr lang="de-DE" sz="1400" dirty="0"/>
                        <a:t>(2) Die Erziehungsberechtigten haben das Recht, über die Teilnahme des Kindes am Religionsunterricht zu bestimmen.</a:t>
                      </a:r>
                    </a:p>
                    <a:p>
                      <a:pPr eaLnBrk="1" fontAlgn="t" hangingPunct="1"/>
                      <a:r>
                        <a:rPr lang="de-DE" sz="1400" dirty="0"/>
                        <a:t>(3) </a:t>
                      </a:r>
                      <a:r>
                        <a:rPr lang="de-DE" sz="1400" cap="none" baseline="0" dirty="0"/>
                        <a:t>Der Religionsunterricht ist in den öffentlichen Schulen mit Ausnahme der bekenntnisfreien Schulen ordentliches Lehrfach</a:t>
                      </a:r>
                      <a:r>
                        <a:rPr lang="de-DE" sz="1400" b="0" cap="none" baseline="0" dirty="0"/>
                        <a:t>. Unbeschadet des staatlichen Aufsichtsrechtes wird der </a:t>
                      </a:r>
                      <a:r>
                        <a:rPr lang="de-DE" sz="1400" b="0" cap="none" baseline="0" dirty="0" err="1"/>
                        <a:t>Religions-unterricht</a:t>
                      </a:r>
                      <a:r>
                        <a:rPr lang="de-DE" sz="1400" b="0" cap="none" baseline="0" dirty="0"/>
                        <a:t> in Übereinstimmung mit den Grundsätzen der </a:t>
                      </a:r>
                      <a:r>
                        <a:rPr lang="de-DE" sz="1400" b="0" cap="none" baseline="0" dirty="0" err="1"/>
                        <a:t>Religionsgemein-schaften</a:t>
                      </a:r>
                      <a:r>
                        <a:rPr lang="de-DE" sz="1400" b="0" cap="none" baseline="0" dirty="0"/>
                        <a:t> erteilt. </a:t>
                      </a:r>
                      <a:r>
                        <a:rPr lang="de-DE" sz="1400" dirty="0"/>
                        <a:t>Kein Lehrer darf gegen seinen Willen verpflichtet werden, Religionsunterricht zu erteilen.</a:t>
                      </a:r>
                    </a:p>
                  </a:txBody>
                  <a:tcPr marT="93600" marB="93600">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8" name="Textfeld 17"/>
          <p:cNvSpPr txBox="1"/>
          <p:nvPr/>
        </p:nvSpPr>
        <p:spPr>
          <a:xfrm>
            <a:off x="1828800" y="1840706"/>
            <a:ext cx="8382000" cy="646331"/>
          </a:xfrm>
          <a:prstGeom prst="rect">
            <a:avLst/>
          </a:prstGeom>
          <a:noFill/>
        </p:spPr>
        <p:txBody>
          <a:bodyPr wrap="square" rtlCol="0">
            <a:spAutoFit/>
          </a:bodyPr>
          <a:lstStyle/>
          <a:p>
            <a:pPr algn="ctr"/>
            <a:r>
              <a:rPr lang="de-DE" dirty="0"/>
              <a:t>Zum Zusammenhang zwischen Religionsfreiheit (Art. 4 GG) und staatlich gebotenem Religionsunterricht (Art. 7 GG)</a:t>
            </a:r>
          </a:p>
        </p:txBody>
      </p:sp>
      <p:cxnSp>
        <p:nvCxnSpPr>
          <p:cNvPr id="24" name="Gekrümmte Verbindung 23"/>
          <p:cNvCxnSpPr/>
          <p:nvPr/>
        </p:nvCxnSpPr>
        <p:spPr>
          <a:xfrm flipV="1">
            <a:off x="3863752" y="4005064"/>
            <a:ext cx="3276600" cy="1066800"/>
          </a:xfrm>
          <a:prstGeom prst="curvedConnector3">
            <a:avLst>
              <a:gd name="adj1" fmla="val 50000"/>
            </a:avLst>
          </a:prstGeom>
          <a:ln>
            <a:tailEnd type="arrow"/>
          </a:ln>
        </p:spPr>
        <p:style>
          <a:lnRef idx="2">
            <a:schemeClr val="accent2"/>
          </a:lnRef>
          <a:fillRef idx="0">
            <a:schemeClr val="accent2"/>
          </a:fillRef>
          <a:effectRef idx="1">
            <a:schemeClr val="accent2"/>
          </a:effectRef>
          <a:fontRef idx="minor">
            <a:schemeClr val="tx1"/>
          </a:fontRef>
        </p:style>
      </p:cxnSp>
      <p:sp>
        <p:nvSpPr>
          <p:cNvPr id="28" name="Textfeld 27"/>
          <p:cNvSpPr txBox="1"/>
          <p:nvPr/>
        </p:nvSpPr>
        <p:spPr>
          <a:xfrm>
            <a:off x="5410200" y="3962401"/>
            <a:ext cx="15240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de-DE" sz="1200" dirty="0"/>
              <a:t>Problem: RU keine „Religionsausübung“</a:t>
            </a:r>
          </a:p>
        </p:txBody>
      </p:sp>
      <p:cxnSp>
        <p:nvCxnSpPr>
          <p:cNvPr id="30" name="Gekrümmte Verbindung 29"/>
          <p:cNvCxnSpPr/>
          <p:nvPr/>
        </p:nvCxnSpPr>
        <p:spPr>
          <a:xfrm>
            <a:off x="4495800" y="4114800"/>
            <a:ext cx="2590800" cy="1447800"/>
          </a:xfrm>
          <a:prstGeom prst="curved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Gekrümmte Verbindung 32"/>
          <p:cNvCxnSpPr/>
          <p:nvPr/>
        </p:nvCxnSpPr>
        <p:spPr>
          <a:xfrm flipV="1">
            <a:off x="4495800" y="3429000"/>
            <a:ext cx="2438400" cy="685800"/>
          </a:xfrm>
          <a:prstGeom prst="curvedConnector3">
            <a:avLst>
              <a:gd name="adj1" fmla="val 34028"/>
            </a:avLst>
          </a:prstGeom>
          <a:ln>
            <a:tailEnd type="arrow"/>
          </a:ln>
        </p:spPr>
        <p:style>
          <a:lnRef idx="2">
            <a:schemeClr val="accent4"/>
          </a:lnRef>
          <a:fillRef idx="0">
            <a:schemeClr val="accent4"/>
          </a:fillRef>
          <a:effectRef idx="1">
            <a:schemeClr val="accent4"/>
          </a:effectRef>
          <a:fontRef idx="minor">
            <a:schemeClr val="tx1"/>
          </a:fontRef>
        </p:style>
      </p:cxnSp>
      <p:sp>
        <p:nvSpPr>
          <p:cNvPr id="35" name="Textfeld 34"/>
          <p:cNvSpPr txBox="1"/>
          <p:nvPr/>
        </p:nvSpPr>
        <p:spPr>
          <a:xfrm>
            <a:off x="5029200" y="3276601"/>
            <a:ext cx="1676400" cy="27699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de-DE" sz="1200" dirty="0"/>
              <a:t>„</a:t>
            </a:r>
            <a:r>
              <a:rPr lang="de-DE" sz="1200" dirty="0" err="1"/>
              <a:t>neg</a:t>
            </a:r>
            <a:r>
              <a:rPr lang="de-DE" sz="1200" dirty="0"/>
              <a:t>. Religionsfreiheit“</a:t>
            </a:r>
          </a:p>
        </p:txBody>
      </p:sp>
      <p:sp>
        <p:nvSpPr>
          <p:cNvPr id="36" name="Textfeld 35"/>
          <p:cNvSpPr txBox="1"/>
          <p:nvPr/>
        </p:nvSpPr>
        <p:spPr>
          <a:xfrm>
            <a:off x="5029200" y="5562601"/>
            <a:ext cx="16764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de-DE" sz="1200" dirty="0"/>
              <a:t>„</a:t>
            </a:r>
            <a:r>
              <a:rPr lang="de-DE" sz="1200" dirty="0" err="1"/>
              <a:t>neg</a:t>
            </a:r>
            <a:r>
              <a:rPr lang="de-DE" sz="1200" dirty="0"/>
              <a:t>. Religionsfreiheit“: RU sachlich, nicht persönlich obligatorisch </a:t>
            </a:r>
          </a:p>
        </p:txBody>
      </p:sp>
      <p:cxnSp>
        <p:nvCxnSpPr>
          <p:cNvPr id="38" name="Gekrümmte Verbindung 37"/>
          <p:cNvCxnSpPr/>
          <p:nvPr/>
        </p:nvCxnSpPr>
        <p:spPr>
          <a:xfrm rot="10800000">
            <a:off x="4495800" y="4419600"/>
            <a:ext cx="2514600" cy="152400"/>
          </a:xfrm>
          <a:prstGeom prst="curved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39" name="Textfeld 38"/>
          <p:cNvSpPr txBox="1"/>
          <p:nvPr/>
        </p:nvSpPr>
        <p:spPr>
          <a:xfrm>
            <a:off x="5105400" y="4495801"/>
            <a:ext cx="1676400"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de-DE" sz="1200" b="1" dirty="0"/>
              <a:t>Hilfe zur Gestaltung der Religionsfreiheit</a:t>
            </a:r>
          </a:p>
        </p:txBody>
      </p:sp>
      <p:cxnSp>
        <p:nvCxnSpPr>
          <p:cNvPr id="22" name="Gekrümmte Verbindung 21"/>
          <p:cNvCxnSpPr>
            <a:endCxn id="40" idx="2"/>
          </p:cNvCxnSpPr>
          <p:nvPr/>
        </p:nvCxnSpPr>
        <p:spPr>
          <a:xfrm>
            <a:off x="4495800" y="4495800"/>
            <a:ext cx="2362200" cy="723900"/>
          </a:xfrm>
          <a:prstGeom prst="curvedConnector3">
            <a:avLst>
              <a:gd name="adj1" fmla="val 23835"/>
            </a:avLst>
          </a:prstGeom>
          <a:ln>
            <a:tailEnd type="arrow"/>
          </a:ln>
        </p:spPr>
        <p:style>
          <a:lnRef idx="3">
            <a:schemeClr val="accent3"/>
          </a:lnRef>
          <a:fillRef idx="0">
            <a:schemeClr val="accent3"/>
          </a:fillRef>
          <a:effectRef idx="2">
            <a:schemeClr val="accent3"/>
          </a:effectRef>
          <a:fontRef idx="minor">
            <a:schemeClr val="tx1"/>
          </a:fontRef>
        </p:style>
      </p:cxnSp>
      <p:sp>
        <p:nvSpPr>
          <p:cNvPr id="29" name="Ring 28"/>
          <p:cNvSpPr/>
          <p:nvPr/>
        </p:nvSpPr>
        <p:spPr>
          <a:xfrm>
            <a:off x="6934200" y="2743200"/>
            <a:ext cx="3429000" cy="1371600"/>
          </a:xfrm>
          <a:prstGeom prst="donut">
            <a:avLst>
              <a:gd name="adj" fmla="val 113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de-DE">
              <a:solidFill>
                <a:schemeClr val="tx1"/>
              </a:solidFill>
            </a:endParaRPr>
          </a:p>
        </p:txBody>
      </p:sp>
      <p:sp>
        <p:nvSpPr>
          <p:cNvPr id="31" name="Ring 30"/>
          <p:cNvSpPr/>
          <p:nvPr/>
        </p:nvSpPr>
        <p:spPr>
          <a:xfrm>
            <a:off x="7086600" y="5105400"/>
            <a:ext cx="3352800" cy="914400"/>
          </a:xfrm>
          <a:prstGeom prst="donut">
            <a:avLst>
              <a:gd name="adj" fmla="val 298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de-DE">
              <a:solidFill>
                <a:schemeClr val="tx1"/>
              </a:solidFill>
            </a:endParaRPr>
          </a:p>
        </p:txBody>
      </p:sp>
      <p:sp>
        <p:nvSpPr>
          <p:cNvPr id="37" name="Ring 36"/>
          <p:cNvSpPr/>
          <p:nvPr/>
        </p:nvSpPr>
        <p:spPr>
          <a:xfrm>
            <a:off x="7176120" y="3789040"/>
            <a:ext cx="2209800" cy="304800"/>
          </a:xfrm>
          <a:prstGeom prst="donut">
            <a:avLst>
              <a:gd name="adj" fmla="val 113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de-DE">
              <a:solidFill>
                <a:schemeClr val="tx1"/>
              </a:solidFill>
            </a:endParaRPr>
          </a:p>
        </p:txBody>
      </p:sp>
      <p:sp>
        <p:nvSpPr>
          <p:cNvPr id="40" name="Ring 39"/>
          <p:cNvSpPr/>
          <p:nvPr/>
        </p:nvSpPr>
        <p:spPr>
          <a:xfrm>
            <a:off x="6858000" y="4724400"/>
            <a:ext cx="3657600" cy="990600"/>
          </a:xfrm>
          <a:prstGeom prst="donut">
            <a:avLst>
              <a:gd name="adj" fmla="val 484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solidFill>
                <a:schemeClr val="tx1"/>
              </a:solidFill>
            </a:endParaRPr>
          </a:p>
        </p:txBody>
      </p:sp>
      <p:sp>
        <p:nvSpPr>
          <p:cNvPr id="44" name="Textfeld 43"/>
          <p:cNvSpPr txBox="1"/>
          <p:nvPr/>
        </p:nvSpPr>
        <p:spPr>
          <a:xfrm>
            <a:off x="4648200" y="5105401"/>
            <a:ext cx="1676400"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de-DE" sz="1200" b="1" dirty="0"/>
              <a:t>Neutralitätsgebot</a:t>
            </a:r>
          </a:p>
        </p:txBody>
      </p:sp>
      <p:pic>
        <p:nvPicPr>
          <p:cNvPr id="26" name="Bild 7">
            <a:extLst>
              <a:ext uri="{FF2B5EF4-FFF2-40B4-BE49-F238E27FC236}">
                <a16:creationId xmlns:a16="http://schemas.microsoft.com/office/drawing/2014/main" id="{FAE238E7-3A22-CA4F-8133-D634ED35539C}"/>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32" name="Titel 1">
            <a:extLst>
              <a:ext uri="{FF2B5EF4-FFF2-40B4-BE49-F238E27FC236}">
                <a16:creationId xmlns:a16="http://schemas.microsoft.com/office/drawing/2014/main" id="{33E25746-05B3-7047-9693-74F9BEAE5AE2}"/>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34" name="Titel 1">
            <a:extLst>
              <a:ext uri="{FF2B5EF4-FFF2-40B4-BE49-F238E27FC236}">
                <a16:creationId xmlns:a16="http://schemas.microsoft.com/office/drawing/2014/main" id="{11578AB5-0713-F24D-BA8D-AA655790C489}"/>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116739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1000"/>
                                        <p:tgtEl>
                                          <p:spTgt spid="33"/>
                                        </p:tgtEl>
                                      </p:cBhvr>
                                    </p:animEffect>
                                  </p:childTnLst>
                                </p:cTn>
                              </p:par>
                              <p:par>
                                <p:cTn id="23" presetID="22" presetClass="entr" presetSubtype="8"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1000"/>
                                        <p:tgtEl>
                                          <p:spTgt spid="30"/>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37"/>
                                        </p:tgtEl>
                                        <p:attrNameLst>
                                          <p:attrName>style.visibility</p:attrName>
                                        </p:attrNameLst>
                                      </p:cBhvr>
                                      <p:to>
                                        <p:strVal val="hidden"/>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1000"/>
                                        <p:tgtEl>
                                          <p:spTgt spid="22"/>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2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childTnLst>
                          </p:cTn>
                        </p:par>
                        <p:par>
                          <p:cTn id="53" fill="hold">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ppt_w</p:attrName>
                                        </p:attrNameLst>
                                      </p:cBhvr>
                                      <p:tavLst>
                                        <p:tav tm="0">
                                          <p:val>
                                            <p:fltVal val="0"/>
                                          </p:val>
                                        </p:tav>
                                        <p:tav tm="100000">
                                          <p:val>
                                            <p:strVal val="#ppt_w"/>
                                          </p:val>
                                        </p:tav>
                                      </p:tavLst>
                                    </p:anim>
                                    <p:anim calcmode="lin" valueType="num">
                                      <p:cBhvr>
                                        <p:cTn id="61"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right)">
                                      <p:cBhvr>
                                        <p:cTn id="66" dur="1000"/>
                                        <p:tgtEl>
                                          <p:spTgt spid="38"/>
                                        </p:tgtEl>
                                      </p:cBhvr>
                                    </p:animEffect>
                                  </p:childTnLst>
                                </p:cTn>
                              </p:par>
                              <p:par>
                                <p:cTn id="67" presetID="1" presetClass="exit" presetSubtype="0" fill="hold" grpId="1" nodeType="withEffect">
                                  <p:stCondLst>
                                    <p:cond delay="0"/>
                                  </p:stCondLst>
                                  <p:childTnLst>
                                    <p:set>
                                      <p:cBhvr>
                                        <p:cTn id="68" dur="1" fill="hold">
                                          <p:stCondLst>
                                            <p:cond delay="0"/>
                                          </p:stCondLst>
                                        </p:cTn>
                                        <p:tgtEl>
                                          <p:spTgt spid="4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iterate type="lt">
                                    <p:tmPct val="0"/>
                                  </p:iterate>
                                  <p:childTnLst>
                                    <p:set>
                                      <p:cBhvr>
                                        <p:cTn id="72" dur="1" fill="hold">
                                          <p:stCondLst>
                                            <p:cond delay="0"/>
                                          </p:stCondLst>
                                        </p:cTn>
                                        <p:tgtEl>
                                          <p:spTgt spid="39"/>
                                        </p:tgtEl>
                                        <p:attrNameLst>
                                          <p:attrName>style.visibility</p:attrName>
                                        </p:attrNameLst>
                                      </p:cBhvr>
                                      <p:to>
                                        <p:strVal val="visible"/>
                                      </p:to>
                                    </p:set>
                                    <p:anim calcmode="lin" valueType="num">
                                      <p:cBhvr>
                                        <p:cTn id="73" dur="500" fill="hold"/>
                                        <p:tgtEl>
                                          <p:spTgt spid="39"/>
                                        </p:tgtEl>
                                        <p:attrNameLst>
                                          <p:attrName>ppt_w</p:attrName>
                                        </p:attrNameLst>
                                      </p:cBhvr>
                                      <p:tavLst>
                                        <p:tav tm="0">
                                          <p:val>
                                            <p:fltVal val="0"/>
                                          </p:val>
                                        </p:tav>
                                        <p:tav tm="100000">
                                          <p:val>
                                            <p:strVal val="#ppt_w"/>
                                          </p:val>
                                        </p:tav>
                                      </p:tavLst>
                                    </p:anim>
                                    <p:anim calcmode="lin" valueType="num">
                                      <p:cBhvr>
                                        <p:cTn id="74"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6" grpId="0" animBg="1"/>
      <p:bldP spid="39" grpId="0" animBg="1"/>
      <p:bldP spid="29" grpId="0" animBg="1"/>
      <p:bldP spid="29" grpId="1" animBg="1"/>
      <p:bldP spid="31" grpId="0" animBg="1"/>
      <p:bldP spid="31" grpId="1" animBg="1"/>
      <p:bldP spid="37" grpId="0" animBg="1"/>
      <p:bldP spid="37" grpId="1" animBg="1"/>
      <p:bldP spid="40" grpId="0" animBg="1"/>
      <p:bldP spid="40" grpId="1"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17</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19536" y="2492897"/>
          <a:ext cx="8382000" cy="3886967"/>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712727">
                <a:tc>
                  <a:txBody>
                    <a:bodyPr/>
                    <a:lstStyle/>
                    <a:p>
                      <a:pPr algn="ctr"/>
                      <a:r>
                        <a:rPr lang="de-DE" dirty="0"/>
                        <a:t>Art. 4 Abs. 1</a:t>
                      </a:r>
                      <a:r>
                        <a:rPr lang="de-DE" baseline="0" dirty="0"/>
                        <a:t> und </a:t>
                      </a:r>
                      <a:r>
                        <a:rPr lang="de-DE" dirty="0"/>
                        <a:t>2 GG</a:t>
                      </a:r>
                    </a:p>
                  </a:txBody>
                  <a:tcPr>
                    <a:lnR w="12700" cap="flat" cmpd="sng" algn="ctr">
                      <a:solidFill>
                        <a:srgbClr val="9BBB59"/>
                      </a:solidFill>
                      <a:prstDash val="solid"/>
                      <a:round/>
                      <a:headEnd type="none" w="med" len="med"/>
                      <a:tailEnd type="none" w="med" len="med"/>
                    </a:lnR>
                  </a:tcPr>
                </a:tc>
                <a:tc rowSpan="2">
                  <a:txBody>
                    <a:bodyPr/>
                    <a:lstStyle/>
                    <a:p>
                      <a:pPr algn="ctr"/>
                      <a:r>
                        <a:rPr lang="de-DE" dirty="0"/>
                        <a:t>1919</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c>
                  <a:txBody>
                    <a:bodyPr/>
                    <a:lstStyle/>
                    <a:p>
                      <a:pPr algn="ctr"/>
                      <a:r>
                        <a:rPr lang="de-DE" dirty="0"/>
                        <a:t>Art. 7 Abs. 2</a:t>
                      </a:r>
                      <a:r>
                        <a:rPr lang="de-DE" baseline="0" dirty="0"/>
                        <a:t> und </a:t>
                      </a:r>
                      <a:r>
                        <a:rPr lang="de-DE" dirty="0"/>
                        <a:t>3 GG</a:t>
                      </a:r>
                    </a:p>
                  </a:txBody>
                  <a:tcPr>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0"/>
                  </a:ext>
                </a:extLst>
              </a:tr>
              <a:tr h="3077579">
                <a:tc>
                  <a:txBody>
                    <a:bodyPr/>
                    <a:lstStyle/>
                    <a:p>
                      <a:pPr algn="l">
                        <a:spcAft>
                          <a:spcPts val="0"/>
                        </a:spcAft>
                      </a:pPr>
                      <a:r>
                        <a:rPr lang="de-DE" sz="1400" kern="1200" dirty="0">
                          <a:solidFill>
                            <a:schemeClr val="dk1"/>
                          </a:solidFill>
                          <a:latin typeface="+mn-lt"/>
                          <a:ea typeface="+mn-ea"/>
                          <a:cs typeface="+mn-cs"/>
                        </a:rPr>
                        <a:t>(1) Die Freiheit des Glaubens, des Gewissens und die Freiheit des religiösen und weltanschaulichen Bekenntnisses sind unverletzlich.</a:t>
                      </a:r>
                    </a:p>
                    <a:p>
                      <a:pPr algn="l">
                        <a:spcAft>
                          <a:spcPts val="0"/>
                        </a:spcAft>
                      </a:pPr>
                      <a:endParaRPr lang="de-DE" sz="1400" kern="1200" dirty="0">
                        <a:solidFill>
                          <a:schemeClr val="dk1"/>
                        </a:solidFill>
                        <a:latin typeface="+mn-lt"/>
                        <a:ea typeface="+mn-ea"/>
                        <a:cs typeface="+mn-cs"/>
                      </a:endParaRPr>
                    </a:p>
                    <a:p>
                      <a:pPr algn="l">
                        <a:spcAft>
                          <a:spcPts val="0"/>
                        </a:spcAft>
                      </a:pPr>
                      <a:r>
                        <a:rPr lang="de-DE" sz="1400" kern="1200" dirty="0">
                          <a:solidFill>
                            <a:schemeClr val="dk1"/>
                          </a:solidFill>
                          <a:latin typeface="+mn-lt"/>
                          <a:ea typeface="+mn-ea"/>
                          <a:cs typeface="+mn-cs"/>
                        </a:rPr>
                        <a:t>(2) Die ungestörte Religionsausübung wird gewährleistet.</a:t>
                      </a:r>
                      <a:endParaRPr lang="de-DE" sz="1400" cap="none" baseline="0" dirty="0">
                        <a:solidFill>
                          <a:srgbClr val="C0504D"/>
                        </a:solidFill>
                        <a:latin typeface="+mn-lt"/>
                      </a:endParaRPr>
                    </a:p>
                  </a:txBody>
                  <a:tcPr marT="93600" marB="93600" anchor="ctr">
                    <a:lnR w="12700" cap="flat" cmpd="sng" algn="ctr">
                      <a:solidFill>
                        <a:srgbClr val="9BBB59"/>
                      </a:solidFill>
                      <a:prstDash val="solid"/>
                      <a:round/>
                      <a:headEnd type="none" w="med" len="med"/>
                      <a:tailEnd type="none" w="med" len="med"/>
                    </a:ln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cap="none" baseline="0" dirty="0">
                        <a:solidFill>
                          <a:srgbClr val="C0504D"/>
                        </a:solidFill>
                        <a:latin typeface="+mn-lt"/>
                      </a:endParaRPr>
                    </a:p>
                  </a:txBody>
                  <a:tcPr marT="93600" marB="93600"/>
                </a:tc>
                <a:tc>
                  <a:txBody>
                    <a:bodyPr/>
                    <a:lstStyle/>
                    <a:p>
                      <a:pPr eaLnBrk="1" fontAlgn="t" hangingPunct="1"/>
                      <a:r>
                        <a:rPr lang="de-DE" sz="1400" dirty="0"/>
                        <a:t>(2) Die Erziehungsberechtigten haben das Recht, über die Teilnahme des Kindes am Religionsunterricht zu bestimmen.</a:t>
                      </a:r>
                    </a:p>
                    <a:p>
                      <a:pPr eaLnBrk="1" fontAlgn="t" hangingPunct="1"/>
                      <a:r>
                        <a:rPr lang="de-DE" sz="1400" dirty="0"/>
                        <a:t>(3) </a:t>
                      </a:r>
                      <a:r>
                        <a:rPr lang="de-DE" sz="1400" cap="none" baseline="0" dirty="0"/>
                        <a:t>Der Religionsunterricht ist in den öffentlichen Schulen mit Ausnahme der bekenntnisfreien Schulen ordentliches Lehrfach</a:t>
                      </a:r>
                      <a:r>
                        <a:rPr lang="de-DE" sz="1400" b="0" cap="none" baseline="0" dirty="0"/>
                        <a:t>. Unbeschadet des staatlichen Aufsichtsrechtes wird der </a:t>
                      </a:r>
                      <a:r>
                        <a:rPr lang="de-DE" sz="1400" b="0" cap="none" baseline="0" dirty="0" err="1"/>
                        <a:t>Religions-unterricht</a:t>
                      </a:r>
                      <a:r>
                        <a:rPr lang="de-DE" sz="1400" b="0" cap="none" baseline="0" dirty="0"/>
                        <a:t> in Übereinstimmung mit den Grundsätzen der </a:t>
                      </a:r>
                      <a:r>
                        <a:rPr lang="de-DE" sz="1400" b="0" cap="none" baseline="0" dirty="0" err="1"/>
                        <a:t>Religionsgemein-schaften</a:t>
                      </a:r>
                      <a:r>
                        <a:rPr lang="de-DE" sz="1400" b="0" cap="none" baseline="0" dirty="0"/>
                        <a:t> erteilt. </a:t>
                      </a:r>
                      <a:r>
                        <a:rPr lang="de-DE" sz="1400" dirty="0"/>
                        <a:t>Kein Lehrer darf gegen seinen Willen verpflichtet werden, Religionsunterricht zu erteilen.</a:t>
                      </a:r>
                    </a:p>
                  </a:txBody>
                  <a:tcPr marT="93600" marB="93600">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sp>
        <p:nvSpPr>
          <p:cNvPr id="18" name="Textfeld 17"/>
          <p:cNvSpPr txBox="1"/>
          <p:nvPr/>
        </p:nvSpPr>
        <p:spPr>
          <a:xfrm>
            <a:off x="1905000" y="1772817"/>
            <a:ext cx="8382000" cy="646331"/>
          </a:xfrm>
          <a:prstGeom prst="rect">
            <a:avLst/>
          </a:prstGeom>
          <a:noFill/>
        </p:spPr>
        <p:txBody>
          <a:bodyPr wrap="square" rtlCol="0">
            <a:spAutoFit/>
          </a:bodyPr>
          <a:lstStyle/>
          <a:p>
            <a:pPr algn="ctr"/>
            <a:r>
              <a:rPr lang="de-DE" dirty="0"/>
              <a:t>Zum Zusammenhang zwischen Religionsfreiheit (Art. 4 GG) und staatlich gebotenem Religionsunterricht (Art. 7 GG)</a:t>
            </a:r>
          </a:p>
        </p:txBody>
      </p:sp>
      <p:cxnSp>
        <p:nvCxnSpPr>
          <p:cNvPr id="22" name="Gekrümmte Verbindung 21"/>
          <p:cNvCxnSpPr>
            <a:endCxn id="40" idx="2"/>
          </p:cNvCxnSpPr>
          <p:nvPr/>
        </p:nvCxnSpPr>
        <p:spPr>
          <a:xfrm>
            <a:off x="4495800" y="4648200"/>
            <a:ext cx="2362200" cy="723900"/>
          </a:xfrm>
          <a:prstGeom prst="curvedConnector3">
            <a:avLst>
              <a:gd name="adj1" fmla="val 23835"/>
            </a:avLst>
          </a:prstGeom>
          <a:ln>
            <a:tailEnd type="arrow"/>
          </a:ln>
        </p:spPr>
        <p:style>
          <a:lnRef idx="3">
            <a:schemeClr val="accent3"/>
          </a:lnRef>
          <a:fillRef idx="0">
            <a:schemeClr val="accent3"/>
          </a:fillRef>
          <a:effectRef idx="2">
            <a:schemeClr val="accent3"/>
          </a:effectRef>
          <a:fontRef idx="minor">
            <a:schemeClr val="tx1"/>
          </a:fontRef>
        </p:style>
      </p:cxnSp>
      <p:sp>
        <p:nvSpPr>
          <p:cNvPr id="40" name="Ring 39"/>
          <p:cNvSpPr/>
          <p:nvPr/>
        </p:nvSpPr>
        <p:spPr>
          <a:xfrm>
            <a:off x="6858000" y="4876800"/>
            <a:ext cx="3657600" cy="990600"/>
          </a:xfrm>
          <a:prstGeom prst="donut">
            <a:avLst>
              <a:gd name="adj" fmla="val 484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solidFill>
                <a:schemeClr val="tx1"/>
              </a:solidFill>
            </a:endParaRPr>
          </a:p>
        </p:txBody>
      </p:sp>
      <p:sp>
        <p:nvSpPr>
          <p:cNvPr id="44" name="Textfeld 43"/>
          <p:cNvSpPr txBox="1"/>
          <p:nvPr/>
        </p:nvSpPr>
        <p:spPr>
          <a:xfrm>
            <a:off x="4800600" y="3048001"/>
            <a:ext cx="2286000" cy="27699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de-DE" sz="1200" b="1" dirty="0"/>
              <a:t>Neutralitätsgebot</a:t>
            </a:r>
          </a:p>
        </p:txBody>
      </p:sp>
      <p:sp>
        <p:nvSpPr>
          <p:cNvPr id="26" name="Textfeld 25"/>
          <p:cNvSpPr txBox="1"/>
          <p:nvPr/>
        </p:nvSpPr>
        <p:spPr>
          <a:xfrm>
            <a:off x="4800600" y="3429000"/>
            <a:ext cx="2286000"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77800" indent="-177800">
              <a:buFont typeface="Arial"/>
              <a:buChar char="•"/>
            </a:pPr>
            <a:r>
              <a:rPr lang="de-DE" sz="1200" dirty="0"/>
              <a:t>Staat religiös/weltanschaulich neutral</a:t>
            </a:r>
          </a:p>
          <a:p>
            <a:pPr marL="177800" indent="-177800">
              <a:buFont typeface="Arial"/>
              <a:buChar char="•"/>
            </a:pPr>
            <a:r>
              <a:rPr lang="de-DE" sz="1200" dirty="0"/>
              <a:t>„Neutralismus“ aber nicht als Ersatzreligion: Bürger sollen sich religiös/weltanschaulich orientieren</a:t>
            </a:r>
          </a:p>
          <a:p>
            <a:pPr marL="177800" indent="-177800">
              <a:buFont typeface="Wingdings" charset="2"/>
              <a:buChar char="à"/>
            </a:pPr>
            <a:r>
              <a:rPr lang="de-DE" sz="1200" b="1" dirty="0">
                <a:sym typeface="Wingdings"/>
              </a:rPr>
              <a:t>Staat braucht nichtstaatliche Orientierungsangebote</a:t>
            </a:r>
          </a:p>
          <a:p>
            <a:pPr marL="177800" indent="-177800">
              <a:buFont typeface="Wingdings" charset="2"/>
              <a:buChar char="à"/>
            </a:pPr>
            <a:r>
              <a:rPr lang="de-DE" sz="1200" b="1" dirty="0">
                <a:sym typeface="Wingdings"/>
              </a:rPr>
              <a:t>Rel./weltanschauliche Bildung ist aus Staatsräson geboten</a:t>
            </a:r>
            <a:endParaRPr lang="de-DE" sz="1200" b="1" dirty="0"/>
          </a:p>
        </p:txBody>
      </p:sp>
      <p:sp>
        <p:nvSpPr>
          <p:cNvPr id="32" name="Textfeld 31"/>
          <p:cNvSpPr txBox="1"/>
          <p:nvPr/>
        </p:nvSpPr>
        <p:spPr>
          <a:xfrm>
            <a:off x="2362200" y="2971801"/>
            <a:ext cx="7162800" cy="38472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a:t>Berühmte Formulierung des Dilemmas bei </a:t>
            </a:r>
            <a:r>
              <a:rPr lang="de-DE" sz="1600" b="1" dirty="0"/>
              <a:t>Ernst-Wolfgang </a:t>
            </a:r>
            <a:r>
              <a:rPr lang="de-DE" sz="1600" b="1" cap="small" dirty="0"/>
              <a:t>Böckenförde </a:t>
            </a:r>
            <a:r>
              <a:rPr lang="de-DE" sz="1600" cap="small" dirty="0"/>
              <a:t>(*1930)</a:t>
            </a:r>
            <a:r>
              <a:rPr lang="de-DE" sz="1600" b="1" dirty="0"/>
              <a:t>: </a:t>
            </a:r>
          </a:p>
          <a:p>
            <a:endParaRPr lang="de-DE" sz="1600" b="1" dirty="0">
              <a:solidFill>
                <a:schemeClr val="accent3">
                  <a:lumMod val="50000"/>
                </a:schemeClr>
              </a:solidFill>
            </a:endParaRPr>
          </a:p>
          <a:p>
            <a:r>
              <a:rPr lang="de-DE" sz="1600" b="1" dirty="0">
                <a:solidFill>
                  <a:schemeClr val="accent3">
                    <a:lumMod val="50000"/>
                  </a:schemeClr>
                </a:solidFill>
              </a:rPr>
              <a:t>Der freiheitliche, säkularisierte Staat lebt von Voraussetzungen, die er selbst nicht garantieren kann</a:t>
            </a:r>
            <a:r>
              <a:rPr lang="de-DE" sz="1600" dirty="0">
                <a:solidFill>
                  <a:schemeClr val="accent3">
                    <a:lumMod val="50000"/>
                  </a:schemeClr>
                </a:solidFill>
              </a:rPr>
              <a:t>. </a:t>
            </a:r>
          </a:p>
          <a:p>
            <a:r>
              <a:rPr lang="de-DE" sz="1600" dirty="0">
                <a:solidFill>
                  <a:schemeClr val="accent3">
                    <a:lumMod val="50000"/>
                  </a:schemeClr>
                </a:solidFill>
              </a:rPr>
              <a:t>Das ist das große Wagnis, das er, um der Freiheit willen, eingegangen ist. Als freiheitlicher Staat kann er einerseits nur bestehen, wenn sich die Freiheit, die er seinen Bürgern gewährt, von innen her, aus der moralischen Substanz des einzelnen und der Homogenität der Gesellschaft, reguliert. Anderseits kann er diese inneren Regulierungskräfte nicht von sich aus, das heißt, mit den Mitteln des Rechtszwanges und autoritativen Gebots zu garantieren versuchen, ohne seine Freiheitlichkeit aufzugeben und – auf säkularisierter Ebene – in jenen Totalitätsanspruch zurückzufallen, aus dem er in den konfessionellen Bürgerkriegen herausgeführt hat.</a:t>
            </a:r>
          </a:p>
          <a:p>
            <a:endParaRPr lang="de-DE" sz="1200" dirty="0">
              <a:solidFill>
                <a:schemeClr val="tx1"/>
              </a:solidFill>
            </a:endParaRPr>
          </a:p>
          <a:p>
            <a:r>
              <a:rPr lang="de-DE" sz="1200" dirty="0">
                <a:solidFill>
                  <a:schemeClr val="tx1"/>
                </a:solidFill>
              </a:rPr>
              <a:t>Ernst-Wolfgang </a:t>
            </a:r>
            <a:r>
              <a:rPr lang="de-DE" sz="1200" cap="small" dirty="0">
                <a:solidFill>
                  <a:schemeClr val="tx1"/>
                </a:solidFill>
              </a:rPr>
              <a:t>Böckenförde</a:t>
            </a:r>
            <a:r>
              <a:rPr lang="de-DE" sz="1200" dirty="0">
                <a:solidFill>
                  <a:schemeClr val="tx1"/>
                </a:solidFill>
              </a:rPr>
              <a:t>: Staat, Gesellschaft, Freiheit. Studien zur Staatstheorie und zum Verfassungsrecht, Frankfurt/M. 1976, 60.</a:t>
            </a:r>
          </a:p>
        </p:txBody>
      </p:sp>
      <p:sp>
        <p:nvSpPr>
          <p:cNvPr id="43" name="Textfeld 42"/>
          <p:cNvSpPr txBox="1"/>
          <p:nvPr/>
        </p:nvSpPr>
        <p:spPr>
          <a:xfrm>
            <a:off x="2362200" y="2971801"/>
            <a:ext cx="7162800" cy="38472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600" dirty="0"/>
              <a:t>Berühmte Formulierung des Dilemmas bei </a:t>
            </a:r>
            <a:r>
              <a:rPr lang="de-DE" sz="1600" b="1" dirty="0"/>
              <a:t>Ernst-Wolfgang </a:t>
            </a:r>
            <a:r>
              <a:rPr lang="de-DE" sz="1600" b="1" cap="small" dirty="0"/>
              <a:t>Böckenförde </a:t>
            </a:r>
            <a:r>
              <a:rPr lang="de-DE" sz="1600" cap="small" dirty="0"/>
              <a:t>(*1930)</a:t>
            </a:r>
            <a:r>
              <a:rPr lang="de-DE" sz="1600" b="1" dirty="0"/>
              <a:t>: </a:t>
            </a:r>
          </a:p>
          <a:p>
            <a:endParaRPr lang="de-DE" sz="1600" b="1" dirty="0">
              <a:solidFill>
                <a:schemeClr val="accent3">
                  <a:lumMod val="50000"/>
                </a:schemeClr>
              </a:solidFill>
            </a:endParaRPr>
          </a:p>
          <a:p>
            <a:r>
              <a:rPr lang="de-DE" sz="1600" b="1" dirty="0">
                <a:solidFill>
                  <a:schemeClr val="accent3">
                    <a:lumMod val="50000"/>
                  </a:schemeClr>
                </a:solidFill>
              </a:rPr>
              <a:t>Der freiheitliche, säkularisierte Staat lebt von </a:t>
            </a:r>
            <a:r>
              <a:rPr lang="de-DE" sz="1600" b="1" u="sng" dirty="0">
                <a:solidFill>
                  <a:schemeClr val="accent3">
                    <a:lumMod val="75000"/>
                  </a:schemeClr>
                </a:solidFill>
              </a:rPr>
              <a:t>Voraussetzungen</a:t>
            </a:r>
            <a:r>
              <a:rPr lang="de-DE" sz="1600" b="1" dirty="0">
                <a:solidFill>
                  <a:schemeClr val="accent3">
                    <a:lumMod val="50000"/>
                  </a:schemeClr>
                </a:solidFill>
              </a:rPr>
              <a:t>, die er selbst nicht garantieren kann</a:t>
            </a:r>
            <a:r>
              <a:rPr lang="de-DE" sz="1600" dirty="0">
                <a:solidFill>
                  <a:schemeClr val="accent3">
                    <a:lumMod val="50000"/>
                  </a:schemeClr>
                </a:solidFill>
              </a:rPr>
              <a:t>. </a:t>
            </a:r>
          </a:p>
          <a:p>
            <a:r>
              <a:rPr lang="de-DE" sz="1600" dirty="0">
                <a:solidFill>
                  <a:schemeClr val="accent3">
                    <a:lumMod val="50000"/>
                  </a:schemeClr>
                </a:solidFill>
              </a:rPr>
              <a:t>Das ist das große Wagnis, das er, um der Freiheit willen, eingegangen ist. Als freiheitlicher Staat kann er einerseits nur bestehen, wenn sich die Freiheit, die er seinen Bürgern gewährt, von innen her, aus der moralischen Substanz des einzelnen und der Homogenität der Gesellschaft, reguliert. Anderseits kann er diese inneren Regulierungskräfte nicht von sich aus, das heißt, mit den Mitteln des Rechtszwanges und autoritativen Gebots zu garantieren versuchen, ohne seine Freiheitlichkeit aufzugeben und – auf säkularisierter Ebene – in jenen Totalitätsanspruch zurückzufallen, aus dem er in den konfessionellen Bürgerkriegen herausgeführt hat.</a:t>
            </a:r>
          </a:p>
          <a:p>
            <a:endParaRPr lang="de-DE" sz="1200" dirty="0">
              <a:solidFill>
                <a:schemeClr val="tx1"/>
              </a:solidFill>
            </a:endParaRPr>
          </a:p>
          <a:p>
            <a:r>
              <a:rPr lang="de-DE" sz="1200" dirty="0">
                <a:solidFill>
                  <a:schemeClr val="tx1"/>
                </a:solidFill>
              </a:rPr>
              <a:t>Ernst-Wolfgang </a:t>
            </a:r>
            <a:r>
              <a:rPr lang="de-DE" sz="1200" cap="small" dirty="0">
                <a:solidFill>
                  <a:schemeClr val="tx1"/>
                </a:solidFill>
              </a:rPr>
              <a:t>Böckenförde</a:t>
            </a:r>
            <a:r>
              <a:rPr lang="de-DE" sz="1200" dirty="0">
                <a:solidFill>
                  <a:schemeClr val="tx1"/>
                </a:solidFill>
              </a:rPr>
              <a:t>: Staat, Gesellschaft, Freiheit. Studien zur Staatstheorie und zum Verfassungsrecht, Frankfurt/M. 1976, 60.</a:t>
            </a:r>
          </a:p>
        </p:txBody>
      </p:sp>
      <p:sp>
        <p:nvSpPr>
          <p:cNvPr id="42" name="Textfeld 41"/>
          <p:cNvSpPr txBox="1"/>
          <p:nvPr/>
        </p:nvSpPr>
        <p:spPr>
          <a:xfrm>
            <a:off x="3657600" y="2667000"/>
            <a:ext cx="4648200" cy="738664"/>
          </a:xfrm>
          <a:prstGeom prst="rect">
            <a:avLst/>
          </a:prstGeom>
          <a:solidFill>
            <a:schemeClr val="bg2">
              <a:lumMod val="75000"/>
            </a:schemeClr>
          </a:solidFill>
          <a:effectLst>
            <a:softEdge rad="50800"/>
          </a:effectLst>
        </p:spPr>
        <p:txBody>
          <a:bodyPr wrap="square" rtlCol="0">
            <a:spAutoFit/>
          </a:bodyPr>
          <a:lstStyle/>
          <a:p>
            <a:pPr algn="ctr"/>
            <a:r>
              <a:rPr lang="de-DE" sz="2100" dirty="0"/>
              <a:t>Das Diktum lässt sich in zwei Richtungen interpretieren:</a:t>
            </a:r>
          </a:p>
        </p:txBody>
      </p:sp>
      <p:sp>
        <p:nvSpPr>
          <p:cNvPr id="41" name="Gefaltete Ecke 40"/>
          <p:cNvSpPr/>
          <p:nvPr/>
        </p:nvSpPr>
        <p:spPr>
          <a:xfrm rot="21167787">
            <a:off x="6534139" y="3887138"/>
            <a:ext cx="3810000" cy="2366545"/>
          </a:xfrm>
          <a:prstGeom prst="foldedCorner">
            <a:avLst>
              <a:gd name="adj" fmla="val 17562"/>
            </a:avLst>
          </a:prstGeom>
          <a:gradFill flip="none" rotWithShape="1">
            <a:gsLst>
              <a:gs pos="0">
                <a:srgbClr val="FFFFCC"/>
              </a:gs>
              <a:gs pos="100000">
                <a:srgbClr val="FFFF99"/>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b"/>
          <a:lstStyle/>
          <a:p>
            <a:pPr algn="ctr"/>
            <a:r>
              <a:rPr lang="de-DE" dirty="0">
                <a:solidFill>
                  <a:srgbClr val="000000"/>
                </a:solidFill>
                <a:latin typeface="+mj-lt"/>
                <a:cs typeface="Brush Script MT Italic"/>
              </a:rPr>
              <a:t>„Voraussetzungen“ im allgemeinen Sinne </a:t>
            </a:r>
            <a:r>
              <a:rPr lang="de-DE" i="1" dirty="0">
                <a:solidFill>
                  <a:srgbClr val="000000"/>
                </a:solidFill>
                <a:latin typeface="+mj-lt"/>
                <a:cs typeface=""/>
              </a:rPr>
              <a:t>einer rel./weltanschaulichen Orientierung </a:t>
            </a:r>
            <a:r>
              <a:rPr lang="de-DE" dirty="0">
                <a:solidFill>
                  <a:srgbClr val="000000"/>
                </a:solidFill>
                <a:latin typeface="+mj-lt"/>
                <a:cs typeface="Brush Script MT Italic"/>
              </a:rPr>
              <a:t>verstanden</a:t>
            </a:r>
          </a:p>
          <a:p>
            <a:pPr algn="ctr">
              <a:buFont typeface="Wingdings" charset="2"/>
              <a:buChar char="à"/>
            </a:pPr>
            <a:r>
              <a:rPr lang="de-DE" dirty="0">
                <a:solidFill>
                  <a:srgbClr val="000000"/>
                </a:solidFill>
                <a:latin typeface="+mj-lt"/>
                <a:cs typeface="Brush Script MT Italic"/>
                <a:sym typeface="Wingdings"/>
              </a:rPr>
              <a:t>Förderung </a:t>
            </a:r>
            <a:r>
              <a:rPr lang="de-DE" b="1" dirty="0">
                <a:solidFill>
                  <a:srgbClr val="000000"/>
                </a:solidFill>
                <a:latin typeface="+mj-lt"/>
                <a:cs typeface="Brush Script MT Italic"/>
                <a:sym typeface="Wingdings"/>
              </a:rPr>
              <a:t>aller rel. &amp; weltanschaulichen Institutionen </a:t>
            </a:r>
            <a:r>
              <a:rPr lang="de-DE" dirty="0">
                <a:solidFill>
                  <a:srgbClr val="000000"/>
                </a:solidFill>
                <a:latin typeface="+mj-lt"/>
                <a:cs typeface="Brush Script MT Italic"/>
                <a:sym typeface="Wingdings"/>
              </a:rPr>
              <a:t>(sofern m. dem Rechtsstaat vereinbar)</a:t>
            </a:r>
            <a:endParaRPr lang="de-DE" dirty="0">
              <a:solidFill>
                <a:srgbClr val="000000"/>
              </a:solidFill>
              <a:latin typeface="+mj-lt"/>
              <a:cs typeface="Brush Script MT Italic"/>
            </a:endParaRPr>
          </a:p>
        </p:txBody>
      </p:sp>
      <p:sp>
        <p:nvSpPr>
          <p:cNvPr id="34" name="Gefaltete Ecke 33"/>
          <p:cNvSpPr/>
          <p:nvPr/>
        </p:nvSpPr>
        <p:spPr>
          <a:xfrm rot="575902">
            <a:off x="1660710" y="4190125"/>
            <a:ext cx="3810000" cy="1959666"/>
          </a:xfrm>
          <a:prstGeom prst="foldedCorner">
            <a:avLst>
              <a:gd name="adj" fmla="val 17562"/>
            </a:avLst>
          </a:prstGeom>
          <a:gradFill flip="none" rotWithShape="1">
            <a:gsLst>
              <a:gs pos="0">
                <a:srgbClr val="FFFFCC"/>
              </a:gs>
              <a:gs pos="100000">
                <a:srgbClr val="FFFF99"/>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b"/>
          <a:lstStyle/>
          <a:p>
            <a:pPr algn="ctr"/>
            <a:r>
              <a:rPr lang="de-DE" dirty="0">
                <a:solidFill>
                  <a:srgbClr val="000000"/>
                </a:solidFill>
                <a:latin typeface="+mj-lt"/>
                <a:cs typeface="Brush Script MT Italic"/>
              </a:rPr>
              <a:t>„Voraussetzungen“ im Sinne </a:t>
            </a:r>
            <a:r>
              <a:rPr lang="de-DE" i="1" dirty="0">
                <a:solidFill>
                  <a:srgbClr val="000000"/>
                </a:solidFill>
                <a:latin typeface="+mj-lt"/>
                <a:cs typeface=""/>
              </a:rPr>
              <a:t>historisch-genetischer Wurzeln</a:t>
            </a:r>
            <a:r>
              <a:rPr lang="de-DE" dirty="0">
                <a:solidFill>
                  <a:srgbClr val="000000"/>
                </a:solidFill>
                <a:latin typeface="+mj-lt"/>
                <a:cs typeface="Brush Script MT Italic"/>
              </a:rPr>
              <a:t> verstanden</a:t>
            </a:r>
          </a:p>
          <a:p>
            <a:pPr algn="ctr">
              <a:buFont typeface="Wingdings" charset="2"/>
              <a:buChar char="à"/>
            </a:pPr>
            <a:r>
              <a:rPr lang="de-DE" dirty="0">
                <a:solidFill>
                  <a:srgbClr val="000000"/>
                </a:solidFill>
                <a:latin typeface="+mj-lt"/>
                <a:cs typeface="Brush Script MT Italic"/>
                <a:sym typeface="Wingdings"/>
              </a:rPr>
              <a:t>besondere Förderung des </a:t>
            </a:r>
            <a:r>
              <a:rPr lang="de-DE" b="1" dirty="0">
                <a:solidFill>
                  <a:srgbClr val="000000"/>
                </a:solidFill>
                <a:latin typeface="+mj-lt"/>
                <a:cs typeface="Brush Script MT Italic"/>
                <a:sym typeface="Wingdings"/>
              </a:rPr>
              <a:t>Christentums</a:t>
            </a:r>
            <a:r>
              <a:rPr lang="de-DE" dirty="0">
                <a:solidFill>
                  <a:srgbClr val="000000"/>
                </a:solidFill>
                <a:latin typeface="+mj-lt"/>
                <a:cs typeface="Brush Script MT Italic"/>
                <a:sym typeface="Wingdings"/>
              </a:rPr>
              <a:t> nötig </a:t>
            </a:r>
            <a:r>
              <a:rPr lang="de-DE" dirty="0">
                <a:solidFill>
                  <a:srgbClr val="000000"/>
                </a:solidFill>
                <a:latin typeface="+mj-lt"/>
                <a:cs typeface="Brush Script MT Italic"/>
              </a:rPr>
              <a:t> </a:t>
            </a:r>
          </a:p>
        </p:txBody>
      </p:sp>
      <p:sp>
        <p:nvSpPr>
          <p:cNvPr id="21" name="Textfeld 20"/>
          <p:cNvSpPr txBox="1"/>
          <p:nvPr/>
        </p:nvSpPr>
        <p:spPr>
          <a:xfrm>
            <a:off x="2209800" y="6019801"/>
            <a:ext cx="7924800" cy="646331"/>
          </a:xfrm>
          <a:prstGeom prst="rect">
            <a:avLst/>
          </a:prstGeom>
          <a:solidFill>
            <a:schemeClr val="bg2">
              <a:lumMod val="75000"/>
            </a:schemeClr>
          </a:solidFill>
          <a:effectLst>
            <a:softEdge rad="63500"/>
          </a:effectLst>
        </p:spPr>
        <p:txBody>
          <a:bodyPr wrap="square" rtlCol="0">
            <a:spAutoFit/>
          </a:bodyPr>
          <a:lstStyle/>
          <a:p>
            <a:pPr>
              <a:buFont typeface="Wingdings" charset="2"/>
              <a:buChar char="à"/>
            </a:pPr>
            <a:r>
              <a:rPr lang="de-DE" dirty="0">
                <a:sym typeface="Wingdings"/>
              </a:rPr>
              <a:t>mindestens: staatliches Interesse an r/w Orientierung der Bürger</a:t>
            </a:r>
          </a:p>
          <a:p>
            <a:pPr>
              <a:buFont typeface="Wingdings" charset="2"/>
              <a:buChar char="à"/>
            </a:pPr>
            <a:r>
              <a:rPr lang="de-DE" dirty="0">
                <a:sym typeface="Wingdings"/>
              </a:rPr>
              <a:t>konservative Lesart: Interesse an Förderung einer christlichen „Leitkultur“</a:t>
            </a:r>
            <a:endParaRPr lang="de-DE" dirty="0"/>
          </a:p>
        </p:txBody>
      </p:sp>
      <p:pic>
        <p:nvPicPr>
          <p:cNvPr id="24" name="Bild 7">
            <a:extLst>
              <a:ext uri="{FF2B5EF4-FFF2-40B4-BE49-F238E27FC236}">
                <a16:creationId xmlns:a16="http://schemas.microsoft.com/office/drawing/2014/main" id="{0292DFD8-07FC-AE43-88EC-E1646CE7AF50}"/>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25" name="Titel 1">
            <a:extLst>
              <a:ext uri="{FF2B5EF4-FFF2-40B4-BE49-F238E27FC236}">
                <a16:creationId xmlns:a16="http://schemas.microsoft.com/office/drawing/2014/main" id="{D5619DA2-A2C5-2B4F-A26F-F8E69DFF80EB}"/>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7" name="Titel 1">
            <a:extLst>
              <a:ext uri="{FF2B5EF4-FFF2-40B4-BE49-F238E27FC236}">
                <a16:creationId xmlns:a16="http://schemas.microsoft.com/office/drawing/2014/main" id="{8280545D-1569-CB43-8AE3-94C2EF115818}"/>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12949639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2">
                                            <p:bg/>
                                          </p:spTgt>
                                        </p:tgtEl>
                                        <p:attrNameLst>
                                          <p:attrName>style.visibility</p:attrName>
                                        </p:attrNameLst>
                                      </p:cBhvr>
                                      <p:to>
                                        <p:strVal val="visible"/>
                                      </p:to>
                                    </p:set>
                                    <p:anim calcmode="lin" valueType="num">
                                      <p:cBhvr>
                                        <p:cTn id="31" dur="500" fill="hold"/>
                                        <p:tgtEl>
                                          <p:spTgt spid="32">
                                            <p:bg/>
                                          </p:spTgt>
                                        </p:tgtEl>
                                        <p:attrNameLst>
                                          <p:attrName>ppt_w</p:attrName>
                                        </p:attrNameLst>
                                      </p:cBhvr>
                                      <p:tavLst>
                                        <p:tav tm="0">
                                          <p:val>
                                            <p:fltVal val="0"/>
                                          </p:val>
                                        </p:tav>
                                        <p:tav tm="100000">
                                          <p:val>
                                            <p:strVal val="#ppt_w"/>
                                          </p:val>
                                        </p:tav>
                                      </p:tavLst>
                                    </p:anim>
                                    <p:anim calcmode="lin" valueType="num">
                                      <p:cBhvr>
                                        <p:cTn id="32" dur="500" fill="hold"/>
                                        <p:tgtEl>
                                          <p:spTgt spid="32">
                                            <p:bg/>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 calcmode="lin" valueType="num">
                                      <p:cBhvr>
                                        <p:cTn id="3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2">
                                            <p:txEl>
                                              <p:pRg st="2" end="2"/>
                                            </p:txEl>
                                          </p:spTgt>
                                        </p:tgtEl>
                                        <p:attrNameLst>
                                          <p:attrName>style.visibility</p:attrName>
                                        </p:attrNameLst>
                                      </p:cBhvr>
                                      <p:to>
                                        <p:strVal val="visible"/>
                                      </p:to>
                                    </p:set>
                                    <p:anim calcmode="lin" valueType="num">
                                      <p:cBhvr>
                                        <p:cTn id="43" dur="500" fill="hold"/>
                                        <p:tgtEl>
                                          <p:spTgt spid="32">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3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2">
                                            <p:txEl>
                                              <p:pRg st="3" end="3"/>
                                            </p:txEl>
                                          </p:spTgt>
                                        </p:tgtEl>
                                        <p:attrNameLst>
                                          <p:attrName>style.visibility</p:attrName>
                                        </p:attrNameLst>
                                      </p:cBhvr>
                                      <p:to>
                                        <p:strVal val="visible"/>
                                      </p:to>
                                    </p:set>
                                    <p:anim calcmode="lin" valueType="num">
                                      <p:cBhvr>
                                        <p:cTn id="49" dur="500" fill="hold"/>
                                        <p:tgtEl>
                                          <p:spTgt spid="32">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3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2">
                                            <p:txEl>
                                              <p:pRg st="5" end="5"/>
                                            </p:txEl>
                                          </p:spTgt>
                                        </p:tgtEl>
                                        <p:attrNameLst>
                                          <p:attrName>style.visibility</p:attrName>
                                        </p:attrNameLst>
                                      </p:cBhvr>
                                      <p:to>
                                        <p:strVal val="visible"/>
                                      </p:to>
                                    </p:set>
                                    <p:anim calcmode="lin" valueType="num">
                                      <p:cBhvr>
                                        <p:cTn id="55" dur="500" fill="hold"/>
                                        <p:tgtEl>
                                          <p:spTgt spid="32">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2">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accel="50000" decel="5000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accel="50000" decel="5000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additive="base">
                                        <p:cTn id="75" dur="500" fill="hold"/>
                                        <p:tgtEl>
                                          <p:spTgt spid="41"/>
                                        </p:tgtEl>
                                        <p:attrNameLst>
                                          <p:attrName>ppt_x</p:attrName>
                                        </p:attrNameLst>
                                      </p:cBhvr>
                                      <p:tavLst>
                                        <p:tav tm="0">
                                          <p:val>
                                            <p:strVal val="#ppt_x"/>
                                          </p:val>
                                        </p:tav>
                                        <p:tav tm="100000">
                                          <p:val>
                                            <p:strVal val="#ppt_x"/>
                                          </p:val>
                                        </p:tav>
                                      </p:tavLst>
                                    </p:anim>
                                    <p:anim calcmode="lin" valueType="num">
                                      <p:cBhvr additive="base">
                                        <p:cTn id="7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16"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6" grpId="0" build="p" bldLvl="2" animBg="1"/>
      <p:bldP spid="32" grpId="0" build="p" bldLvl="2" animBg="1"/>
      <p:bldP spid="43" grpId="0" bldLvl="2" animBg="1"/>
      <p:bldP spid="42" grpId="0" animBg="1"/>
      <p:bldP spid="41" grpId="0" animBg="1"/>
      <p:bldP spid="34"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0" y="245452"/>
            <a:ext cx="811019" cy="503578"/>
          </a:xfrm>
          <a:noFill/>
          <a:ln>
            <a:miter lim="800000"/>
            <a:headEnd/>
            <a:tailEnd/>
          </a:ln>
        </p:spPr>
        <p:txBody>
          <a:bodyPr/>
          <a:lstStyle/>
          <a:p>
            <a:fld id="{F2602A10-71EE-4D15-8C72-4FE86AE0EE67}" type="slidenum">
              <a:rPr lang="de-DE"/>
              <a:pPr/>
              <a:t>18</a:t>
            </a:fld>
            <a:endParaRPr lang="de-DE" dirty="0"/>
          </a:p>
        </p:txBody>
      </p:sp>
      <p:sp>
        <p:nvSpPr>
          <p:cNvPr id="22536" name="Inhaltsplatzhalter 9"/>
          <p:cNvSpPr>
            <a:spLocks noGrp="1"/>
          </p:cNvSpPr>
          <p:nvPr>
            <p:ph idx="1"/>
          </p:nvPr>
        </p:nvSpPr>
        <p:spPr>
          <a:xfrm>
            <a:off x="836579" y="1752600"/>
            <a:ext cx="10943617" cy="1447800"/>
          </a:xfr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a:normAutofit/>
          </a:bodyPr>
          <a:lstStyle/>
          <a:p>
            <a:pPr marL="450850" indent="-450850">
              <a:spcBef>
                <a:spcPct val="0"/>
              </a:spcBef>
              <a:buNone/>
            </a:pPr>
            <a:r>
              <a:rPr lang="de-DE" dirty="0">
                <a:solidFill>
                  <a:srgbClr val="000000"/>
                </a:solidFill>
              </a:rPr>
              <a:t>Rechtsgrundlagen des Religionsunterrichts</a:t>
            </a:r>
          </a:p>
          <a:p>
            <a:pPr marL="450850" indent="-450850">
              <a:spcBef>
                <a:spcPct val="0"/>
              </a:spcBef>
              <a:buNone/>
            </a:pPr>
            <a:r>
              <a:rPr lang="de-DE" sz="1600" b="1" dirty="0">
                <a:solidFill>
                  <a:srgbClr val="000000"/>
                </a:solidFill>
              </a:rPr>
              <a:t>	Religionsbezogener Unterricht ist in Deutschland als positioneller Religionsunterricht vorgesehen (Art. 7,3 GG), sofern nicht ältere landesrechtliche Bestimmungen gemäß Art. 141 GG Bestandsschutz genießen. Recht und Grenzen des Fachs ergeben sich aus dem Grundrecht auf Religionsfreiheit (Art. 4 GG).</a:t>
            </a:r>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2" name="Textfeld 11"/>
          <p:cNvSpPr txBox="1"/>
          <p:nvPr/>
        </p:nvSpPr>
        <p:spPr>
          <a:xfrm>
            <a:off x="1981200" y="4038601"/>
            <a:ext cx="5334000" cy="2967479"/>
          </a:xfrm>
          <a:prstGeom prst="rect">
            <a:avLst/>
          </a:prstGeom>
          <a:noFill/>
        </p:spPr>
        <p:txBody>
          <a:bodyPr wrap="square" rtlCol="0">
            <a:spAutoFit/>
          </a:bodyPr>
          <a:lstStyle/>
          <a:p>
            <a:pPr>
              <a:lnSpc>
                <a:spcPts val="1760"/>
              </a:lnSpc>
            </a:pPr>
            <a:r>
              <a:rPr lang="de-DE" sz="1400" dirty="0">
                <a:solidFill>
                  <a:schemeClr val="accent2"/>
                </a:solidFill>
              </a:rPr>
              <a:t>(1) Das gesamte Schulwesen steht unter Aufsicht des Staates.</a:t>
            </a:r>
          </a:p>
          <a:p>
            <a:pPr>
              <a:lnSpc>
                <a:spcPts val="1760"/>
              </a:lnSpc>
            </a:pPr>
            <a:r>
              <a:rPr lang="de-DE" sz="1400" dirty="0">
                <a:solidFill>
                  <a:schemeClr val="accent2"/>
                </a:solidFill>
              </a:rPr>
              <a:t>(2) Die Erziehungsberechtigten haben das Recht, über die Teilnahme des Kindes am Religionsunterricht zu bestimmen.</a:t>
            </a:r>
          </a:p>
          <a:p>
            <a:pPr>
              <a:lnSpc>
                <a:spcPts val="1760"/>
              </a:lnSpc>
            </a:pPr>
            <a:r>
              <a:rPr lang="de-DE" sz="1400" dirty="0">
                <a:solidFill>
                  <a:schemeClr val="accent2"/>
                </a:solidFill>
              </a:rPr>
              <a:t>(3) Der Religionsunterricht ist in den öffentlichen Schulen mit Ausnahme der bekenntnisfreien Schulen ordentliches Lehrfach. Unbeschadet des staatlichen Aufsichtsrechtes wird der Religionsunterricht in Übereinstimmung mit den Grundsätzen der Religionsgemeinschaften erteilt. Kein Lehrer darf gegen seinen Willen verpflichtet werden, Religionsunterricht zu erteilen.</a:t>
            </a:r>
          </a:p>
          <a:p>
            <a:pPr>
              <a:lnSpc>
                <a:spcPts val="1860"/>
              </a:lnSpc>
            </a:pPr>
            <a:endParaRPr lang="de-DE" dirty="0">
              <a:solidFill>
                <a:schemeClr val="accent2"/>
              </a:solidFill>
            </a:endParaRPr>
          </a:p>
          <a:p>
            <a:endParaRPr lang="de-DE" dirty="0"/>
          </a:p>
          <a:p>
            <a:endParaRPr lang="de-DE" dirty="0"/>
          </a:p>
        </p:txBody>
      </p:sp>
      <p:pic>
        <p:nvPicPr>
          <p:cNvPr id="150530" name="Picture 2"/>
          <p:cNvPicPr>
            <a:picLocks noChangeAspect="1" noChangeArrowheads="1"/>
          </p:cNvPicPr>
          <p:nvPr/>
        </p:nvPicPr>
        <p:blipFill>
          <a:blip r:embed="rId3" cstate="print"/>
          <a:srcRect/>
          <a:stretch>
            <a:fillRect/>
          </a:stretch>
        </p:blipFill>
        <p:spPr bwMode="auto">
          <a:xfrm>
            <a:off x="7368174" y="4038600"/>
            <a:ext cx="2879178" cy="2133600"/>
          </a:xfrm>
          <a:prstGeom prst="rect">
            <a:avLst/>
          </a:prstGeom>
          <a:ln>
            <a:noFill/>
          </a:ln>
          <a:effectLst>
            <a:softEdge rad="112500"/>
          </a:effectLst>
        </p:spPr>
      </p:pic>
      <p:sp>
        <p:nvSpPr>
          <p:cNvPr id="16" name="Textfeld 15"/>
          <p:cNvSpPr txBox="1"/>
          <p:nvPr/>
        </p:nvSpPr>
        <p:spPr>
          <a:xfrm>
            <a:off x="1981200" y="3505201"/>
            <a:ext cx="8229600" cy="646331"/>
          </a:xfrm>
          <a:prstGeom prst="rect">
            <a:avLst/>
          </a:prstGeom>
          <a:noFill/>
        </p:spPr>
        <p:txBody>
          <a:bodyPr wrap="square" rtlCol="0">
            <a:spAutoFit/>
          </a:bodyPr>
          <a:lstStyle/>
          <a:p>
            <a:pPr algn="ctr"/>
            <a:r>
              <a:rPr lang="de-DE" b="1" dirty="0"/>
              <a:t>Grundgesetz der Bundesrepublik Deutschland vom 23. Mai 1949, Art. 7:</a:t>
            </a:r>
          </a:p>
          <a:p>
            <a:endParaRPr lang="de-DE" dirty="0"/>
          </a:p>
        </p:txBody>
      </p:sp>
      <p:sp>
        <p:nvSpPr>
          <p:cNvPr id="13" name="Textfeld 12"/>
          <p:cNvSpPr txBox="1"/>
          <p:nvPr/>
        </p:nvSpPr>
        <p:spPr>
          <a:xfrm>
            <a:off x="1981200" y="4038601"/>
            <a:ext cx="5334000" cy="2967479"/>
          </a:xfrm>
          <a:prstGeom prst="rect">
            <a:avLst/>
          </a:prstGeom>
          <a:noFill/>
        </p:spPr>
        <p:txBody>
          <a:bodyPr wrap="square" rtlCol="0">
            <a:spAutoFit/>
          </a:bodyPr>
          <a:lstStyle/>
          <a:p>
            <a:pPr>
              <a:lnSpc>
                <a:spcPts val="1760"/>
              </a:lnSpc>
            </a:pPr>
            <a:r>
              <a:rPr lang="de-DE" sz="1400" dirty="0">
                <a:solidFill>
                  <a:schemeClr val="accent2"/>
                </a:solidFill>
              </a:rPr>
              <a:t>(1) Das gesamte Schulwesen steht unter Aufsicht des Staates.</a:t>
            </a:r>
          </a:p>
          <a:p>
            <a:pPr>
              <a:lnSpc>
                <a:spcPts val="1760"/>
              </a:lnSpc>
            </a:pPr>
            <a:r>
              <a:rPr lang="de-DE" sz="1400" dirty="0">
                <a:solidFill>
                  <a:schemeClr val="accent2"/>
                </a:solidFill>
              </a:rPr>
              <a:t>(2) Die Erziehungsberechtigten haben das Recht, über die Teilnahme des Kindes am Religionsunterricht zu bestimmen.</a:t>
            </a:r>
          </a:p>
          <a:p>
            <a:pPr>
              <a:lnSpc>
                <a:spcPts val="1760"/>
              </a:lnSpc>
            </a:pPr>
            <a:r>
              <a:rPr lang="de-DE" sz="1400" dirty="0">
                <a:solidFill>
                  <a:schemeClr val="accent2"/>
                </a:solidFill>
              </a:rPr>
              <a:t>(3) Der Religionsunterricht ist in den öffentlichen Schulen mit Ausnahme der bekenntnisfreien Schulen ordentliches Lehrfach. Unbeschadet des staatlichen Aufsichtsrechtes wird der Religionsunterricht </a:t>
            </a:r>
            <a:r>
              <a:rPr lang="de-DE" sz="1400" b="1" dirty="0">
                <a:solidFill>
                  <a:schemeClr val="accent2"/>
                </a:solidFill>
              </a:rPr>
              <a:t>in Übereinstimmung mit den Grundsätzen der Religionsgemeinschaften</a:t>
            </a:r>
            <a:r>
              <a:rPr lang="de-DE" sz="1400" dirty="0">
                <a:solidFill>
                  <a:schemeClr val="accent2"/>
                </a:solidFill>
              </a:rPr>
              <a:t> erteilt. Kein Lehrer darf gegen seinen Willen verpflichtet werden, Religionsunterricht zu erteilen.</a:t>
            </a:r>
          </a:p>
          <a:p>
            <a:pPr>
              <a:lnSpc>
                <a:spcPts val="1860"/>
              </a:lnSpc>
            </a:pPr>
            <a:endParaRPr lang="de-DE" dirty="0">
              <a:solidFill>
                <a:schemeClr val="accent2"/>
              </a:solidFill>
            </a:endParaRPr>
          </a:p>
          <a:p>
            <a:endParaRPr lang="de-DE" dirty="0"/>
          </a:p>
          <a:p>
            <a:endParaRPr lang="de-DE" dirty="0"/>
          </a:p>
        </p:txBody>
      </p:sp>
      <p:sp>
        <p:nvSpPr>
          <p:cNvPr id="14" name="Textfeld 13"/>
          <p:cNvSpPr txBox="1"/>
          <p:nvPr/>
        </p:nvSpPr>
        <p:spPr>
          <a:xfrm>
            <a:off x="2209800" y="4419600"/>
            <a:ext cx="4953000" cy="923330"/>
          </a:xfrm>
          <a:prstGeom prst="rect">
            <a:avLst/>
          </a:prstGeom>
          <a:solidFill>
            <a:schemeClr val="accent3">
              <a:lumMod val="60000"/>
              <a:lumOff val="40000"/>
              <a:alpha val="85000"/>
            </a:schemeClr>
          </a:solidFill>
          <a:effectLst>
            <a:softEdge rad="76200"/>
          </a:effectLst>
        </p:spPr>
        <p:txBody>
          <a:bodyPr wrap="square" rtlCol="0">
            <a:spAutoFit/>
          </a:bodyPr>
          <a:lstStyle/>
          <a:p>
            <a:r>
              <a:rPr lang="de-DE" dirty="0"/>
              <a:t>Was heißt das für den Ev. Religionsunterricht? Was ist ein RU nach ev. Grundsätzen?</a:t>
            </a:r>
          </a:p>
          <a:p>
            <a:r>
              <a:rPr lang="de-DE" i="1" dirty="0">
                <a:sym typeface="Wingdings"/>
              </a:rPr>
              <a:t> Folien</a:t>
            </a:r>
            <a:endParaRPr lang="de-DE" i="1" dirty="0"/>
          </a:p>
        </p:txBody>
      </p:sp>
      <p:pic>
        <p:nvPicPr>
          <p:cNvPr id="17" name="Bild 7">
            <a:extLst>
              <a:ext uri="{FF2B5EF4-FFF2-40B4-BE49-F238E27FC236}">
                <a16:creationId xmlns:a16="http://schemas.microsoft.com/office/drawing/2014/main" id="{921B0C40-64A7-894C-8E5B-DB6BBE0741F4}"/>
              </a:ext>
            </a:extLst>
          </p:cNvPr>
          <p:cNvPicPr>
            <a:picLocks noChangeAspect="1" noChangeArrowheads="1"/>
          </p:cNvPicPr>
          <p:nvPr/>
        </p:nvPicPr>
        <p:blipFill>
          <a:blip r:embed="rId4" cstate="print"/>
          <a:srcRect l="69621"/>
          <a:stretch>
            <a:fillRect/>
          </a:stretch>
        </p:blipFill>
        <p:spPr bwMode="auto">
          <a:xfrm>
            <a:off x="10789596" y="291830"/>
            <a:ext cx="990600" cy="457200"/>
          </a:xfrm>
          <a:prstGeom prst="rect">
            <a:avLst/>
          </a:prstGeom>
          <a:noFill/>
          <a:ln w="9525">
            <a:noFill/>
            <a:miter lim="800000"/>
            <a:headEnd/>
            <a:tailEnd/>
          </a:ln>
        </p:spPr>
      </p:pic>
      <p:sp>
        <p:nvSpPr>
          <p:cNvPr id="18" name="Titel 1">
            <a:extLst>
              <a:ext uri="{FF2B5EF4-FFF2-40B4-BE49-F238E27FC236}">
                <a16:creationId xmlns:a16="http://schemas.microsoft.com/office/drawing/2014/main" id="{4FD3AC67-F3AD-B54E-8E30-7C8F3D587786}"/>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19" name="Titel 1">
            <a:extLst>
              <a:ext uri="{FF2B5EF4-FFF2-40B4-BE49-F238E27FC236}">
                <a16:creationId xmlns:a16="http://schemas.microsoft.com/office/drawing/2014/main" id="{00CF93C6-ECE4-6C4D-88BD-82098539A6C1}"/>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3250637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bg/>
                                          </p:spTgt>
                                        </p:tgtEl>
                                        <p:attrNameLst>
                                          <p:attrName>style.visibility</p:attrName>
                                        </p:attrNameLst>
                                      </p:cBhvr>
                                      <p:to>
                                        <p:strVal val="visible"/>
                                      </p:to>
                                    </p:set>
                                    <p:anim calcmode="lin" valueType="num">
                                      <p:cBhvr>
                                        <p:cTn id="13" dur="500" fill="hold"/>
                                        <p:tgtEl>
                                          <p:spTgt spid="14">
                                            <p:bg/>
                                          </p:spTgt>
                                        </p:tgtEl>
                                        <p:attrNameLst>
                                          <p:attrName>ppt_w</p:attrName>
                                        </p:attrNameLst>
                                      </p:cBhvr>
                                      <p:tavLst>
                                        <p:tav tm="0">
                                          <p:val>
                                            <p:fltVal val="0"/>
                                          </p:val>
                                        </p:tav>
                                        <p:tav tm="100000">
                                          <p:val>
                                            <p:strVal val="#ppt_w"/>
                                          </p:val>
                                        </p:tav>
                                      </p:tavLst>
                                    </p:anim>
                                    <p:anim calcmode="lin" valueType="num">
                                      <p:cBhvr>
                                        <p:cTn id="14" dur="500" fill="hold"/>
                                        <p:tgtEl>
                                          <p:spTgt spid="14">
                                            <p:bg/>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p:cTn id="19"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p:cTn id="25"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uild="p" bldLvl="4"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0" y="262647"/>
            <a:ext cx="811019" cy="503578"/>
          </a:xfrm>
          <a:noFill/>
          <a:ln>
            <a:miter lim="800000"/>
            <a:headEnd/>
            <a:tailEnd/>
          </a:ln>
        </p:spPr>
        <p:txBody>
          <a:bodyPr/>
          <a:lstStyle/>
          <a:p>
            <a:fld id="{F2602A10-71EE-4D15-8C72-4FE86AE0EE67}" type="slidenum">
              <a:rPr lang="de-DE"/>
              <a:pPr/>
              <a:t>19</a:t>
            </a:fld>
            <a:endParaRPr lang="de-DE" dirty="0"/>
          </a:p>
        </p:txBody>
      </p:sp>
      <p:sp>
        <p:nvSpPr>
          <p:cNvPr id="22536" name="Inhaltsplatzhalter 9"/>
          <p:cNvSpPr>
            <a:spLocks noGrp="1"/>
          </p:cNvSpPr>
          <p:nvPr>
            <p:ph idx="1"/>
          </p:nvPr>
        </p:nvSpPr>
        <p:spPr>
          <a:xfrm>
            <a:off x="963037" y="1752600"/>
            <a:ext cx="10622605" cy="3124200"/>
          </a:xfr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a:normAutofit/>
          </a:bodyPr>
          <a:lstStyle/>
          <a:p>
            <a:pPr marL="450850" indent="-450850">
              <a:spcBef>
                <a:spcPct val="0"/>
              </a:spcBef>
              <a:buNone/>
            </a:pPr>
            <a:r>
              <a:rPr lang="de-DE" dirty="0">
                <a:solidFill>
                  <a:srgbClr val="000000"/>
                </a:solidFill>
              </a:rPr>
              <a:t>Rechtsgrundlagen des Religionsunterrichts</a:t>
            </a:r>
          </a:p>
          <a:p>
            <a:pPr marL="450850" indent="-450850">
              <a:spcBef>
                <a:spcPct val="0"/>
              </a:spcBef>
              <a:buNone/>
            </a:pPr>
            <a:r>
              <a:rPr lang="de-DE" sz="1600" b="1" dirty="0">
                <a:solidFill>
                  <a:srgbClr val="000000"/>
                </a:solidFill>
              </a:rPr>
              <a:t>	1. Religionsbezogener Unterricht ist in Deutschland als positioneller Religionsunterricht vorgesehen (Art. 7,3 GG), sofern nicht ältere landesrechtliche Bestimmungen gemäß Art. 141 GG Bestandsschutz genießen. Recht und Grenzen des Fachs ergeben sich aus dem Grundrecht auf Religionsfreiheit (Art. 4 GG).</a:t>
            </a:r>
          </a:p>
          <a:p>
            <a:pPr marL="450850" indent="-450850">
              <a:spcBef>
                <a:spcPct val="0"/>
              </a:spcBef>
              <a:buNone/>
            </a:pPr>
            <a:r>
              <a:rPr lang="de-DE" sz="1600" b="1" dirty="0">
                <a:solidFill>
                  <a:srgbClr val="000000"/>
                </a:solidFill>
              </a:rPr>
              <a:t>	2. Die in Art. 7,3 GG festgelegte konfessionelle Bindung des RU („in Übereinstimmung mit den Grundsätzen der Religionsgemeinschaften“), organisatorisch u. a.  durch die kirchliche Beauftragung der Lehrkräfte zum Ausdruck gebracht, wirft die Frage nach Inhalt und Grad der Verbindlichkeit evangelischer „Grundsätze“ auf.</a:t>
            </a:r>
          </a:p>
        </p:txBody>
      </p:sp>
      <p:pic>
        <p:nvPicPr>
          <p:cNvPr id="11" name="Bild 7">
            <a:extLst>
              <a:ext uri="{FF2B5EF4-FFF2-40B4-BE49-F238E27FC236}">
                <a16:creationId xmlns:a16="http://schemas.microsoft.com/office/drawing/2014/main" id="{08CFD73D-C4AF-E540-964A-CEE4A38E8A35}"/>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3" name="Titel 1">
            <a:extLst>
              <a:ext uri="{FF2B5EF4-FFF2-40B4-BE49-F238E27FC236}">
                <a16:creationId xmlns:a16="http://schemas.microsoft.com/office/drawing/2014/main" id="{31E2AE5D-4304-024D-8142-DDB48A8B6121}"/>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14" name="Titel 1">
            <a:extLst>
              <a:ext uri="{FF2B5EF4-FFF2-40B4-BE49-F238E27FC236}">
                <a16:creationId xmlns:a16="http://schemas.microsoft.com/office/drawing/2014/main" id="{455A3561-76A4-4542-8D03-274B3A58AA4E}"/>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417776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el 1"/>
          <p:cNvSpPr>
            <a:spLocks noGrp="1"/>
          </p:cNvSpPr>
          <p:nvPr>
            <p:ph type="title"/>
          </p:nvPr>
        </p:nvSpPr>
        <p:spPr>
          <a:xfrm>
            <a:off x="836579" y="904672"/>
            <a:ext cx="8229600" cy="838200"/>
          </a:xfrm>
        </p:spPr>
        <p:txBody>
          <a:bodyPr/>
          <a:lstStyle/>
          <a:p>
            <a:pPr eaLnBrk="1" hangingPunct="1"/>
            <a:r>
              <a:rPr lang="de-DE" sz="2800" dirty="0">
                <a:solidFill>
                  <a:srgbClr val="4F6228"/>
                </a:solidFill>
                <a:cs typeface="Times New Roman" charset="0"/>
              </a:rPr>
              <a:t>3.2 Rechtliche Rahmenbedingungen</a:t>
            </a:r>
          </a:p>
        </p:txBody>
      </p:sp>
      <p:sp>
        <p:nvSpPr>
          <p:cNvPr id="145411" name="Foliennummernplatzhalter 5"/>
          <p:cNvSpPr>
            <a:spLocks noGrp="1"/>
          </p:cNvSpPr>
          <p:nvPr>
            <p:ph type="sldNum" sz="quarter" idx="12"/>
          </p:nvPr>
        </p:nvSpPr>
        <p:spPr bwMode="auto">
          <a:xfrm>
            <a:off x="-279240" y="320815"/>
            <a:ext cx="811019" cy="503578"/>
          </a:xfrm>
          <a:noFill/>
          <a:ln>
            <a:miter lim="800000"/>
            <a:headEnd/>
            <a:tailEnd/>
          </a:ln>
        </p:spPr>
        <p:txBody>
          <a:bodyPr/>
          <a:lstStyle/>
          <a:p>
            <a:fld id="{F2602A10-71EE-4D15-8C72-4FE86AE0EE67}" type="slidenum">
              <a:rPr lang="de-DE"/>
              <a:pPr/>
              <a:t>2</a:t>
            </a:fld>
            <a:endParaRPr lang="de-DE" dirty="0"/>
          </a:p>
        </p:txBody>
      </p:sp>
      <p:sp>
        <p:nvSpPr>
          <p:cNvPr id="22536" name="Inhaltsplatzhalter 9"/>
          <p:cNvSpPr>
            <a:spLocks noGrp="1"/>
          </p:cNvSpPr>
          <p:nvPr>
            <p:ph idx="1"/>
          </p:nvPr>
        </p:nvSpPr>
        <p:spPr>
          <a:xfrm>
            <a:off x="945204" y="1600200"/>
            <a:ext cx="10252143" cy="1447800"/>
          </a:xfr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a:normAutofit/>
          </a:bodyPr>
          <a:lstStyle/>
          <a:p>
            <a:pPr marL="450850" indent="-450850">
              <a:spcBef>
                <a:spcPct val="0"/>
              </a:spcBef>
              <a:buNone/>
            </a:pPr>
            <a:r>
              <a:rPr lang="de-DE" dirty="0">
                <a:solidFill>
                  <a:srgbClr val="000000"/>
                </a:solidFill>
              </a:rPr>
              <a:t>Rechtsgrundlagen des Religionsunterrichts</a:t>
            </a:r>
          </a:p>
          <a:p>
            <a:pPr marL="450850" indent="-450850">
              <a:spcBef>
                <a:spcPct val="0"/>
              </a:spcBef>
              <a:buNone/>
            </a:pPr>
            <a:r>
              <a:rPr lang="de-DE" sz="1600" b="1" dirty="0">
                <a:solidFill>
                  <a:srgbClr val="000000"/>
                </a:solidFill>
              </a:rPr>
              <a:t>	Religionsbezogener Unterricht ist in Deutschland als positioneller Religionsunterricht vorgesehen (Art. 7,3 GG), sofern nicht ältere landesrechtliche Bestimmungen gemäß Art. 141 GG Bestandsschutz genießen. Recht und Grenzen des Fachs ergeben sich aus dem Grundrecht auf Religionsfreiheit (Art. 4 GG).</a:t>
            </a:r>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pic>
        <p:nvPicPr>
          <p:cNvPr id="11" name="Bild 7">
            <a:extLst>
              <a:ext uri="{FF2B5EF4-FFF2-40B4-BE49-F238E27FC236}">
                <a16:creationId xmlns:a16="http://schemas.microsoft.com/office/drawing/2014/main" id="{FF0761A1-79A7-DA45-8D4E-9448444D26AE}"/>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8" name="Titel 1">
            <a:extLst>
              <a:ext uri="{FF2B5EF4-FFF2-40B4-BE49-F238E27FC236}">
                <a16:creationId xmlns:a16="http://schemas.microsoft.com/office/drawing/2014/main" id="{DDAA8782-EE99-3546-8365-6E0C6541A220}"/>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791120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91830"/>
            <a:ext cx="811019" cy="503578"/>
          </a:xfrm>
          <a:noFill/>
          <a:ln>
            <a:miter lim="800000"/>
            <a:headEnd/>
            <a:tailEnd/>
          </a:ln>
        </p:spPr>
        <p:txBody>
          <a:bodyPr/>
          <a:lstStyle/>
          <a:p>
            <a:fld id="{F2602A10-71EE-4D15-8C72-4FE86AE0EE67}" type="slidenum">
              <a:rPr lang="de-DE"/>
              <a:pPr/>
              <a:t>20</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2" name="Textfeld 11"/>
          <p:cNvSpPr txBox="1"/>
          <p:nvPr/>
        </p:nvSpPr>
        <p:spPr>
          <a:xfrm>
            <a:off x="1981200" y="1981201"/>
            <a:ext cx="5334000" cy="2167260"/>
          </a:xfrm>
          <a:prstGeom prst="rect">
            <a:avLst/>
          </a:prstGeom>
          <a:noFill/>
        </p:spPr>
        <p:txBody>
          <a:bodyPr wrap="square" rtlCol="0">
            <a:spAutoFit/>
          </a:bodyPr>
          <a:lstStyle/>
          <a:p>
            <a:pPr>
              <a:lnSpc>
                <a:spcPts val="1760"/>
              </a:lnSpc>
            </a:pPr>
            <a:r>
              <a:rPr lang="de-DE" sz="1400" dirty="0">
                <a:solidFill>
                  <a:schemeClr val="accent2"/>
                </a:solidFill>
              </a:rPr>
              <a:t>(1) Das gesamte Schulwesen steht unter Aufsicht des Staates.</a:t>
            </a:r>
          </a:p>
          <a:p>
            <a:pPr>
              <a:lnSpc>
                <a:spcPts val="1760"/>
              </a:lnSpc>
            </a:pPr>
            <a:r>
              <a:rPr lang="de-DE" sz="1400" dirty="0">
                <a:solidFill>
                  <a:schemeClr val="accent2"/>
                </a:solidFill>
              </a:rPr>
              <a:t>(2) Die Erziehungsberechtigten haben das Recht, über die Teilnahme des Kindes am Religionsunterricht zu bestimmen.</a:t>
            </a:r>
          </a:p>
          <a:p>
            <a:pPr>
              <a:lnSpc>
                <a:spcPts val="1760"/>
              </a:lnSpc>
            </a:pPr>
            <a:r>
              <a:rPr lang="de-DE" sz="1400" dirty="0">
                <a:solidFill>
                  <a:schemeClr val="accent2"/>
                </a:solidFill>
              </a:rPr>
              <a:t>(3) Der Religionsunterricht ist in den öffentlichen Schulen mit Ausnahme der bekenntnisfreien Schulen ordentliches Lehrfach. Unbeschadet des staatlichen Aufsichtsrechtes wird der Religionsunterricht </a:t>
            </a:r>
            <a:r>
              <a:rPr lang="de-DE" sz="1400" b="1" dirty="0">
                <a:solidFill>
                  <a:srgbClr val="FF0000"/>
                </a:solidFill>
              </a:rPr>
              <a:t>in Übereinstimmung mit den Grundsätzen der Religionsgemeinschaften </a:t>
            </a:r>
            <a:r>
              <a:rPr lang="de-DE" sz="1400" dirty="0">
                <a:solidFill>
                  <a:schemeClr val="accent2"/>
                </a:solidFill>
              </a:rPr>
              <a:t>erteilt. Kein Lehrer darf gegen seinen Willen verpflichtet werden, Religionsunterricht zu erteilen.</a:t>
            </a:r>
            <a:endParaRPr lang="de-DE" dirty="0"/>
          </a:p>
        </p:txBody>
      </p:sp>
      <p:pic>
        <p:nvPicPr>
          <p:cNvPr id="150530" name="Picture 2"/>
          <p:cNvPicPr>
            <a:picLocks noChangeAspect="1" noChangeArrowheads="1"/>
          </p:cNvPicPr>
          <p:nvPr/>
        </p:nvPicPr>
        <p:blipFill>
          <a:blip r:embed="rId3" cstate="print"/>
          <a:srcRect/>
          <a:stretch>
            <a:fillRect/>
          </a:stretch>
        </p:blipFill>
        <p:spPr bwMode="auto">
          <a:xfrm>
            <a:off x="7391400" y="1981200"/>
            <a:ext cx="2879178" cy="2133600"/>
          </a:xfrm>
          <a:prstGeom prst="rect">
            <a:avLst/>
          </a:prstGeom>
          <a:ln>
            <a:noFill/>
          </a:ln>
          <a:effectLst>
            <a:softEdge rad="112500"/>
          </a:effectLst>
        </p:spPr>
      </p:pic>
      <p:sp>
        <p:nvSpPr>
          <p:cNvPr id="16" name="Textfeld 15"/>
          <p:cNvSpPr txBox="1"/>
          <p:nvPr/>
        </p:nvSpPr>
        <p:spPr>
          <a:xfrm>
            <a:off x="1747736" y="1334869"/>
            <a:ext cx="8229600" cy="646331"/>
          </a:xfrm>
          <a:prstGeom prst="rect">
            <a:avLst/>
          </a:prstGeom>
          <a:noFill/>
        </p:spPr>
        <p:txBody>
          <a:bodyPr wrap="square" rtlCol="0">
            <a:spAutoFit/>
          </a:bodyPr>
          <a:lstStyle/>
          <a:p>
            <a:pPr algn="ctr"/>
            <a:r>
              <a:rPr lang="de-DE" b="1" dirty="0"/>
              <a:t>Grundgesetz der Bundesrepublik Deutschland vom 23. Mai 1949, Art. 7:</a:t>
            </a:r>
          </a:p>
          <a:p>
            <a:endParaRPr lang="de-DE" dirty="0"/>
          </a:p>
        </p:txBody>
      </p:sp>
      <p:sp>
        <p:nvSpPr>
          <p:cNvPr id="17" name="Textfeld 16"/>
          <p:cNvSpPr txBox="1"/>
          <p:nvPr/>
        </p:nvSpPr>
        <p:spPr>
          <a:xfrm>
            <a:off x="2057400" y="4495800"/>
            <a:ext cx="39624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b="1" dirty="0">
                <a:latin typeface="+mj-lt"/>
              </a:rPr>
              <a:t>Rahmen:</a:t>
            </a:r>
            <a:r>
              <a:rPr lang="de-DE" dirty="0">
                <a:latin typeface="+mj-lt"/>
              </a:rPr>
              <a:t> Wie weit reicht das Mitbestimmungsrecht der Religionsgemeinschaften an einem Unterricht nach Art. 7 Abs. 3 GG?</a:t>
            </a:r>
          </a:p>
          <a:p>
            <a:endParaRPr lang="de-DE" dirty="0">
              <a:latin typeface="+mj-lt"/>
            </a:endParaRPr>
          </a:p>
        </p:txBody>
      </p:sp>
      <p:sp>
        <p:nvSpPr>
          <p:cNvPr id="18" name="Textfeld 17"/>
          <p:cNvSpPr txBox="1"/>
          <p:nvPr/>
        </p:nvSpPr>
        <p:spPr>
          <a:xfrm>
            <a:off x="6248400" y="4495800"/>
            <a:ext cx="39624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b="1" dirty="0">
                <a:latin typeface="+mj-lt"/>
              </a:rPr>
              <a:t>Inhalt:</a:t>
            </a:r>
            <a:r>
              <a:rPr lang="de-DE" dirty="0">
                <a:latin typeface="+mj-lt"/>
              </a:rPr>
              <a:t> Wie ist ein Religionsunterricht „in Übereinstimmung mit den Grundsätzen“ der evangelischen Kirche inhaltlich zu bestimmen?</a:t>
            </a:r>
          </a:p>
          <a:p>
            <a:endParaRPr lang="de-DE" dirty="0">
              <a:latin typeface="+mj-lt"/>
            </a:endParaRPr>
          </a:p>
        </p:txBody>
      </p:sp>
      <p:pic>
        <p:nvPicPr>
          <p:cNvPr id="14" name="Bild 7">
            <a:extLst>
              <a:ext uri="{FF2B5EF4-FFF2-40B4-BE49-F238E27FC236}">
                <a16:creationId xmlns:a16="http://schemas.microsoft.com/office/drawing/2014/main" id="{63EBAD50-CC9F-0744-A877-F6D6813F94B8}"/>
              </a:ext>
            </a:extLst>
          </p:cNvPr>
          <p:cNvPicPr>
            <a:picLocks noChangeAspect="1" noChangeArrowheads="1"/>
          </p:cNvPicPr>
          <p:nvPr/>
        </p:nvPicPr>
        <p:blipFill>
          <a:blip r:embed="rId4"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FD05D780-DEE0-3249-A607-24D834480580}"/>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789AD139-881D-1C44-8F30-93FC584084D8}"/>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112079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263838" y="245452"/>
            <a:ext cx="811019" cy="503578"/>
          </a:xfrm>
          <a:noFill/>
          <a:ln>
            <a:miter lim="800000"/>
            <a:headEnd/>
            <a:tailEnd/>
          </a:ln>
        </p:spPr>
        <p:txBody>
          <a:bodyPr/>
          <a:lstStyle/>
          <a:p>
            <a:fld id="{F2602A10-71EE-4D15-8C72-4FE86AE0EE67}" type="slidenum">
              <a:rPr lang="de-DE"/>
              <a:pPr/>
              <a:t>21</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3" name="Textfeld 12"/>
          <p:cNvSpPr txBox="1"/>
          <p:nvPr/>
        </p:nvSpPr>
        <p:spPr>
          <a:xfrm>
            <a:off x="1981200" y="1828801"/>
            <a:ext cx="8229600" cy="1200329"/>
          </a:xfrm>
          <a:prstGeom prst="rect">
            <a:avLst/>
          </a:prstGeom>
          <a:noFill/>
        </p:spPr>
        <p:txBody>
          <a:bodyPr wrap="square" rtlCol="0">
            <a:spAutoFit/>
          </a:bodyPr>
          <a:lstStyle/>
          <a:p>
            <a:r>
              <a:rPr lang="de-DE" b="1" dirty="0">
                <a:latin typeface="+mj-lt"/>
              </a:rPr>
              <a:t>Rahmen:</a:t>
            </a:r>
            <a:r>
              <a:rPr lang="de-DE" dirty="0">
                <a:latin typeface="+mj-lt"/>
              </a:rPr>
              <a:t> Wie weit reicht das Mitbestimmungsrecht der Religionsgemeinschaft an einem Unterricht gemäß Art. 7 Abs. 3 GG?</a:t>
            </a:r>
          </a:p>
          <a:p>
            <a:endParaRPr lang="de-DE" dirty="0">
              <a:latin typeface="+mj-lt"/>
            </a:endParaRPr>
          </a:p>
          <a:p>
            <a:r>
              <a:rPr lang="de-DE" dirty="0">
                <a:latin typeface="+mj-lt"/>
              </a:rPr>
              <a:t>Teil 1: Bestimmungen zu den Schülerinnen und Schülern</a:t>
            </a:r>
          </a:p>
        </p:txBody>
      </p:sp>
      <p:graphicFrame>
        <p:nvGraphicFramePr>
          <p:cNvPr id="11" name="Inhaltsplatzhalter 10"/>
          <p:cNvGraphicFramePr>
            <a:graphicFrameLocks noGrp="1"/>
          </p:cNvGraphicFramePr>
          <p:nvPr>
            <p:ph idx="1"/>
          </p:nvPr>
        </p:nvGraphicFramePr>
        <p:xfrm>
          <a:off x="1905000" y="20574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feld 11"/>
          <p:cNvSpPr txBox="1"/>
          <p:nvPr/>
        </p:nvSpPr>
        <p:spPr>
          <a:xfrm>
            <a:off x="4114800" y="4876801"/>
            <a:ext cx="609600" cy="984885"/>
          </a:xfrm>
          <a:prstGeom prst="rect">
            <a:avLst/>
          </a:prstGeom>
          <a:noFill/>
        </p:spPr>
        <p:txBody>
          <a:bodyPr wrap="square" rtlCol="0">
            <a:spAutoFit/>
          </a:bodyPr>
          <a:lstStyle/>
          <a:p>
            <a:pPr algn="ctr"/>
            <a:r>
              <a:rPr lang="de-DE" sz="5800" dirty="0">
                <a:solidFill>
                  <a:schemeClr val="bg1">
                    <a:alpha val="59000"/>
                  </a:schemeClr>
                </a:solidFill>
                <a:effectLst>
                  <a:glow rad="101600">
                    <a:schemeClr val="accent5">
                      <a:alpha val="38000"/>
                    </a:schemeClr>
                  </a:glow>
                </a:effectLst>
              </a:rPr>
              <a:t>?</a:t>
            </a:r>
          </a:p>
        </p:txBody>
      </p:sp>
      <p:pic>
        <p:nvPicPr>
          <p:cNvPr id="15" name="Bild 7">
            <a:extLst>
              <a:ext uri="{FF2B5EF4-FFF2-40B4-BE49-F238E27FC236}">
                <a16:creationId xmlns:a16="http://schemas.microsoft.com/office/drawing/2014/main" id="{A0A873AA-49D1-2F48-AA9C-2CA30013426C}"/>
              </a:ext>
            </a:extLst>
          </p:cNvPr>
          <p:cNvPicPr>
            <a:picLocks noChangeAspect="1" noChangeArrowheads="1"/>
          </p:cNvPicPr>
          <p:nvPr/>
        </p:nvPicPr>
        <p:blipFill>
          <a:blip r:embed="rId8" cstate="print"/>
          <a:srcRect l="69621"/>
          <a:stretch>
            <a:fillRect/>
          </a:stretch>
        </p:blipFill>
        <p:spPr bwMode="auto">
          <a:xfrm>
            <a:off x="10789596" y="291830"/>
            <a:ext cx="990600" cy="457200"/>
          </a:xfrm>
          <a:prstGeom prst="rect">
            <a:avLst/>
          </a:prstGeom>
          <a:noFill/>
          <a:ln w="9525">
            <a:noFill/>
            <a:miter lim="800000"/>
            <a:headEnd/>
            <a:tailEnd/>
          </a:ln>
        </p:spPr>
      </p:pic>
      <p:sp>
        <p:nvSpPr>
          <p:cNvPr id="16" name="Titel 1">
            <a:extLst>
              <a:ext uri="{FF2B5EF4-FFF2-40B4-BE49-F238E27FC236}">
                <a16:creationId xmlns:a16="http://schemas.microsoft.com/office/drawing/2014/main" id="{7C9752E8-5767-C949-9A80-FBB4E061F8D9}"/>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17" name="Titel 1">
            <a:extLst>
              <a:ext uri="{FF2B5EF4-FFF2-40B4-BE49-F238E27FC236}">
                <a16:creationId xmlns:a16="http://schemas.microsoft.com/office/drawing/2014/main" id="{191AFE51-4133-964D-A3C0-5B60EC4801D3}"/>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2452964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51229B10-98B6-1B49-96C5-2729B22970E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4AB2D5C3-E4EB-0842-A3A7-2088CF7F5BC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4AB8E0A7-A8CE-4443-BE33-8C1C06A9E61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64D99697-6561-1640-B9D3-A4492C1AD89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dgm id="{D208A26B-6378-5849-B1E0-F7C9310A2AE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8E25FEB0-752C-A34B-B189-E617466C4A9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graphicEl>
                                              <a:dgm id="{3C9CB59D-DC91-0840-B124-2360DBFB605C}"/>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1" nodeType="clickEffect">
                                  <p:stCondLst>
                                    <p:cond delay="0"/>
                                  </p:stCondLst>
                                  <p:childTnLst>
                                    <p:anim calcmode="discrete" valueType="str">
                                      <p:cBhvr>
                                        <p:cTn id="38" dur="5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1" grpId="0">
        <p:bldSub>
          <a:bldDgm bld="lvlOne"/>
        </p:bldSub>
      </p:bldGraphic>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0" y="320815"/>
            <a:ext cx="811019" cy="503578"/>
          </a:xfrm>
          <a:noFill/>
          <a:ln>
            <a:miter lim="800000"/>
            <a:headEnd/>
            <a:tailEnd/>
          </a:ln>
        </p:spPr>
        <p:txBody>
          <a:bodyPr/>
          <a:lstStyle/>
          <a:p>
            <a:fld id="{F2602A10-71EE-4D15-8C72-4FE86AE0EE67}" type="slidenum">
              <a:rPr lang="de-DE"/>
              <a:pPr/>
              <a:t>22</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3" name="Textfeld 12"/>
          <p:cNvSpPr txBox="1"/>
          <p:nvPr/>
        </p:nvSpPr>
        <p:spPr>
          <a:xfrm>
            <a:off x="1981200" y="1828801"/>
            <a:ext cx="8229600" cy="1477328"/>
          </a:xfrm>
          <a:prstGeom prst="rect">
            <a:avLst/>
          </a:prstGeom>
          <a:noFill/>
        </p:spPr>
        <p:txBody>
          <a:bodyPr wrap="square" rtlCol="0">
            <a:spAutoFit/>
          </a:bodyPr>
          <a:lstStyle/>
          <a:p>
            <a:r>
              <a:rPr lang="de-DE" b="1" dirty="0">
                <a:latin typeface="+mj-lt"/>
              </a:rPr>
              <a:t>Rahmen:</a:t>
            </a:r>
            <a:r>
              <a:rPr lang="de-DE" dirty="0">
                <a:latin typeface="+mj-lt"/>
              </a:rPr>
              <a:t> Wie weit reicht das Mitbestimmungsrecht der Religionsgemeinschaft an einem Unterricht gemäß Art. 7 Abs. 3 GG?</a:t>
            </a:r>
          </a:p>
          <a:p>
            <a:endParaRPr lang="de-DE" dirty="0">
              <a:latin typeface="+mj-lt"/>
              <a:sym typeface="Wingdings"/>
            </a:endParaRPr>
          </a:p>
          <a:p>
            <a:r>
              <a:rPr lang="de-DE" dirty="0">
                <a:latin typeface="+mj-lt"/>
                <a:sym typeface="Wingdings"/>
              </a:rPr>
              <a:t>Erhellend ist in diesem Zusammenhang ein </a:t>
            </a:r>
            <a:r>
              <a:rPr lang="de-DE" b="1" dirty="0">
                <a:latin typeface="+mj-lt"/>
                <a:sym typeface="Wingdings"/>
              </a:rPr>
              <a:t>Urteil des </a:t>
            </a:r>
          </a:p>
          <a:p>
            <a:r>
              <a:rPr lang="de-DE" b="1" dirty="0">
                <a:latin typeface="+mj-lt"/>
                <a:sym typeface="Wingdings"/>
              </a:rPr>
              <a:t>Bundesverfassungsgerichts vom 25.02.1987.</a:t>
            </a:r>
            <a:endParaRPr lang="de-DE" dirty="0">
              <a:latin typeface="+mj-lt"/>
              <a:sym typeface="Wingdings"/>
            </a:endParaRPr>
          </a:p>
        </p:txBody>
      </p:sp>
      <p:pic>
        <p:nvPicPr>
          <p:cNvPr id="15" name="Bild 14"/>
          <p:cNvPicPr>
            <a:picLocks noChangeAspect="1"/>
          </p:cNvPicPr>
          <p:nvPr/>
        </p:nvPicPr>
        <p:blipFill>
          <a:blip r:embed="rId3" cstate="print"/>
          <a:stretch>
            <a:fillRect/>
          </a:stretch>
        </p:blipFill>
        <p:spPr>
          <a:xfrm>
            <a:off x="7315201" y="2743200"/>
            <a:ext cx="2573867" cy="1930400"/>
          </a:xfrm>
          <a:prstGeom prst="rect">
            <a:avLst/>
          </a:prstGeom>
        </p:spPr>
      </p:pic>
      <p:sp>
        <p:nvSpPr>
          <p:cNvPr id="12" name="Textfeld 11"/>
          <p:cNvSpPr txBox="1"/>
          <p:nvPr/>
        </p:nvSpPr>
        <p:spPr>
          <a:xfrm>
            <a:off x="1981200" y="3429000"/>
            <a:ext cx="5257800" cy="1107996"/>
          </a:xfrm>
          <a:prstGeom prst="rect">
            <a:avLst/>
          </a:prstGeom>
          <a:noFill/>
        </p:spPr>
        <p:txBody>
          <a:bodyPr wrap="square" rtlCol="0">
            <a:spAutoFit/>
          </a:bodyPr>
          <a:lstStyle/>
          <a:p>
            <a:pPr marL="0" lvl="1" eaLnBrk="0" hangingPunct="0"/>
            <a:r>
              <a:rPr lang="de-DE" sz="1200" dirty="0">
                <a:sym typeface="Wingdings"/>
              </a:rPr>
              <a:t> </a:t>
            </a:r>
            <a:r>
              <a:rPr lang="de-DE" sz="1200" dirty="0">
                <a:latin typeface="Book Antiqua" charset="0"/>
              </a:rPr>
              <a:t> </a:t>
            </a:r>
            <a:r>
              <a:rPr lang="de-DE" sz="1600" i="1" dirty="0">
                <a:latin typeface="Book Antiqua" charset="0"/>
              </a:rPr>
              <a:t>Bundesverfassungsgericht: Teilnahme konfessionsfremder Schüler am RU. Urteil v. 25.02.1987, </a:t>
            </a:r>
            <a:r>
              <a:rPr lang="de-DE" sz="1600" i="1" dirty="0" err="1">
                <a:latin typeface="Book Antiqua" charset="0"/>
              </a:rPr>
              <a:t>Akz</a:t>
            </a:r>
            <a:r>
              <a:rPr lang="de-DE" sz="1600" i="1" dirty="0">
                <a:latin typeface="Book Antiqua" charset="0"/>
              </a:rPr>
              <a:t>. 1 BvR 47/84, in: </a:t>
            </a:r>
            <a:r>
              <a:rPr lang="de-DE" sz="1600" i="1" dirty="0" err="1">
                <a:latin typeface="Book Antiqua" charset="0"/>
              </a:rPr>
              <a:t>BVerfGE</a:t>
            </a:r>
            <a:r>
              <a:rPr lang="de-DE" sz="1600" i="1" dirty="0">
                <a:latin typeface="Book Antiqua" charset="0"/>
              </a:rPr>
              <a:t> 74, 244-256. </a:t>
            </a:r>
          </a:p>
          <a:p>
            <a:endParaRPr lang="de-DE" dirty="0"/>
          </a:p>
        </p:txBody>
      </p:sp>
      <p:sp>
        <p:nvSpPr>
          <p:cNvPr id="16" name="Textfeld 15"/>
          <p:cNvSpPr txBox="1"/>
          <p:nvPr/>
        </p:nvSpPr>
        <p:spPr>
          <a:xfrm>
            <a:off x="1905000" y="3995678"/>
            <a:ext cx="8077200" cy="2862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Der Fall:</a:t>
            </a:r>
            <a:r>
              <a:rPr lang="de-DE" dirty="0"/>
              <a:t> Eine kath. Schülerin aus Rheinland-Pfalz kann in der </a:t>
            </a:r>
            <a:r>
              <a:rPr lang="de-DE" dirty="0" err="1"/>
              <a:t>Jgst</a:t>
            </a:r>
            <a:r>
              <a:rPr lang="de-DE" dirty="0"/>
              <a:t>. 11  am ev. Religionsunterricht teilnehmen. Ihr Antrag, auch in den </a:t>
            </a:r>
            <a:r>
              <a:rPr lang="de-DE" dirty="0" err="1"/>
              <a:t>Jgst</a:t>
            </a:r>
            <a:r>
              <a:rPr lang="de-DE" dirty="0"/>
              <a:t>. 12 und 13 am ev. RU teilzunehmen, von der Schule jedoch wird abgewiesen unter Berufung auf folgende Regelung: </a:t>
            </a:r>
          </a:p>
          <a:p>
            <a:r>
              <a:rPr lang="de-DE" i="1" dirty="0"/>
              <a:t>Beide Konfessionen in RP haben festgelegt, dass Schülerinnen und Schüler im Fach Religionslehre in mindestens drei der fünf Oberstufenhalbjahren am RU der eigenen Konfession teilgenommen haben müssen.</a:t>
            </a:r>
          </a:p>
          <a:p>
            <a:r>
              <a:rPr lang="de-DE" dirty="0"/>
              <a:t>Der Einspruch der Eltern gegen die Entscheidung der Schule auf dem </a:t>
            </a:r>
            <a:r>
              <a:rPr lang="de-DE" dirty="0" err="1"/>
              <a:t>Verwaltungs-weg</a:t>
            </a:r>
            <a:r>
              <a:rPr lang="de-DE" dirty="0"/>
              <a:t> scheitert. Schließlich rufen sie das </a:t>
            </a:r>
            <a:r>
              <a:rPr lang="de-DE" dirty="0" err="1"/>
              <a:t>BVerfG</a:t>
            </a:r>
            <a:r>
              <a:rPr lang="de-DE" dirty="0"/>
              <a:t> an, da sie durch die genannte Regelung im Grundgesetz garantierte Grundrechte ihrer Tochter verletzt sehen. </a:t>
            </a:r>
          </a:p>
        </p:txBody>
      </p:sp>
      <p:pic>
        <p:nvPicPr>
          <p:cNvPr id="17" name="Bild 7">
            <a:extLst>
              <a:ext uri="{FF2B5EF4-FFF2-40B4-BE49-F238E27FC236}">
                <a16:creationId xmlns:a16="http://schemas.microsoft.com/office/drawing/2014/main" id="{9CF6552A-2C6B-DC4A-9305-A4F89D4E247B}"/>
              </a:ext>
            </a:extLst>
          </p:cNvPr>
          <p:cNvPicPr>
            <a:picLocks noChangeAspect="1" noChangeArrowheads="1"/>
          </p:cNvPicPr>
          <p:nvPr/>
        </p:nvPicPr>
        <p:blipFill>
          <a:blip r:embed="rId4" cstate="print"/>
          <a:srcRect l="69621"/>
          <a:stretch>
            <a:fillRect/>
          </a:stretch>
        </p:blipFill>
        <p:spPr bwMode="auto">
          <a:xfrm>
            <a:off x="10789596" y="291830"/>
            <a:ext cx="990600" cy="457200"/>
          </a:xfrm>
          <a:prstGeom prst="rect">
            <a:avLst/>
          </a:prstGeom>
          <a:noFill/>
          <a:ln w="9525">
            <a:noFill/>
            <a:miter lim="800000"/>
            <a:headEnd/>
            <a:tailEnd/>
          </a:ln>
        </p:spPr>
      </p:pic>
      <p:sp>
        <p:nvSpPr>
          <p:cNvPr id="18" name="Titel 1">
            <a:extLst>
              <a:ext uri="{FF2B5EF4-FFF2-40B4-BE49-F238E27FC236}">
                <a16:creationId xmlns:a16="http://schemas.microsoft.com/office/drawing/2014/main" id="{F1E7F382-7C4D-8E4E-BD81-D594F67ED2FF}"/>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19" name="Titel 1">
            <a:extLst>
              <a:ext uri="{FF2B5EF4-FFF2-40B4-BE49-F238E27FC236}">
                <a16:creationId xmlns:a16="http://schemas.microsoft.com/office/drawing/2014/main" id="{803433C0-6ABF-5C4D-B3FC-94E4CB48473D}"/>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538636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bg/>
                                          </p:spTgt>
                                        </p:tgtEl>
                                        <p:attrNameLst>
                                          <p:attrName>style.visibility</p:attrName>
                                        </p:attrNameLst>
                                      </p:cBhvr>
                                      <p:to>
                                        <p:strVal val="visible"/>
                                      </p:to>
                                    </p:set>
                                    <p:anim calcmode="lin" valueType="num">
                                      <p:cBhvr>
                                        <p:cTn id="19" dur="500" fill="hold"/>
                                        <p:tgtEl>
                                          <p:spTgt spid="16">
                                            <p:bg/>
                                          </p:spTgt>
                                        </p:tgtEl>
                                        <p:attrNameLst>
                                          <p:attrName>ppt_w</p:attrName>
                                        </p:attrNameLst>
                                      </p:cBhvr>
                                      <p:tavLst>
                                        <p:tav tm="0">
                                          <p:val>
                                            <p:fltVal val="0"/>
                                          </p:val>
                                        </p:tav>
                                        <p:tav tm="100000">
                                          <p:val>
                                            <p:strVal val="#ppt_w"/>
                                          </p:val>
                                        </p:tav>
                                      </p:tavLst>
                                    </p:anim>
                                    <p:anim calcmode="lin" valueType="num">
                                      <p:cBhvr>
                                        <p:cTn id="20" dur="500" fill="hold"/>
                                        <p:tgtEl>
                                          <p:spTgt spid="16">
                                            <p:bg/>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 calcmode="lin" valueType="num">
                                      <p:cBhvr>
                                        <p:cTn id="31"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 calcmode="lin" valueType="num">
                                      <p:cBhvr>
                                        <p:cTn id="37"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1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6294" y="245452"/>
            <a:ext cx="811019" cy="503578"/>
          </a:xfrm>
          <a:noFill/>
          <a:ln>
            <a:miter lim="800000"/>
            <a:headEnd/>
            <a:tailEnd/>
          </a:ln>
        </p:spPr>
        <p:txBody>
          <a:bodyPr/>
          <a:lstStyle/>
          <a:p>
            <a:fld id="{F2602A10-71EE-4D15-8C72-4FE86AE0EE67}" type="slidenum">
              <a:rPr lang="de-DE"/>
              <a:pPr/>
              <a:t>23</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6" name="Textfeld 15"/>
          <p:cNvSpPr txBox="1"/>
          <p:nvPr/>
        </p:nvSpPr>
        <p:spPr>
          <a:xfrm>
            <a:off x="2057400" y="609601"/>
            <a:ext cx="80772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Der Fall:</a:t>
            </a:r>
            <a:r>
              <a:rPr lang="de-DE" dirty="0"/>
              <a:t> Eine kath. Schülerin aus Rheinland-Pfalz kann in der </a:t>
            </a:r>
            <a:r>
              <a:rPr lang="de-DE" dirty="0" err="1"/>
              <a:t>Jgst</a:t>
            </a:r>
            <a:r>
              <a:rPr lang="de-DE" dirty="0"/>
              <a:t>. 11  am ev. Religionsunterricht teilnehmen. Ihr Antrag, auch in den </a:t>
            </a:r>
            <a:r>
              <a:rPr lang="de-DE" dirty="0" err="1"/>
              <a:t>Jgst</a:t>
            </a:r>
            <a:r>
              <a:rPr lang="de-DE" dirty="0"/>
              <a:t>. 12 und 13 am ev. RU teilzunehmen, von der Schule jedoch wird abgewiesen unter Berufung auf folgende Regelung: </a:t>
            </a:r>
          </a:p>
          <a:p>
            <a:r>
              <a:rPr lang="de-DE" i="1" dirty="0"/>
              <a:t>Beide Konfessionen in RP haben festgelegt, dass Schülerinnen und Schüler im Fach Religionslehre in mindestens drei der fünf Oberstufenhalbjahren am RU der eigenen Konfession teilgenommen haben müssen.</a:t>
            </a:r>
          </a:p>
        </p:txBody>
      </p:sp>
      <p:sp>
        <p:nvSpPr>
          <p:cNvPr id="17" name="Textfeld 16"/>
          <p:cNvSpPr txBox="1"/>
          <p:nvPr/>
        </p:nvSpPr>
        <p:spPr>
          <a:xfrm>
            <a:off x="2057400" y="2743201"/>
            <a:ext cx="80772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2400" dirty="0"/>
              <a:t>Diskutieren Sie den Fall mit Ihren Nachbarn!</a:t>
            </a:r>
          </a:p>
          <a:p>
            <a:pPr algn="ctr"/>
            <a:r>
              <a:rPr lang="de-DE" dirty="0"/>
              <a:t>Teilen Sie ein, wer die Eltern und wer die Schulverwaltung </a:t>
            </a:r>
            <a:r>
              <a:rPr lang="de-DE" dirty="0" err="1"/>
              <a:t>anwaltschaftlich</a:t>
            </a:r>
            <a:r>
              <a:rPr lang="de-DE" dirty="0"/>
              <a:t> vertritt, und sammeln Sie mögliche Argumente für beide Positionen.</a:t>
            </a:r>
          </a:p>
        </p:txBody>
      </p:sp>
      <p:graphicFrame>
        <p:nvGraphicFramePr>
          <p:cNvPr id="19" name="Tabelle 18"/>
          <p:cNvGraphicFramePr>
            <a:graphicFrameLocks noGrp="1"/>
          </p:cNvGraphicFramePr>
          <p:nvPr/>
        </p:nvGraphicFramePr>
        <p:xfrm>
          <a:off x="2057400" y="3886200"/>
          <a:ext cx="8077200" cy="2640840"/>
        </p:xfrm>
        <a:graphic>
          <a:graphicData uri="http://schemas.openxmlformats.org/drawingml/2006/table">
            <a:tbl>
              <a:tblPr firstRow="1" bandRow="1">
                <a:tableStyleId>{1FECB4D8-DB02-4DC6-A0A2-4F2EBAE1DC90}</a:tableStyleId>
              </a:tblPr>
              <a:tblGrid>
                <a:gridCol w="2667000">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5105400">
                  <a:extLst>
                    <a:ext uri="{9D8B030D-6E8A-4147-A177-3AD203B41FA5}">
                      <a16:colId xmlns:a16="http://schemas.microsoft.com/office/drawing/2014/main" val="20002"/>
                    </a:ext>
                  </a:extLst>
                </a:gridCol>
              </a:tblGrid>
              <a:tr h="427426">
                <a:tc>
                  <a:txBody>
                    <a:bodyPr/>
                    <a:lstStyle/>
                    <a:p>
                      <a:pPr algn="ctr"/>
                      <a:r>
                        <a:rPr lang="de-DE" dirty="0"/>
                        <a:t>Art. 4 Abs. 1</a:t>
                      </a:r>
                      <a:r>
                        <a:rPr lang="de-DE" baseline="0" dirty="0"/>
                        <a:t> und </a:t>
                      </a:r>
                      <a:r>
                        <a:rPr lang="de-DE" dirty="0"/>
                        <a:t>2 GG</a:t>
                      </a:r>
                    </a:p>
                  </a:txBody>
                  <a:tcPr>
                    <a:lnR w="12700" cap="flat" cmpd="sng" algn="ctr">
                      <a:solidFill>
                        <a:srgbClr val="9BBB59"/>
                      </a:solidFill>
                      <a:prstDash val="solid"/>
                      <a:round/>
                      <a:headEnd type="none" w="med" len="med"/>
                      <a:tailEnd type="none" w="med" len="med"/>
                    </a:lnR>
                  </a:tcPr>
                </a:tc>
                <a:tc rowSpan="2">
                  <a:txBody>
                    <a:bodyPr/>
                    <a:lstStyle/>
                    <a:p>
                      <a:pPr algn="ctr"/>
                      <a:endParaRPr lang="de-DE" dirty="0"/>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c>
                  <a:txBody>
                    <a:bodyPr/>
                    <a:lstStyle/>
                    <a:p>
                      <a:pPr algn="ctr"/>
                      <a:r>
                        <a:rPr lang="de-DE" dirty="0"/>
                        <a:t>Art. 7 Abs. 2</a:t>
                      </a:r>
                      <a:r>
                        <a:rPr lang="de-DE" baseline="0" dirty="0"/>
                        <a:t> und </a:t>
                      </a:r>
                      <a:r>
                        <a:rPr lang="de-DE" dirty="0"/>
                        <a:t>3 GG</a:t>
                      </a:r>
                    </a:p>
                  </a:txBody>
                  <a:tcPr>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0"/>
                  </a:ext>
                </a:extLst>
              </a:tr>
              <a:tr h="2213414">
                <a:tc>
                  <a:txBody>
                    <a:bodyPr/>
                    <a:lstStyle/>
                    <a:p>
                      <a:pPr algn="l">
                        <a:spcAft>
                          <a:spcPts val="0"/>
                        </a:spcAft>
                      </a:pPr>
                      <a:r>
                        <a:rPr lang="de-DE" sz="1400" kern="1200" dirty="0">
                          <a:solidFill>
                            <a:schemeClr val="dk1"/>
                          </a:solidFill>
                          <a:latin typeface="+mn-lt"/>
                          <a:ea typeface="+mn-ea"/>
                          <a:cs typeface="+mn-cs"/>
                        </a:rPr>
                        <a:t>(1) Die Freiheit des Glaubens, des Gewissens und die Freiheit des religiösen und weltanschaulichen Bekenntnisses sind unverletzlich.</a:t>
                      </a:r>
                    </a:p>
                    <a:p>
                      <a:pPr algn="l">
                        <a:spcAft>
                          <a:spcPts val="0"/>
                        </a:spcAft>
                      </a:pPr>
                      <a:endParaRPr lang="de-DE" sz="1400" kern="1200" dirty="0">
                        <a:solidFill>
                          <a:schemeClr val="dk1"/>
                        </a:solidFill>
                        <a:latin typeface="+mn-lt"/>
                        <a:ea typeface="+mn-ea"/>
                        <a:cs typeface="+mn-cs"/>
                      </a:endParaRPr>
                    </a:p>
                    <a:p>
                      <a:pPr algn="l">
                        <a:spcAft>
                          <a:spcPts val="0"/>
                        </a:spcAft>
                      </a:pPr>
                      <a:r>
                        <a:rPr lang="de-DE" sz="1400" kern="1200" dirty="0">
                          <a:solidFill>
                            <a:schemeClr val="dk1"/>
                          </a:solidFill>
                          <a:latin typeface="+mn-lt"/>
                          <a:ea typeface="+mn-ea"/>
                          <a:cs typeface="+mn-cs"/>
                        </a:rPr>
                        <a:t>(2) Die ungestörte Religionsausübung wird gewährleistet.</a:t>
                      </a:r>
                      <a:endParaRPr lang="de-DE" sz="1400" cap="none" baseline="0" dirty="0">
                        <a:solidFill>
                          <a:srgbClr val="C0504D"/>
                        </a:solidFill>
                        <a:latin typeface="+mn-lt"/>
                      </a:endParaRPr>
                    </a:p>
                  </a:txBody>
                  <a:tcPr marT="93600" marB="93600" anchor="ctr">
                    <a:lnR w="12700" cap="flat" cmpd="sng" algn="ctr">
                      <a:solidFill>
                        <a:srgbClr val="9BBB59"/>
                      </a:solidFill>
                      <a:prstDash val="solid"/>
                      <a:round/>
                      <a:headEnd type="none" w="med" len="med"/>
                      <a:tailEnd type="none" w="med" len="med"/>
                    </a:lnR>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cap="none" baseline="0" dirty="0">
                        <a:solidFill>
                          <a:srgbClr val="C0504D"/>
                        </a:solidFill>
                        <a:latin typeface="+mn-lt"/>
                      </a:endParaRPr>
                    </a:p>
                  </a:txBody>
                  <a:tcPr marT="93600" marB="93600"/>
                </a:tc>
                <a:tc>
                  <a:txBody>
                    <a:bodyPr/>
                    <a:lstStyle/>
                    <a:p>
                      <a:pPr eaLnBrk="1" fontAlgn="t" hangingPunct="1"/>
                      <a:r>
                        <a:rPr lang="de-DE" sz="1400" dirty="0"/>
                        <a:t>(2) Die Erziehungsberechtigten haben das Recht, über die Teilnahme des Kindes am Religionsunterricht zu bestimmen.</a:t>
                      </a:r>
                    </a:p>
                    <a:p>
                      <a:pPr eaLnBrk="1" fontAlgn="t" hangingPunct="1"/>
                      <a:r>
                        <a:rPr lang="de-DE" sz="1400" dirty="0"/>
                        <a:t>(3) </a:t>
                      </a:r>
                      <a:r>
                        <a:rPr lang="de-DE" sz="1400" cap="none" baseline="0" dirty="0"/>
                        <a:t>Der Religionsunterricht ist in den öffentlichen Schulen mit Ausnahme der bekenntnisfreien Schulen ordentliches Lehrfach</a:t>
                      </a:r>
                      <a:r>
                        <a:rPr lang="de-DE" sz="1400" b="0" cap="none" baseline="0" dirty="0"/>
                        <a:t>. Unbeschadet des staatlichen Aufsichtsrechtes wird der Religionsunterricht in Übereinstimmung mit den Grundsätzen der Religionsgemeinschaften erteilt. </a:t>
                      </a:r>
                      <a:r>
                        <a:rPr lang="de-DE" sz="1400" dirty="0"/>
                        <a:t>Kein Lehrer darf gegen seinen Willen verpflichtet werden, Religionsunterricht zu erteilen.</a:t>
                      </a:r>
                    </a:p>
                  </a:txBody>
                  <a:tcPr marT="93600" marB="93600">
                    <a:lnL w="12700" cap="flat" cmpd="sng" algn="ctr">
                      <a:solidFill>
                        <a:srgbClr val="9BBB59"/>
                      </a:solidFill>
                      <a:prstDash val="solid"/>
                      <a:round/>
                      <a:headEnd type="none" w="med" len="med"/>
                      <a:tailEnd type="none" w="med" len="med"/>
                    </a:lnL>
                  </a:tcPr>
                </a:tc>
                <a:extLst>
                  <a:ext uri="{0D108BD9-81ED-4DB2-BD59-A6C34878D82A}">
                    <a16:rowId xmlns:a16="http://schemas.microsoft.com/office/drawing/2014/main" val="10001"/>
                  </a:ext>
                </a:extLst>
              </a:tr>
            </a:tbl>
          </a:graphicData>
        </a:graphic>
      </p:graphicFrame>
      <p:pic>
        <p:nvPicPr>
          <p:cNvPr id="10" name="Bild 7">
            <a:extLst>
              <a:ext uri="{FF2B5EF4-FFF2-40B4-BE49-F238E27FC236}">
                <a16:creationId xmlns:a16="http://schemas.microsoft.com/office/drawing/2014/main" id="{60119893-0F35-4A40-9C3D-42B7BDE97723}"/>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Tree>
    <p:extLst>
      <p:ext uri="{BB962C8B-B14F-4D97-AF65-F5344CB8AC3E}">
        <p14:creationId xmlns:p14="http://schemas.microsoft.com/office/powerpoint/2010/main" val="2652222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25560" y="251573"/>
            <a:ext cx="811019" cy="503578"/>
          </a:xfrm>
          <a:noFill/>
          <a:ln>
            <a:miter lim="800000"/>
            <a:headEnd/>
            <a:tailEnd/>
          </a:ln>
        </p:spPr>
        <p:txBody>
          <a:bodyPr/>
          <a:lstStyle/>
          <a:p>
            <a:fld id="{F2602A10-71EE-4D15-8C72-4FE86AE0EE67}" type="slidenum">
              <a:rPr lang="de-DE"/>
              <a:pPr/>
              <a:t>24</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6" name="Textfeld 15"/>
          <p:cNvSpPr txBox="1"/>
          <p:nvPr/>
        </p:nvSpPr>
        <p:spPr>
          <a:xfrm>
            <a:off x="2057400" y="609601"/>
            <a:ext cx="3352800" cy="25391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Eltern:</a:t>
            </a:r>
          </a:p>
          <a:p>
            <a:pPr marL="177800" indent="-177800">
              <a:buFont typeface="Arial"/>
              <a:buChar char="•"/>
            </a:pPr>
            <a:r>
              <a:rPr lang="de-DE" sz="1600" dirty="0"/>
              <a:t>Aus Art. 4 sowie Art. 7 Abs. 2 folgt Wahlfreiheit</a:t>
            </a:r>
          </a:p>
          <a:p>
            <a:pPr marL="177800" indent="-177800">
              <a:buFont typeface="Arial"/>
              <a:buChar char="•"/>
            </a:pPr>
            <a:r>
              <a:rPr lang="de-DE" sz="1600" dirty="0"/>
              <a:t>Ausschluss von Schülern nur zu rechtfertigen, wenn eine Störung des geordneten Unterrichts zu erwarten wäre. Diesen zu sichern ist aber Sache des Staates und nicht der Kirchen.</a:t>
            </a:r>
          </a:p>
          <a:p>
            <a:pPr marL="177800" indent="-177800"/>
            <a:endParaRPr lang="de-DE" sz="800" i="1" dirty="0"/>
          </a:p>
        </p:txBody>
      </p:sp>
      <p:sp>
        <p:nvSpPr>
          <p:cNvPr id="7" name="Textfeld 6"/>
          <p:cNvSpPr txBox="1"/>
          <p:nvPr/>
        </p:nvSpPr>
        <p:spPr>
          <a:xfrm>
            <a:off x="2057400" y="3352800"/>
            <a:ext cx="815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b="1" dirty="0"/>
              <a:t>Konsens: </a:t>
            </a:r>
            <a:r>
              <a:rPr lang="de-DE" i="1" dirty="0"/>
              <a:t>Inhaltliche Ausrichtung des RU ausschließlich Sache der </a:t>
            </a:r>
            <a:r>
              <a:rPr lang="de-DE" i="1" dirty="0" err="1"/>
              <a:t>Rel.gemeinschaften</a:t>
            </a:r>
            <a:endParaRPr lang="de-DE" i="1" dirty="0"/>
          </a:p>
        </p:txBody>
      </p:sp>
      <p:sp>
        <p:nvSpPr>
          <p:cNvPr id="10" name="Textfeld 9"/>
          <p:cNvSpPr txBox="1"/>
          <p:nvPr/>
        </p:nvSpPr>
        <p:spPr>
          <a:xfrm>
            <a:off x="5562600" y="609601"/>
            <a:ext cx="4648200"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BM Bildung &amp; Wissenschaft:</a:t>
            </a:r>
          </a:p>
          <a:p>
            <a:pPr marL="177800" indent="-177800">
              <a:buFont typeface="Arial"/>
              <a:buChar char="•"/>
            </a:pPr>
            <a:r>
              <a:rPr lang="de-DE" sz="1600" dirty="0"/>
              <a:t>Teilnahme bekenntnisfremder S. beeinflusst Inhalt</a:t>
            </a:r>
          </a:p>
        </p:txBody>
      </p:sp>
      <p:sp>
        <p:nvSpPr>
          <p:cNvPr id="11" name="Textfeld 10"/>
          <p:cNvSpPr txBox="1"/>
          <p:nvPr/>
        </p:nvSpPr>
        <p:spPr>
          <a:xfrm>
            <a:off x="5562600" y="1295400"/>
            <a:ext cx="46482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Ev. Kirche in Deutschland:</a:t>
            </a:r>
          </a:p>
          <a:p>
            <a:pPr marL="177800" indent="-177800">
              <a:buFont typeface="Arial"/>
              <a:buChar char="•"/>
            </a:pPr>
            <a:r>
              <a:rPr lang="de-DE" sz="1600" dirty="0"/>
              <a:t>Aus Art. 7 folgt eine prinzipielle Pflicht zur Teilnahme am RU der eigenen Konfession</a:t>
            </a:r>
          </a:p>
          <a:p>
            <a:pPr marL="177800" indent="-177800">
              <a:buFont typeface="Arial"/>
              <a:buChar char="•"/>
            </a:pPr>
            <a:r>
              <a:rPr lang="de-DE" sz="1600" dirty="0"/>
              <a:t>Öffnung liegt in Freiheit der Kirchen</a:t>
            </a:r>
          </a:p>
        </p:txBody>
      </p:sp>
      <p:sp>
        <p:nvSpPr>
          <p:cNvPr id="12" name="Textfeld 11"/>
          <p:cNvSpPr txBox="1"/>
          <p:nvPr/>
        </p:nvSpPr>
        <p:spPr>
          <a:xfrm>
            <a:off x="5562600" y="2514601"/>
            <a:ext cx="4648200"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Deutsche [kath.] Bischofskonferenz:</a:t>
            </a:r>
          </a:p>
          <a:p>
            <a:pPr marL="177800" indent="-177800">
              <a:buFont typeface="Arial"/>
              <a:buChar char="•"/>
            </a:pPr>
            <a:r>
              <a:rPr lang="de-DE" sz="1600" dirty="0"/>
              <a:t>RU setzt konf. Homogenität voraus</a:t>
            </a:r>
          </a:p>
        </p:txBody>
      </p:sp>
      <p:sp>
        <p:nvSpPr>
          <p:cNvPr id="13" name="Textfeld 12"/>
          <p:cNvSpPr txBox="1"/>
          <p:nvPr/>
        </p:nvSpPr>
        <p:spPr>
          <a:xfrm>
            <a:off x="2057400" y="3886201"/>
            <a:ext cx="8153400"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de-DE" b="1" u="sng" dirty="0"/>
              <a:t>Bundesverfassungsgericht, Urteil v. 25.02.1987:</a:t>
            </a:r>
          </a:p>
          <a:p>
            <a:pPr marL="177800" indent="-177800">
              <a:buFont typeface="Arial"/>
              <a:buChar char="•"/>
            </a:pPr>
            <a:r>
              <a:rPr lang="de-DE" dirty="0"/>
              <a:t>Übereinstimmungsgebot legt fest, dass der Religionsunterricht </a:t>
            </a:r>
          </a:p>
          <a:p>
            <a:pPr marL="635000" lvl="1" indent="-177800">
              <a:buFont typeface="Arial"/>
              <a:buChar char="•"/>
            </a:pPr>
            <a:r>
              <a:rPr lang="de-DE" dirty="0"/>
              <a:t>inhaltlich allein von den Kirchen zu bestimmen ist</a:t>
            </a:r>
          </a:p>
          <a:p>
            <a:pPr marL="635000" lvl="2" indent="-177800">
              <a:buFont typeface="Arial"/>
              <a:buChar char="•"/>
            </a:pPr>
            <a:r>
              <a:rPr lang="de-DE" dirty="0"/>
              <a:t>der RU als positioneller Unterricht klar von Religionskunde unterschieden ist</a:t>
            </a:r>
          </a:p>
          <a:p>
            <a:pPr marL="177800" indent="-177800">
              <a:buFont typeface="Arial"/>
              <a:buChar char="•"/>
            </a:pPr>
            <a:r>
              <a:rPr lang="de-DE" dirty="0"/>
              <a:t>Konfessionelle Zusammensetzung hat Einfluss auf den Inhalt des RU</a:t>
            </a:r>
          </a:p>
          <a:p>
            <a:pPr marL="177800" indent="-177800">
              <a:buFont typeface="Arial"/>
              <a:buChar char="•"/>
            </a:pPr>
            <a:r>
              <a:rPr lang="de-DE" dirty="0"/>
              <a:t>In welcher Form die Kirchen die Zusammensetzung regeln (Quotenregelung oder schülerbezogene Regelung), hat der Staat nicht zu entscheiden</a:t>
            </a:r>
          </a:p>
          <a:p>
            <a:pPr marL="177800" indent="-177800"/>
            <a:endParaRPr lang="de-DE" dirty="0"/>
          </a:p>
          <a:p>
            <a:pPr marL="177800" indent="-177800" algn="ctr"/>
            <a:r>
              <a:rPr lang="de-DE" b="1" dirty="0">
                <a:sym typeface="Wingdings"/>
              </a:rPr>
              <a:t> Klage wird abgewiesen.</a:t>
            </a:r>
            <a:endParaRPr lang="de-DE" b="1" dirty="0"/>
          </a:p>
        </p:txBody>
      </p:sp>
      <p:sp>
        <p:nvSpPr>
          <p:cNvPr id="15" name="Explosion 1 14"/>
          <p:cNvSpPr/>
          <p:nvPr/>
        </p:nvSpPr>
        <p:spPr>
          <a:xfrm>
            <a:off x="2743200" y="228600"/>
            <a:ext cx="6781800" cy="32004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b="1" dirty="0"/>
              <a:t>Strittig:</a:t>
            </a:r>
            <a:r>
              <a:rPr lang="de-DE" dirty="0"/>
              <a:t> </a:t>
            </a:r>
          </a:p>
          <a:p>
            <a:pPr algn="ctr"/>
            <a:r>
              <a:rPr lang="de-DE" dirty="0"/>
              <a:t>(</a:t>
            </a:r>
            <a:r>
              <a:rPr lang="de-DE" sz="1600" dirty="0"/>
              <a:t>a) Gefährden Konfessionsfremde die inhaltliche Ausrichtung des RU?</a:t>
            </a:r>
          </a:p>
          <a:p>
            <a:pPr algn="ctr"/>
            <a:r>
              <a:rPr lang="de-DE" sz="1600" dirty="0"/>
              <a:t>(b) Gibt es eine Teilnahmepflicht am RU der eigenen Konfession?</a:t>
            </a:r>
          </a:p>
        </p:txBody>
      </p:sp>
      <p:pic>
        <p:nvPicPr>
          <p:cNvPr id="17" name="Bild 7">
            <a:extLst>
              <a:ext uri="{FF2B5EF4-FFF2-40B4-BE49-F238E27FC236}">
                <a16:creationId xmlns:a16="http://schemas.microsoft.com/office/drawing/2014/main" id="{49F52BB7-34CB-CF45-8A40-90B07E8DB087}"/>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Tree>
    <p:extLst>
      <p:ext uri="{BB962C8B-B14F-4D97-AF65-F5344CB8AC3E}">
        <p14:creationId xmlns:p14="http://schemas.microsoft.com/office/powerpoint/2010/main" val="1266355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 calcmode="lin" valueType="num">
                                      <p:cBhvr>
                                        <p:cTn id="7" dur="500" fill="hold"/>
                                        <p:tgtEl>
                                          <p:spTgt spid="16">
                                            <p:bg/>
                                          </p:spTgt>
                                        </p:tgtEl>
                                        <p:attrNameLst>
                                          <p:attrName>ppt_w</p:attrName>
                                        </p:attrNameLst>
                                      </p:cBhvr>
                                      <p:tavLst>
                                        <p:tav tm="0">
                                          <p:val>
                                            <p:fltVal val="0"/>
                                          </p:val>
                                        </p:tav>
                                        <p:tav tm="100000">
                                          <p:val>
                                            <p:strVal val="#ppt_w"/>
                                          </p:val>
                                        </p:tav>
                                      </p:tavLst>
                                    </p:anim>
                                    <p:anim calcmode="lin" valueType="num">
                                      <p:cBhvr>
                                        <p:cTn id="8" dur="500" fill="hold"/>
                                        <p:tgtEl>
                                          <p:spTgt spid="16">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p:cTn id="13"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p:cTn id="25" dur="5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0">
                                            <p:bg/>
                                          </p:spTgt>
                                        </p:tgtEl>
                                        <p:attrNameLst>
                                          <p:attrName>style.visibility</p:attrName>
                                        </p:attrNameLst>
                                      </p:cBhvr>
                                      <p:to>
                                        <p:strVal val="visible"/>
                                      </p:to>
                                    </p:set>
                                    <p:anim calcmode="lin" valueType="num">
                                      <p:cBhvr>
                                        <p:cTn id="31" dur="500" fill="hold"/>
                                        <p:tgtEl>
                                          <p:spTgt spid="10">
                                            <p:bg/>
                                          </p:spTgt>
                                        </p:tgtEl>
                                        <p:attrNameLst>
                                          <p:attrName>ppt_w</p:attrName>
                                        </p:attrNameLst>
                                      </p:cBhvr>
                                      <p:tavLst>
                                        <p:tav tm="0">
                                          <p:val>
                                            <p:fltVal val="0"/>
                                          </p:val>
                                        </p:tav>
                                        <p:tav tm="100000">
                                          <p:val>
                                            <p:strVal val="#ppt_w"/>
                                          </p:val>
                                        </p:tav>
                                      </p:tavLst>
                                    </p:anim>
                                    <p:anim calcmode="lin" valueType="num">
                                      <p:cBhvr>
                                        <p:cTn id="32" dur="500" fill="hold"/>
                                        <p:tgtEl>
                                          <p:spTgt spid="10">
                                            <p:bg/>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p:cTn id="4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1">
                                            <p:bg/>
                                          </p:spTgt>
                                        </p:tgtEl>
                                        <p:attrNameLst>
                                          <p:attrName>style.visibility</p:attrName>
                                        </p:attrNameLst>
                                      </p:cBhvr>
                                      <p:to>
                                        <p:strVal val="visible"/>
                                      </p:to>
                                    </p:set>
                                    <p:anim calcmode="lin" valueType="num">
                                      <p:cBhvr>
                                        <p:cTn id="49" dur="500" fill="hold"/>
                                        <p:tgtEl>
                                          <p:spTgt spid="11">
                                            <p:bg/>
                                          </p:spTgt>
                                        </p:tgtEl>
                                        <p:attrNameLst>
                                          <p:attrName>ppt_w</p:attrName>
                                        </p:attrNameLst>
                                      </p:cBhvr>
                                      <p:tavLst>
                                        <p:tav tm="0">
                                          <p:val>
                                            <p:fltVal val="0"/>
                                          </p:val>
                                        </p:tav>
                                        <p:tav tm="100000">
                                          <p:val>
                                            <p:strVal val="#ppt_w"/>
                                          </p:val>
                                        </p:tav>
                                      </p:tavLst>
                                    </p:anim>
                                    <p:anim calcmode="lin" valueType="num">
                                      <p:cBhvr>
                                        <p:cTn id="50" dur="500" fill="hold"/>
                                        <p:tgtEl>
                                          <p:spTgt spid="11">
                                            <p:bg/>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p:cTn id="5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 calcmode="lin" valueType="num">
                                      <p:cBhvr>
                                        <p:cTn id="6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62" dur="5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1">
                                            <p:txEl>
                                              <p:pRg st="2" end="2"/>
                                            </p:txEl>
                                          </p:spTgt>
                                        </p:tgtEl>
                                        <p:attrNameLst>
                                          <p:attrName>style.visibility</p:attrName>
                                        </p:attrNameLst>
                                      </p:cBhvr>
                                      <p:to>
                                        <p:strVal val="visible"/>
                                      </p:to>
                                    </p:set>
                                    <p:anim calcmode="lin" valueType="num">
                                      <p:cBhvr>
                                        <p:cTn id="6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8" dur="500" fill="hold"/>
                                        <p:tgtEl>
                                          <p:spTgt spid="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2">
                                            <p:bg/>
                                          </p:spTgt>
                                        </p:tgtEl>
                                        <p:attrNameLst>
                                          <p:attrName>style.visibility</p:attrName>
                                        </p:attrNameLst>
                                      </p:cBhvr>
                                      <p:to>
                                        <p:strVal val="visible"/>
                                      </p:to>
                                    </p:set>
                                    <p:anim calcmode="lin" valueType="num">
                                      <p:cBhvr>
                                        <p:cTn id="73" dur="500" fill="hold"/>
                                        <p:tgtEl>
                                          <p:spTgt spid="12">
                                            <p:bg/>
                                          </p:spTgt>
                                        </p:tgtEl>
                                        <p:attrNameLst>
                                          <p:attrName>ppt_w</p:attrName>
                                        </p:attrNameLst>
                                      </p:cBhvr>
                                      <p:tavLst>
                                        <p:tav tm="0">
                                          <p:val>
                                            <p:fltVal val="0"/>
                                          </p:val>
                                        </p:tav>
                                        <p:tav tm="100000">
                                          <p:val>
                                            <p:strVal val="#ppt_w"/>
                                          </p:val>
                                        </p:tav>
                                      </p:tavLst>
                                    </p:anim>
                                    <p:anim calcmode="lin" valueType="num">
                                      <p:cBhvr>
                                        <p:cTn id="74" dur="500" fill="hold"/>
                                        <p:tgtEl>
                                          <p:spTgt spid="12">
                                            <p:bg/>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p:cTn id="79"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2">
                                            <p:txEl>
                                              <p:pRg st="1" end="1"/>
                                            </p:txEl>
                                          </p:spTgt>
                                        </p:tgtEl>
                                        <p:attrNameLst>
                                          <p:attrName>style.visibility</p:attrName>
                                        </p:attrNameLst>
                                      </p:cBhvr>
                                      <p:to>
                                        <p:strVal val="visible"/>
                                      </p:to>
                                    </p:set>
                                    <p:anim calcmode="lin" valueType="num">
                                      <p:cBhvr>
                                        <p:cTn id="85"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6" dur="500" fill="hold"/>
                                        <p:tgtEl>
                                          <p:spTgt spid="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7">
                                            <p:bg/>
                                          </p:spTgt>
                                        </p:tgtEl>
                                        <p:attrNameLst>
                                          <p:attrName>style.visibility</p:attrName>
                                        </p:attrNameLst>
                                      </p:cBhvr>
                                      <p:to>
                                        <p:strVal val="visible"/>
                                      </p:to>
                                    </p:set>
                                    <p:anim calcmode="lin" valueType="num">
                                      <p:cBhvr>
                                        <p:cTn id="91" dur="500" fill="hold"/>
                                        <p:tgtEl>
                                          <p:spTgt spid="7">
                                            <p:bg/>
                                          </p:spTgt>
                                        </p:tgtEl>
                                        <p:attrNameLst>
                                          <p:attrName>ppt_w</p:attrName>
                                        </p:attrNameLst>
                                      </p:cBhvr>
                                      <p:tavLst>
                                        <p:tav tm="0">
                                          <p:val>
                                            <p:fltVal val="0"/>
                                          </p:val>
                                        </p:tav>
                                        <p:tav tm="100000">
                                          <p:val>
                                            <p:strVal val="#ppt_w"/>
                                          </p:val>
                                        </p:tav>
                                      </p:tavLst>
                                    </p:anim>
                                    <p:anim calcmode="lin" valueType="num">
                                      <p:cBhvr>
                                        <p:cTn id="92" dur="500" fill="hold"/>
                                        <p:tgtEl>
                                          <p:spTgt spid="7">
                                            <p:bg/>
                                          </p:spTgt>
                                        </p:tgtEl>
                                        <p:attrNameLst>
                                          <p:attrName>ppt_h</p:attrName>
                                        </p:attrNameLst>
                                      </p:cBhvr>
                                      <p:tavLst>
                                        <p:tav tm="0">
                                          <p:val>
                                            <p:fltVal val="0"/>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7">
                                            <p:txEl>
                                              <p:pRg st="0" end="0"/>
                                            </p:txEl>
                                          </p:spTgt>
                                        </p:tgtEl>
                                        <p:attrNameLst>
                                          <p:attrName>style.visibility</p:attrName>
                                        </p:attrNameLst>
                                      </p:cBhvr>
                                      <p:to>
                                        <p:strVal val="visible"/>
                                      </p:to>
                                    </p:set>
                                    <p:anim calcmode="lin" valueType="num">
                                      <p:cBhvr>
                                        <p:cTn id="9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15">
                                            <p:bg/>
                                          </p:spTgt>
                                        </p:tgtEl>
                                        <p:attrNameLst>
                                          <p:attrName>style.visibility</p:attrName>
                                        </p:attrNameLst>
                                      </p:cBhvr>
                                      <p:to>
                                        <p:strVal val="visible"/>
                                      </p:to>
                                    </p:set>
                                    <p:animEffect transition="in" filter="box(in)">
                                      <p:cBhvr>
                                        <p:cTn id="103" dur="500"/>
                                        <p:tgtEl>
                                          <p:spTgt spid="15">
                                            <p:bg/>
                                          </p:spTgt>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15">
                                            <p:txEl>
                                              <p:pRg st="0" end="0"/>
                                            </p:txEl>
                                          </p:spTgt>
                                        </p:tgtEl>
                                        <p:attrNameLst>
                                          <p:attrName>style.visibility</p:attrName>
                                        </p:attrNameLst>
                                      </p:cBhvr>
                                      <p:to>
                                        <p:strVal val="visible"/>
                                      </p:to>
                                    </p:set>
                                    <p:animEffect transition="in" filter="box(in)">
                                      <p:cBhvr>
                                        <p:cTn id="108" dur="500"/>
                                        <p:tgtEl>
                                          <p:spTgt spid="15">
                                            <p:txEl>
                                              <p:pRg st="0" end="0"/>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15">
                                            <p:txEl>
                                              <p:pRg st="1" end="1"/>
                                            </p:txEl>
                                          </p:spTgt>
                                        </p:tgtEl>
                                        <p:attrNameLst>
                                          <p:attrName>style.visibility</p:attrName>
                                        </p:attrNameLst>
                                      </p:cBhvr>
                                      <p:to>
                                        <p:strVal val="visible"/>
                                      </p:to>
                                    </p:set>
                                    <p:animEffect transition="in" filter="box(in)">
                                      <p:cBhvr>
                                        <p:cTn id="113" dur="500"/>
                                        <p:tgtEl>
                                          <p:spTgt spid="15">
                                            <p:txEl>
                                              <p:pRg st="1" end="1"/>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4" presetClass="entr" presetSubtype="16" fill="hold" grpId="0" nodeType="clickEffect">
                                  <p:stCondLst>
                                    <p:cond delay="0"/>
                                  </p:stCondLst>
                                  <p:childTnLst>
                                    <p:set>
                                      <p:cBhvr>
                                        <p:cTn id="117" dur="1" fill="hold">
                                          <p:stCondLst>
                                            <p:cond delay="0"/>
                                          </p:stCondLst>
                                        </p:cTn>
                                        <p:tgtEl>
                                          <p:spTgt spid="15">
                                            <p:txEl>
                                              <p:pRg st="2" end="2"/>
                                            </p:txEl>
                                          </p:spTgt>
                                        </p:tgtEl>
                                        <p:attrNameLst>
                                          <p:attrName>style.visibility</p:attrName>
                                        </p:attrNameLst>
                                      </p:cBhvr>
                                      <p:to>
                                        <p:strVal val="visible"/>
                                      </p:to>
                                    </p:set>
                                    <p:animEffect transition="in" filter="box(in)">
                                      <p:cBhvr>
                                        <p:cTn id="118" dur="500"/>
                                        <p:tgtEl>
                                          <p:spTgt spid="15">
                                            <p:txEl>
                                              <p:pRg st="2" end="2"/>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13">
                                            <p:bg/>
                                          </p:spTgt>
                                        </p:tgtEl>
                                        <p:attrNameLst>
                                          <p:attrName>style.visibility</p:attrName>
                                        </p:attrNameLst>
                                      </p:cBhvr>
                                      <p:to>
                                        <p:strVal val="visible"/>
                                      </p:to>
                                    </p:set>
                                    <p:anim calcmode="lin" valueType="num">
                                      <p:cBhvr>
                                        <p:cTn id="123" dur="500" fill="hold"/>
                                        <p:tgtEl>
                                          <p:spTgt spid="13">
                                            <p:bg/>
                                          </p:spTgt>
                                        </p:tgtEl>
                                        <p:attrNameLst>
                                          <p:attrName>ppt_w</p:attrName>
                                        </p:attrNameLst>
                                      </p:cBhvr>
                                      <p:tavLst>
                                        <p:tav tm="0">
                                          <p:val>
                                            <p:fltVal val="0"/>
                                          </p:val>
                                        </p:tav>
                                        <p:tav tm="100000">
                                          <p:val>
                                            <p:strVal val="#ppt_w"/>
                                          </p:val>
                                        </p:tav>
                                      </p:tavLst>
                                    </p:anim>
                                    <p:anim calcmode="lin" valueType="num">
                                      <p:cBhvr>
                                        <p:cTn id="124" dur="500" fill="hold"/>
                                        <p:tgtEl>
                                          <p:spTgt spid="13">
                                            <p:bg/>
                                          </p:spTgt>
                                        </p:tgtEl>
                                        <p:attrNameLst>
                                          <p:attrName>ppt_h</p:attrName>
                                        </p:attrNameLst>
                                      </p:cBhvr>
                                      <p:tavLst>
                                        <p:tav tm="0">
                                          <p:val>
                                            <p:fltVal val="0"/>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3" presetClass="entr" presetSubtype="16" fill="hold" grpId="0" nodeType="clickEffect">
                                  <p:stCondLst>
                                    <p:cond delay="0"/>
                                  </p:stCondLst>
                                  <p:childTnLst>
                                    <p:set>
                                      <p:cBhvr>
                                        <p:cTn id="128" dur="1" fill="hold">
                                          <p:stCondLst>
                                            <p:cond delay="0"/>
                                          </p:stCondLst>
                                        </p:cTn>
                                        <p:tgtEl>
                                          <p:spTgt spid="13">
                                            <p:txEl>
                                              <p:pRg st="0" end="0"/>
                                            </p:txEl>
                                          </p:spTgt>
                                        </p:tgtEl>
                                        <p:attrNameLst>
                                          <p:attrName>style.visibility</p:attrName>
                                        </p:attrNameLst>
                                      </p:cBhvr>
                                      <p:to>
                                        <p:strVal val="visible"/>
                                      </p:to>
                                    </p:set>
                                    <p:anim calcmode="lin" valueType="num">
                                      <p:cBhvr>
                                        <p:cTn id="12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23" presetClass="entr" presetSubtype="16" fill="hold" grpId="0" nodeType="clickEffect">
                                  <p:stCondLst>
                                    <p:cond delay="0"/>
                                  </p:stCondLst>
                                  <p:childTnLst>
                                    <p:set>
                                      <p:cBhvr>
                                        <p:cTn id="134" dur="1" fill="hold">
                                          <p:stCondLst>
                                            <p:cond delay="0"/>
                                          </p:stCondLst>
                                        </p:cTn>
                                        <p:tgtEl>
                                          <p:spTgt spid="13">
                                            <p:txEl>
                                              <p:pRg st="1" end="1"/>
                                            </p:txEl>
                                          </p:spTgt>
                                        </p:tgtEl>
                                        <p:attrNameLst>
                                          <p:attrName>style.visibility</p:attrName>
                                        </p:attrNameLst>
                                      </p:cBhvr>
                                      <p:to>
                                        <p:strVal val="visible"/>
                                      </p:to>
                                    </p:set>
                                    <p:anim calcmode="lin" valueType="num">
                                      <p:cBhvr>
                                        <p:cTn id="135"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36" dur="5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7" fill="hold">
                      <p:stCondLst>
                        <p:cond delay="indefinite"/>
                      </p:stCondLst>
                      <p:childTnLst>
                        <p:par>
                          <p:cTn id="138" fill="hold">
                            <p:stCondLst>
                              <p:cond delay="0"/>
                            </p:stCondLst>
                            <p:childTnLst>
                              <p:par>
                                <p:cTn id="139" presetID="23" presetClass="entr" presetSubtype="16" fill="hold" grpId="0" nodeType="clickEffect">
                                  <p:stCondLst>
                                    <p:cond delay="0"/>
                                  </p:stCondLst>
                                  <p:childTnLst>
                                    <p:set>
                                      <p:cBhvr>
                                        <p:cTn id="140" dur="1" fill="hold">
                                          <p:stCondLst>
                                            <p:cond delay="0"/>
                                          </p:stCondLst>
                                        </p:cTn>
                                        <p:tgtEl>
                                          <p:spTgt spid="13">
                                            <p:txEl>
                                              <p:pRg st="2" end="2"/>
                                            </p:txEl>
                                          </p:spTgt>
                                        </p:tgtEl>
                                        <p:attrNameLst>
                                          <p:attrName>style.visibility</p:attrName>
                                        </p:attrNameLst>
                                      </p:cBhvr>
                                      <p:to>
                                        <p:strVal val="visible"/>
                                      </p:to>
                                    </p:set>
                                    <p:anim calcmode="lin" valueType="num">
                                      <p:cBhvr>
                                        <p:cTn id="14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142" dur="500" fill="hold"/>
                                        <p:tgtEl>
                                          <p:spTgt spid="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23" presetClass="entr" presetSubtype="16" fill="hold" grpId="0" nodeType="clickEffect">
                                  <p:stCondLst>
                                    <p:cond delay="0"/>
                                  </p:stCondLst>
                                  <p:childTnLst>
                                    <p:set>
                                      <p:cBhvr>
                                        <p:cTn id="146" dur="1" fill="hold">
                                          <p:stCondLst>
                                            <p:cond delay="0"/>
                                          </p:stCondLst>
                                        </p:cTn>
                                        <p:tgtEl>
                                          <p:spTgt spid="13">
                                            <p:txEl>
                                              <p:pRg st="3" end="3"/>
                                            </p:txEl>
                                          </p:spTgt>
                                        </p:tgtEl>
                                        <p:attrNameLst>
                                          <p:attrName>style.visibility</p:attrName>
                                        </p:attrNameLst>
                                      </p:cBhvr>
                                      <p:to>
                                        <p:strVal val="visible"/>
                                      </p:to>
                                    </p:set>
                                    <p:anim calcmode="lin" valueType="num">
                                      <p:cBhvr>
                                        <p:cTn id="147"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148" dur="500" fill="hold"/>
                                        <p:tgtEl>
                                          <p:spTgt spid="1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49" fill="hold">
                      <p:stCondLst>
                        <p:cond delay="indefinite"/>
                      </p:stCondLst>
                      <p:childTnLst>
                        <p:par>
                          <p:cTn id="150" fill="hold">
                            <p:stCondLst>
                              <p:cond delay="0"/>
                            </p:stCondLst>
                            <p:childTnLst>
                              <p:par>
                                <p:cTn id="151" presetID="23" presetClass="entr" presetSubtype="16" fill="hold" grpId="0" nodeType="clickEffect">
                                  <p:stCondLst>
                                    <p:cond delay="0"/>
                                  </p:stCondLst>
                                  <p:childTnLst>
                                    <p:set>
                                      <p:cBhvr>
                                        <p:cTn id="152" dur="1" fill="hold">
                                          <p:stCondLst>
                                            <p:cond delay="0"/>
                                          </p:stCondLst>
                                        </p:cTn>
                                        <p:tgtEl>
                                          <p:spTgt spid="13">
                                            <p:txEl>
                                              <p:pRg st="4" end="4"/>
                                            </p:txEl>
                                          </p:spTgt>
                                        </p:tgtEl>
                                        <p:attrNameLst>
                                          <p:attrName>style.visibility</p:attrName>
                                        </p:attrNameLst>
                                      </p:cBhvr>
                                      <p:to>
                                        <p:strVal val="visible"/>
                                      </p:to>
                                    </p:set>
                                    <p:anim calcmode="lin" valueType="num">
                                      <p:cBhvr>
                                        <p:cTn id="153"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154" dur="500" fill="hold"/>
                                        <p:tgtEl>
                                          <p:spTgt spid="1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55" fill="hold">
                      <p:stCondLst>
                        <p:cond delay="indefinite"/>
                      </p:stCondLst>
                      <p:childTnLst>
                        <p:par>
                          <p:cTn id="156" fill="hold">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13">
                                            <p:txEl>
                                              <p:pRg st="5" end="5"/>
                                            </p:txEl>
                                          </p:spTgt>
                                        </p:tgtEl>
                                        <p:attrNameLst>
                                          <p:attrName>style.visibility</p:attrName>
                                        </p:attrNameLst>
                                      </p:cBhvr>
                                      <p:to>
                                        <p:strVal val="visible"/>
                                      </p:to>
                                    </p:set>
                                    <p:anim calcmode="lin" valueType="num">
                                      <p:cBhvr>
                                        <p:cTn id="159"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160" dur="500" fill="hold"/>
                                        <p:tgtEl>
                                          <p:spTgt spid="1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3" presetClass="entr" presetSubtype="16" fill="hold" grpId="0" nodeType="clickEffect">
                                  <p:stCondLst>
                                    <p:cond delay="0"/>
                                  </p:stCondLst>
                                  <p:childTnLst>
                                    <p:set>
                                      <p:cBhvr>
                                        <p:cTn id="164" dur="1" fill="hold">
                                          <p:stCondLst>
                                            <p:cond delay="0"/>
                                          </p:stCondLst>
                                        </p:cTn>
                                        <p:tgtEl>
                                          <p:spTgt spid="13">
                                            <p:txEl>
                                              <p:pRg st="7" end="7"/>
                                            </p:txEl>
                                          </p:spTgt>
                                        </p:tgtEl>
                                        <p:attrNameLst>
                                          <p:attrName>style.visibility</p:attrName>
                                        </p:attrNameLst>
                                      </p:cBhvr>
                                      <p:to>
                                        <p:strVal val="visible"/>
                                      </p:to>
                                    </p:set>
                                    <p:anim calcmode="lin" valueType="num">
                                      <p:cBhvr>
                                        <p:cTn id="165" dur="5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166" dur="500" fill="hold"/>
                                        <p:tgtEl>
                                          <p:spTgt spid="1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7" grpId="0" build="p" animBg="1"/>
      <p:bldP spid="10" grpId="0" build="p" animBg="1"/>
      <p:bldP spid="11" grpId="0" build="p" animBg="1"/>
      <p:bldP spid="12" grpId="0" build="p" animBg="1"/>
      <p:bldP spid="13" grpId="0" build="p" bldLvl="4" animBg="1"/>
      <p:bldP spid="15" grpId="0"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35259" y="216414"/>
            <a:ext cx="811019" cy="503578"/>
          </a:xfrm>
          <a:noFill/>
          <a:ln>
            <a:miter lim="800000"/>
            <a:headEnd/>
            <a:tailEnd/>
          </a:ln>
        </p:spPr>
        <p:txBody>
          <a:bodyPr/>
          <a:lstStyle/>
          <a:p>
            <a:fld id="{F2602A10-71EE-4D15-8C72-4FE86AE0EE67}" type="slidenum">
              <a:rPr lang="de-DE"/>
              <a:pPr/>
              <a:t>25</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6" name="Textfeld 15"/>
          <p:cNvSpPr txBox="1"/>
          <p:nvPr/>
        </p:nvSpPr>
        <p:spPr>
          <a:xfrm>
            <a:off x="2057400" y="609601"/>
            <a:ext cx="3352800" cy="25391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Eltern:</a:t>
            </a:r>
          </a:p>
          <a:p>
            <a:pPr marL="177800" indent="-177800">
              <a:buFont typeface="Arial"/>
              <a:buChar char="•"/>
            </a:pPr>
            <a:r>
              <a:rPr lang="de-DE" sz="1600" dirty="0"/>
              <a:t>Aus Art. 4 sowie Art. 7 Abs. 2 folgt Wahlfreiheit</a:t>
            </a:r>
          </a:p>
          <a:p>
            <a:pPr marL="177800" indent="-177800">
              <a:buFont typeface="Arial"/>
              <a:buChar char="•"/>
            </a:pPr>
            <a:r>
              <a:rPr lang="de-DE" sz="1600" dirty="0"/>
              <a:t>Ausschluss von Schülern nur zu rechtfertigen, wenn eine Störung des geordneten Unterrichts zu erwarten wäre. Diesen zu sichern ist aber Sache des Staates und nicht der Kirchen.</a:t>
            </a:r>
          </a:p>
          <a:p>
            <a:pPr marL="177800" indent="-177800"/>
            <a:endParaRPr lang="de-DE" sz="800" i="1" dirty="0"/>
          </a:p>
        </p:txBody>
      </p:sp>
      <p:sp>
        <p:nvSpPr>
          <p:cNvPr id="7" name="Textfeld 6"/>
          <p:cNvSpPr txBox="1"/>
          <p:nvPr/>
        </p:nvSpPr>
        <p:spPr>
          <a:xfrm>
            <a:off x="2057400" y="3352800"/>
            <a:ext cx="815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b="1" dirty="0"/>
              <a:t>Konsens: </a:t>
            </a:r>
            <a:r>
              <a:rPr lang="de-DE" i="1" dirty="0"/>
              <a:t>Inhaltliche Ausrichtung des RU ausschließlich Sache der </a:t>
            </a:r>
            <a:r>
              <a:rPr lang="de-DE" i="1" dirty="0" err="1"/>
              <a:t>Rel.gemeinschaften</a:t>
            </a:r>
            <a:endParaRPr lang="de-DE" b="1" u="sng" dirty="0"/>
          </a:p>
        </p:txBody>
      </p:sp>
      <p:sp>
        <p:nvSpPr>
          <p:cNvPr id="10" name="Textfeld 9"/>
          <p:cNvSpPr txBox="1"/>
          <p:nvPr/>
        </p:nvSpPr>
        <p:spPr>
          <a:xfrm>
            <a:off x="5562600" y="609601"/>
            <a:ext cx="4648200"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BM Bildung &amp; Wissenschaft:</a:t>
            </a:r>
          </a:p>
          <a:p>
            <a:pPr marL="177800" indent="-177800">
              <a:buFont typeface="Arial"/>
              <a:buChar char="•"/>
            </a:pPr>
            <a:r>
              <a:rPr lang="de-DE" sz="1600" dirty="0"/>
              <a:t>Teilnahme bekenntnisfremder S. beeinflusst Inhalt</a:t>
            </a:r>
          </a:p>
        </p:txBody>
      </p:sp>
      <p:sp>
        <p:nvSpPr>
          <p:cNvPr id="11" name="Textfeld 10"/>
          <p:cNvSpPr txBox="1"/>
          <p:nvPr/>
        </p:nvSpPr>
        <p:spPr>
          <a:xfrm>
            <a:off x="5562600" y="1295400"/>
            <a:ext cx="46482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Ev. Kirche in Deutschland:</a:t>
            </a:r>
          </a:p>
          <a:p>
            <a:pPr marL="177800" indent="-177800">
              <a:buFont typeface="Arial"/>
              <a:buChar char="•"/>
            </a:pPr>
            <a:r>
              <a:rPr lang="de-DE" sz="1600" dirty="0"/>
              <a:t>Aus Art. 7 folgt eine prinzipielle Pflicht zur Teilnahme am RU der eigenen Konfession</a:t>
            </a:r>
          </a:p>
          <a:p>
            <a:pPr marL="177800" indent="-177800">
              <a:buFont typeface="Arial"/>
              <a:buChar char="•"/>
            </a:pPr>
            <a:r>
              <a:rPr lang="de-DE" sz="1600" dirty="0"/>
              <a:t>Öffnung liegt in Freiheit der Kirchen</a:t>
            </a:r>
          </a:p>
        </p:txBody>
      </p:sp>
      <p:sp>
        <p:nvSpPr>
          <p:cNvPr id="12" name="Textfeld 11"/>
          <p:cNvSpPr txBox="1"/>
          <p:nvPr/>
        </p:nvSpPr>
        <p:spPr>
          <a:xfrm>
            <a:off x="5562600" y="2514601"/>
            <a:ext cx="4648200"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Deutsche [kath.] Bischofskonferenz:</a:t>
            </a:r>
          </a:p>
          <a:p>
            <a:pPr marL="177800" indent="-177800">
              <a:buFont typeface="Arial"/>
              <a:buChar char="•"/>
            </a:pPr>
            <a:r>
              <a:rPr lang="de-DE" sz="1600" dirty="0"/>
              <a:t>RU setzt konf. Homogenität voraus</a:t>
            </a:r>
          </a:p>
        </p:txBody>
      </p:sp>
      <p:sp>
        <p:nvSpPr>
          <p:cNvPr id="13" name="Textfeld 12"/>
          <p:cNvSpPr txBox="1"/>
          <p:nvPr/>
        </p:nvSpPr>
        <p:spPr>
          <a:xfrm>
            <a:off x="2057400" y="3886201"/>
            <a:ext cx="8153400"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de-DE" b="1" u="sng" dirty="0"/>
              <a:t>Bundesverfassungsgericht, Urteil v. 25.02.1987:</a:t>
            </a:r>
          </a:p>
          <a:p>
            <a:pPr marL="177800" indent="-177800">
              <a:buFont typeface="Arial"/>
              <a:buChar char="•"/>
            </a:pPr>
            <a:r>
              <a:rPr lang="de-DE" dirty="0"/>
              <a:t>Übereinstimmungsgebot legt fest, dass der Religionsunterricht </a:t>
            </a:r>
          </a:p>
          <a:p>
            <a:pPr marL="635000" lvl="1" indent="-177800">
              <a:buFont typeface="Arial"/>
              <a:buChar char="•"/>
            </a:pPr>
            <a:r>
              <a:rPr lang="de-DE" dirty="0"/>
              <a:t>inhaltlich allein von den Kirchen zu bestimmen ist</a:t>
            </a:r>
          </a:p>
          <a:p>
            <a:pPr marL="635000" lvl="2" indent="-177800">
              <a:buFont typeface="Arial"/>
              <a:buChar char="•"/>
            </a:pPr>
            <a:r>
              <a:rPr lang="de-DE" dirty="0"/>
              <a:t>der RU als positioneller Unterricht klar von Religionskunde unterschieden ist</a:t>
            </a:r>
          </a:p>
          <a:p>
            <a:pPr marL="177800" indent="-177800">
              <a:buFont typeface="Arial"/>
              <a:buChar char="•"/>
            </a:pPr>
            <a:r>
              <a:rPr lang="de-DE" dirty="0"/>
              <a:t>Konfessionelle Zusammensetzung hat Einfluss auf den Inhalt des RU</a:t>
            </a:r>
          </a:p>
          <a:p>
            <a:pPr marL="177800" indent="-177800">
              <a:buFont typeface="Arial"/>
              <a:buChar char="•"/>
            </a:pPr>
            <a:r>
              <a:rPr lang="de-DE" dirty="0"/>
              <a:t>In welcher Form die Kirchen die Zusammensetzung regeln (Quotenregelung oder schülerbezogene Regelung), hat der Staat nicht zu entscheiden</a:t>
            </a:r>
          </a:p>
          <a:p>
            <a:pPr marL="177800" indent="-177800"/>
            <a:endParaRPr lang="de-DE" dirty="0"/>
          </a:p>
          <a:p>
            <a:pPr marL="177800" indent="-177800" algn="ctr"/>
            <a:r>
              <a:rPr lang="de-DE" b="1" dirty="0">
                <a:sym typeface="Wingdings"/>
              </a:rPr>
              <a:t> Klage wird abgewiesen.</a:t>
            </a:r>
            <a:endParaRPr lang="de-DE" b="1" dirty="0"/>
          </a:p>
        </p:txBody>
      </p:sp>
      <p:sp>
        <p:nvSpPr>
          <p:cNvPr id="18" name="Explosion 1 17"/>
          <p:cNvSpPr/>
          <p:nvPr/>
        </p:nvSpPr>
        <p:spPr>
          <a:xfrm>
            <a:off x="2743200" y="228600"/>
            <a:ext cx="6781800" cy="32004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b="1" dirty="0"/>
              <a:t>Strittig:</a:t>
            </a:r>
            <a:r>
              <a:rPr lang="de-DE" dirty="0"/>
              <a:t> </a:t>
            </a:r>
          </a:p>
          <a:p>
            <a:pPr algn="ctr"/>
            <a:r>
              <a:rPr lang="de-DE" dirty="0"/>
              <a:t>(</a:t>
            </a:r>
            <a:r>
              <a:rPr lang="de-DE" sz="1600" dirty="0"/>
              <a:t>a) Gefährden Konfessionsfremde die inhaltliche Ausrichtung des RU?</a:t>
            </a:r>
          </a:p>
          <a:p>
            <a:pPr algn="ctr"/>
            <a:r>
              <a:rPr lang="de-DE" sz="1600" dirty="0"/>
              <a:t>(b) Gibt es eine Teilnahmepflicht am RU der eigenen Konfession?</a:t>
            </a:r>
          </a:p>
        </p:txBody>
      </p:sp>
      <p:sp>
        <p:nvSpPr>
          <p:cNvPr id="14" name="Abgerundete rechteckige Legende 13"/>
          <p:cNvSpPr/>
          <p:nvPr/>
        </p:nvSpPr>
        <p:spPr>
          <a:xfrm>
            <a:off x="2590800" y="0"/>
            <a:ext cx="7086600" cy="4191000"/>
          </a:xfrm>
          <a:prstGeom prst="wedgeRoundRectCallout">
            <a:avLst>
              <a:gd name="adj1" fmla="val -29068"/>
              <a:gd name="adj2" fmla="val 669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10000"/>
              </a:lnSpc>
            </a:pPr>
            <a:r>
              <a:rPr lang="de-DE" dirty="0">
                <a:latin typeface="Garamond"/>
                <a:cs typeface="Garamond"/>
              </a:rPr>
              <a:t>„Seine Sonderstellung gegenüber anderen Fächern gewinnt der Religionsunterricht aus dem Übereinstimmungsgebot des Art. 7 Abs. 3 Satz 2 GG. Dieses ist so zu verstehen, </a:t>
            </a:r>
            <a:r>
              <a:rPr lang="de-DE" dirty="0" err="1">
                <a:latin typeface="Garamond"/>
                <a:cs typeface="Garamond"/>
              </a:rPr>
              <a:t>daß</a:t>
            </a:r>
            <a:r>
              <a:rPr lang="de-DE" dirty="0">
                <a:latin typeface="Garamond"/>
                <a:cs typeface="Garamond"/>
              </a:rPr>
              <a:t> er in ‚konfessioneller Positionalität und Gebundenheit‘ zu erteilen ist […]. </a:t>
            </a:r>
          </a:p>
          <a:p>
            <a:pPr>
              <a:lnSpc>
                <a:spcPct val="110000"/>
              </a:lnSpc>
            </a:pPr>
            <a:r>
              <a:rPr lang="de-DE" dirty="0">
                <a:latin typeface="Garamond"/>
                <a:cs typeface="Garamond"/>
              </a:rPr>
              <a:t>Er ist keine überkonfessionelle vergleichende Betrachtung religiöser Lehren, nicht bloße Morallehre, Sittenunterricht, </a:t>
            </a:r>
            <a:r>
              <a:rPr lang="de-DE" dirty="0" err="1">
                <a:latin typeface="Garamond"/>
                <a:cs typeface="Garamond"/>
              </a:rPr>
              <a:t>historisierende</a:t>
            </a:r>
            <a:r>
              <a:rPr lang="de-DE" dirty="0">
                <a:latin typeface="Garamond"/>
                <a:cs typeface="Garamond"/>
              </a:rPr>
              <a:t> und relativierende Religionskunde, Religions- oder Bibelgeschichte. </a:t>
            </a:r>
            <a:r>
              <a:rPr lang="de-DE" b="1" dirty="0">
                <a:latin typeface="Garamond"/>
                <a:cs typeface="Garamond"/>
              </a:rPr>
              <a:t>Sein Gegenstand ist vielmehr der Bekenntnisinhalt, nämlich die Glaubenssätze der jeweiligen Religionsgemeinschaft. Diese als bestehende Wahrheit zu vermitteln ist seine Aufgabe. </a:t>
            </a:r>
            <a:r>
              <a:rPr lang="de-DE" dirty="0">
                <a:latin typeface="Garamond"/>
                <a:cs typeface="Garamond"/>
              </a:rPr>
              <a:t>[…] Dafür, wie dies zu geschehen hat, sind grundsätzlich die Vorstellungen der Kirchen über Inhalt und Ziel der Lehrveranstaltung maßgeblich.“</a:t>
            </a:r>
          </a:p>
          <a:p>
            <a:pPr algn="ctr">
              <a:lnSpc>
                <a:spcPct val="110000"/>
              </a:lnSpc>
            </a:pPr>
            <a:endParaRPr lang="de-DE" sz="1200" dirty="0">
              <a:latin typeface="+mj-lt"/>
              <a:cs typeface="Garamond"/>
            </a:endParaRPr>
          </a:p>
          <a:p>
            <a:pPr algn="ctr">
              <a:lnSpc>
                <a:spcPct val="110000"/>
              </a:lnSpc>
            </a:pPr>
            <a:r>
              <a:rPr lang="de-DE" sz="1200" dirty="0">
                <a:latin typeface="+mj-lt"/>
                <a:cs typeface="Garamond"/>
              </a:rPr>
              <a:t>(A. a. O., 252; Hervorhebungen M.D.)</a:t>
            </a:r>
            <a:endParaRPr lang="de-DE" dirty="0">
              <a:latin typeface="+mj-lt"/>
              <a:cs typeface="Garamond"/>
            </a:endParaRPr>
          </a:p>
        </p:txBody>
      </p:sp>
      <p:sp>
        <p:nvSpPr>
          <p:cNvPr id="17" name="Abgerundete rechteckige Legende 16"/>
          <p:cNvSpPr/>
          <p:nvPr/>
        </p:nvSpPr>
        <p:spPr>
          <a:xfrm>
            <a:off x="2639616" y="25017"/>
            <a:ext cx="7086600" cy="3200400"/>
          </a:xfrm>
          <a:prstGeom prst="wedgeRoundRectCallout">
            <a:avLst>
              <a:gd name="adj1" fmla="val -29068"/>
              <a:gd name="adj2" fmla="val 669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10000"/>
              </a:lnSpc>
            </a:pPr>
            <a:r>
              <a:rPr lang="de-DE" dirty="0">
                <a:latin typeface="Garamond"/>
                <a:cs typeface="Garamond"/>
              </a:rPr>
              <a:t>„</a:t>
            </a:r>
            <a:r>
              <a:rPr lang="de-DE" b="1" dirty="0">
                <a:latin typeface="Garamond"/>
                <a:cs typeface="Garamond"/>
              </a:rPr>
              <a:t>Andererseits kann das Verlangen, der Unterricht müsse ein ‚dogmatischer‘ sein, zumindest heute nicht mehr so verstanden werden, </a:t>
            </a:r>
            <a:r>
              <a:rPr lang="de-DE" b="1" dirty="0" err="1">
                <a:latin typeface="Garamond"/>
                <a:cs typeface="Garamond"/>
              </a:rPr>
              <a:t>daß</a:t>
            </a:r>
            <a:r>
              <a:rPr lang="de-DE" b="1" dirty="0">
                <a:latin typeface="Garamond"/>
                <a:cs typeface="Garamond"/>
              </a:rPr>
              <a:t> er ausschließlich der Verkündigung und Glaubensunterweisung diene</a:t>
            </a:r>
            <a:r>
              <a:rPr lang="de-DE" dirty="0">
                <a:latin typeface="Garamond"/>
                <a:cs typeface="Garamond"/>
              </a:rPr>
              <a:t>. Er wird vielmehr auch als ein auf Wissensvermittlung gerichtetes, an den höheren Schulen sogar wissenschaftliches Fach angesehen, das in die Lehre eines Bekenntnisses einführt, vergleichenden Hinweisen offenbleibt und zugleich Gelegenheit bietet, mit dem Schüler grundsätzliche Lebensfragen zu erörtern.“</a:t>
            </a:r>
          </a:p>
          <a:p>
            <a:pPr algn="ctr">
              <a:lnSpc>
                <a:spcPct val="110000"/>
              </a:lnSpc>
            </a:pPr>
            <a:endParaRPr lang="de-DE" sz="1200" dirty="0">
              <a:latin typeface="+mj-lt"/>
              <a:cs typeface="Garamond"/>
            </a:endParaRPr>
          </a:p>
          <a:p>
            <a:pPr algn="ctr">
              <a:lnSpc>
                <a:spcPct val="110000"/>
              </a:lnSpc>
            </a:pPr>
            <a:r>
              <a:rPr lang="de-DE" sz="1200" dirty="0">
                <a:latin typeface="+mj-lt"/>
                <a:cs typeface="Garamond"/>
              </a:rPr>
              <a:t>(A. a. O., 253; Hervorhebungen M.D..)</a:t>
            </a:r>
            <a:endParaRPr lang="de-DE" dirty="0">
              <a:latin typeface="+mj-lt"/>
              <a:cs typeface="Garamond"/>
            </a:endParaRPr>
          </a:p>
        </p:txBody>
      </p:sp>
      <p:sp>
        <p:nvSpPr>
          <p:cNvPr id="15" name="Abgerundete rechteckige Legende 14"/>
          <p:cNvSpPr/>
          <p:nvPr/>
        </p:nvSpPr>
        <p:spPr>
          <a:xfrm>
            <a:off x="2523728" y="25581"/>
            <a:ext cx="8153400" cy="4572000"/>
          </a:xfrm>
          <a:prstGeom prst="wedgeRoundRectCallout">
            <a:avLst>
              <a:gd name="adj1" fmla="val -1762"/>
              <a:gd name="adj2" fmla="val 6392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10000"/>
              </a:lnSpc>
            </a:pPr>
            <a:r>
              <a:rPr lang="de-DE" dirty="0">
                <a:latin typeface="Garamond"/>
                <a:cs typeface="Garamond"/>
              </a:rPr>
              <a:t>„Die geordnete Teilnahme von Schülern einer anderen Konfession am </a:t>
            </a:r>
            <a:r>
              <a:rPr lang="de-DE" dirty="0" err="1">
                <a:latin typeface="Garamond"/>
                <a:cs typeface="Garamond"/>
              </a:rPr>
              <a:t>Religions-unterricht</a:t>
            </a:r>
            <a:r>
              <a:rPr lang="de-DE" dirty="0">
                <a:latin typeface="Garamond"/>
                <a:cs typeface="Garamond"/>
              </a:rPr>
              <a:t> ist […] verfassungsrechtlich unbedenklich, solange der Unterricht dadurch nicht seine besondere Prägung als konfessionell gebundene Veranstaltung verliert. Die Entscheidung über die Zulassung solcher Schüler steht jedoch den Religionsgemeinschaften zu. […] Betroffen ist […] das in Art. 7 Abs. 3 Satz 2 GG gewährleistete Selbstbestimmungsrecht der Religionsgemeinschaften über Ziel und Inhalt des Unterrichts; </a:t>
            </a:r>
            <a:r>
              <a:rPr lang="de-DE" b="1" dirty="0">
                <a:latin typeface="Garamond"/>
                <a:cs typeface="Garamond"/>
              </a:rPr>
              <a:t>denn die Zusammensetzung des Teilnehmerkreises hat unmittelbare Rückwirkungen auf die Unterrichtsgestaltung. Namentlich beim Religionsunterricht liegt es auf der Hand, </a:t>
            </a:r>
            <a:r>
              <a:rPr lang="de-DE" b="1" dirty="0" err="1">
                <a:latin typeface="Garamond"/>
                <a:cs typeface="Garamond"/>
              </a:rPr>
              <a:t>daß</a:t>
            </a:r>
            <a:r>
              <a:rPr lang="de-DE" b="1" dirty="0">
                <a:latin typeface="Garamond"/>
                <a:cs typeface="Garamond"/>
              </a:rPr>
              <a:t> die Vermittlung von Glaubenssätzen gegenüber Angehörigen eines fremden Bekenntnisses </a:t>
            </a:r>
            <a:r>
              <a:rPr lang="de-DE" b="1" dirty="0" err="1">
                <a:latin typeface="Garamond"/>
                <a:cs typeface="Garamond"/>
              </a:rPr>
              <a:t>inhalt-lich</a:t>
            </a:r>
            <a:r>
              <a:rPr lang="de-DE" b="1" dirty="0">
                <a:latin typeface="Garamond"/>
                <a:cs typeface="Garamond"/>
              </a:rPr>
              <a:t> und didaktisch einen anderen Ablauf der Lehrveranstaltung erfordern kann als bei Konfessionszugehörigen.</a:t>
            </a:r>
            <a:r>
              <a:rPr lang="de-DE" dirty="0">
                <a:latin typeface="Garamond"/>
                <a:cs typeface="Garamond"/>
              </a:rPr>
              <a:t>“</a:t>
            </a:r>
            <a:endParaRPr lang="de-DE" b="1" dirty="0">
              <a:latin typeface="Garamond"/>
              <a:cs typeface="Garamond"/>
            </a:endParaRPr>
          </a:p>
          <a:p>
            <a:pPr algn="ctr">
              <a:lnSpc>
                <a:spcPct val="110000"/>
              </a:lnSpc>
            </a:pPr>
            <a:r>
              <a:rPr lang="de-DE" sz="1200" dirty="0">
                <a:latin typeface="+mj-lt"/>
                <a:cs typeface="Garamond"/>
              </a:rPr>
              <a:t>   </a:t>
            </a:r>
          </a:p>
          <a:p>
            <a:pPr algn="ctr">
              <a:lnSpc>
                <a:spcPct val="110000"/>
              </a:lnSpc>
            </a:pPr>
            <a:r>
              <a:rPr lang="de-DE" sz="1200" dirty="0">
                <a:latin typeface="+mj-lt"/>
                <a:cs typeface="Garamond"/>
              </a:rPr>
              <a:t>  (A. a. O., 254 f.; Hervorhebung M.D..)</a:t>
            </a:r>
            <a:endParaRPr lang="de-DE" dirty="0">
              <a:latin typeface="+mj-lt"/>
              <a:cs typeface="Garamond"/>
            </a:endParaRPr>
          </a:p>
        </p:txBody>
      </p:sp>
      <p:pic>
        <p:nvPicPr>
          <p:cNvPr id="20" name="Bild 7">
            <a:extLst>
              <a:ext uri="{FF2B5EF4-FFF2-40B4-BE49-F238E27FC236}">
                <a16:creationId xmlns:a16="http://schemas.microsoft.com/office/drawing/2014/main" id="{9D3EEBE9-C555-4042-8620-8DCE2A10B717}"/>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Tree>
    <p:extLst>
      <p:ext uri="{BB962C8B-B14F-4D97-AF65-F5344CB8AC3E}">
        <p14:creationId xmlns:p14="http://schemas.microsoft.com/office/powerpoint/2010/main" val="3015476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1" nodeType="clickEffect">
                                  <p:stCondLst>
                                    <p:cond delay="0"/>
                                  </p:stCondLst>
                                  <p:childTnLst>
                                    <p:animEffect transition="out" filter="fade">
                                      <p:cBhvr>
                                        <p:cTn id="14" dur="1000"/>
                                        <p:tgtEl>
                                          <p:spTgt spid="14"/>
                                        </p:tgtEl>
                                      </p:cBhvr>
                                    </p:animEffect>
                                    <p:anim calcmode="lin" valueType="num">
                                      <p:cBhvr>
                                        <p:cTn id="15" dur="1000"/>
                                        <p:tgtEl>
                                          <p:spTgt spid="14"/>
                                        </p:tgtEl>
                                        <p:attrNameLst>
                                          <p:attrName>ppt_x</p:attrName>
                                        </p:attrNameLst>
                                      </p:cBhvr>
                                      <p:tavLst>
                                        <p:tav tm="0">
                                          <p:val>
                                            <p:strVal val="ppt_x"/>
                                          </p:val>
                                        </p:tav>
                                        <p:tav tm="100000">
                                          <p:val>
                                            <p:strVal val="ppt_x"/>
                                          </p:val>
                                        </p:tav>
                                      </p:tavLst>
                                    </p:anim>
                                    <p:anim calcmode="lin" valueType="num">
                                      <p:cBhvr>
                                        <p:cTn id="16" dur="1000"/>
                                        <p:tgtEl>
                                          <p:spTgt spid="14"/>
                                        </p:tgtEl>
                                        <p:attrNameLst>
                                          <p:attrName>ppt_y</p:attrName>
                                        </p:attrNameLst>
                                      </p:cBhvr>
                                      <p:tavLst>
                                        <p:tav tm="0">
                                          <p:val>
                                            <p:strVal val="ppt_y"/>
                                          </p:val>
                                        </p:tav>
                                        <p:tav tm="100000">
                                          <p:val>
                                            <p:strVal val="ppt_y+.1"/>
                                          </p:val>
                                        </p:tav>
                                      </p:tavLst>
                                    </p:anim>
                                    <p:set>
                                      <p:cBhvr>
                                        <p:cTn id="17" dur="1" fill="hold">
                                          <p:stCondLst>
                                            <p:cond delay="999"/>
                                          </p:stCondLst>
                                        </p:cTn>
                                        <p:tgtEl>
                                          <p:spTgt spid="14"/>
                                        </p:tgtEl>
                                        <p:attrNameLst>
                                          <p:attrName>style.visibility</p:attrName>
                                        </p:attrNameLst>
                                      </p:cBhvr>
                                      <p:to>
                                        <p:strVal val="hidden"/>
                                      </p:to>
                                    </p:set>
                                  </p:childTnLst>
                                </p:cTn>
                              </p:par>
                              <p:par>
                                <p:cTn id="18" presetID="37"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900" decel="100000" fill="hold"/>
                                        <p:tgtEl>
                                          <p:spTgt spid="1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1" nodeType="clickEffect">
                                  <p:stCondLst>
                                    <p:cond delay="0"/>
                                  </p:stCondLst>
                                  <p:childTnLst>
                                    <p:animEffect transition="out" filter="fade">
                                      <p:cBhvr>
                                        <p:cTn id="27" dur="1000"/>
                                        <p:tgtEl>
                                          <p:spTgt spid="17"/>
                                        </p:tgtEl>
                                      </p:cBhvr>
                                    </p:animEffect>
                                    <p:anim calcmode="lin" valueType="num">
                                      <p:cBhvr>
                                        <p:cTn id="28" dur="1000"/>
                                        <p:tgtEl>
                                          <p:spTgt spid="17"/>
                                        </p:tgtEl>
                                        <p:attrNameLst>
                                          <p:attrName>ppt_x</p:attrName>
                                        </p:attrNameLst>
                                      </p:cBhvr>
                                      <p:tavLst>
                                        <p:tav tm="0">
                                          <p:val>
                                            <p:strVal val="ppt_x"/>
                                          </p:val>
                                        </p:tav>
                                        <p:tav tm="100000">
                                          <p:val>
                                            <p:strVal val="ppt_x"/>
                                          </p:val>
                                        </p:tav>
                                      </p:tavLst>
                                    </p:anim>
                                    <p:anim calcmode="lin" valueType="num">
                                      <p:cBhvr>
                                        <p:cTn id="29" dur="1000"/>
                                        <p:tgtEl>
                                          <p:spTgt spid="17"/>
                                        </p:tgtEl>
                                        <p:attrNameLst>
                                          <p:attrName>ppt_y</p:attrName>
                                        </p:attrNameLst>
                                      </p:cBhvr>
                                      <p:tavLst>
                                        <p:tav tm="0">
                                          <p:val>
                                            <p:strVal val="ppt_y"/>
                                          </p:val>
                                        </p:tav>
                                        <p:tav tm="100000">
                                          <p:val>
                                            <p:strVal val="ppt_y+.1"/>
                                          </p:val>
                                        </p:tav>
                                      </p:tavLst>
                                    </p:anim>
                                    <p:set>
                                      <p:cBhvr>
                                        <p:cTn id="30" dur="1" fill="hold">
                                          <p:stCondLst>
                                            <p:cond delay="999"/>
                                          </p:stCondLst>
                                        </p:cTn>
                                        <p:tgtEl>
                                          <p:spTgt spid="17"/>
                                        </p:tgtEl>
                                        <p:attrNameLst>
                                          <p:attrName>style.visibility</p:attrName>
                                        </p:attrNameLst>
                                      </p:cBhvr>
                                      <p:to>
                                        <p:strVal val="hidden"/>
                                      </p:to>
                                    </p:set>
                                  </p:childTnLst>
                                </p:cTn>
                              </p:par>
                              <p:par>
                                <p:cTn id="31" presetID="37"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900" decel="100000" fill="hold"/>
                                        <p:tgtEl>
                                          <p:spTgt spid="15"/>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15"/>
                                        </p:tgtEl>
                                      </p:cBhvr>
                                    </p:animEffect>
                                    <p:anim calcmode="lin" valueType="num">
                                      <p:cBhvr>
                                        <p:cTn id="41" dur="1000"/>
                                        <p:tgtEl>
                                          <p:spTgt spid="15"/>
                                        </p:tgtEl>
                                        <p:attrNameLst>
                                          <p:attrName>ppt_x</p:attrName>
                                        </p:attrNameLst>
                                      </p:cBhvr>
                                      <p:tavLst>
                                        <p:tav tm="0">
                                          <p:val>
                                            <p:strVal val="ppt_x"/>
                                          </p:val>
                                        </p:tav>
                                        <p:tav tm="100000">
                                          <p:val>
                                            <p:strVal val="ppt_x"/>
                                          </p:val>
                                        </p:tav>
                                      </p:tavLst>
                                    </p:anim>
                                    <p:anim calcmode="lin" valueType="num">
                                      <p:cBhvr>
                                        <p:cTn id="42" dur="1000"/>
                                        <p:tgtEl>
                                          <p:spTgt spid="15"/>
                                        </p:tgtEl>
                                        <p:attrNameLst>
                                          <p:attrName>ppt_y</p:attrName>
                                        </p:attrNameLst>
                                      </p:cBhvr>
                                      <p:tavLst>
                                        <p:tav tm="0">
                                          <p:val>
                                            <p:strVal val="ppt_y"/>
                                          </p:val>
                                        </p:tav>
                                        <p:tav tm="100000">
                                          <p:val>
                                            <p:strVal val="ppt_y+.1"/>
                                          </p:val>
                                        </p:tav>
                                      </p:tavLst>
                                    </p:anim>
                                    <p:set>
                                      <p:cBhvr>
                                        <p:cTn id="43"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7" grpId="0" animBg="1"/>
      <p:bldP spid="17" grpId="1" animBg="1"/>
      <p:bldP spid="15" grpId="0" animBg="1"/>
      <p:bldP spid="1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26</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6" name="Textfeld 15"/>
          <p:cNvSpPr txBox="1"/>
          <p:nvPr/>
        </p:nvSpPr>
        <p:spPr>
          <a:xfrm>
            <a:off x="2057400" y="609601"/>
            <a:ext cx="3352800" cy="25391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Eltern:</a:t>
            </a:r>
          </a:p>
          <a:p>
            <a:pPr marL="177800" indent="-177800">
              <a:buFont typeface="Arial"/>
              <a:buChar char="•"/>
            </a:pPr>
            <a:r>
              <a:rPr lang="de-DE" sz="1600" dirty="0"/>
              <a:t>Aus Art. 4 sowie Art. 7 Abs. 2 folgt Wahlfreiheit</a:t>
            </a:r>
          </a:p>
          <a:p>
            <a:pPr marL="177800" indent="-177800">
              <a:buFont typeface="Arial"/>
              <a:buChar char="•"/>
            </a:pPr>
            <a:r>
              <a:rPr lang="de-DE" sz="1600" dirty="0"/>
              <a:t>Ausschluss von Schülern nur zu rechtfertigen, wenn eine Störung des geordneten Unterrichts zu erwarten wäre. Diesen zu sichern ist aber Sache des Staates und nicht der Kirchen.</a:t>
            </a:r>
          </a:p>
          <a:p>
            <a:pPr marL="177800" indent="-177800"/>
            <a:endParaRPr lang="de-DE" sz="800" i="1" dirty="0"/>
          </a:p>
        </p:txBody>
      </p:sp>
      <p:sp>
        <p:nvSpPr>
          <p:cNvPr id="7" name="Textfeld 6"/>
          <p:cNvSpPr txBox="1"/>
          <p:nvPr/>
        </p:nvSpPr>
        <p:spPr>
          <a:xfrm>
            <a:off x="2057400" y="3352800"/>
            <a:ext cx="8153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b="1" dirty="0"/>
              <a:t>Konsens: </a:t>
            </a:r>
            <a:r>
              <a:rPr lang="de-DE" i="1" dirty="0"/>
              <a:t>Inhaltliche Ausrichtung des RU ausschließlich Sache der </a:t>
            </a:r>
            <a:r>
              <a:rPr lang="de-DE" i="1" dirty="0" err="1"/>
              <a:t>Rel.gemeinschaften</a:t>
            </a:r>
            <a:endParaRPr lang="de-DE" b="1" u="sng" dirty="0"/>
          </a:p>
        </p:txBody>
      </p:sp>
      <p:sp>
        <p:nvSpPr>
          <p:cNvPr id="10" name="Textfeld 9"/>
          <p:cNvSpPr txBox="1"/>
          <p:nvPr/>
        </p:nvSpPr>
        <p:spPr>
          <a:xfrm>
            <a:off x="5562600" y="609601"/>
            <a:ext cx="4648200"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BM Bildung &amp; Wissenschaft:</a:t>
            </a:r>
          </a:p>
          <a:p>
            <a:pPr marL="177800" indent="-177800">
              <a:buFont typeface="Arial"/>
              <a:buChar char="•"/>
            </a:pPr>
            <a:r>
              <a:rPr lang="de-DE" sz="1600" dirty="0"/>
              <a:t>Teilnahme bekenntnisfremder S. beeinflusst Inhalt</a:t>
            </a:r>
          </a:p>
        </p:txBody>
      </p:sp>
      <p:sp>
        <p:nvSpPr>
          <p:cNvPr id="11" name="Textfeld 10"/>
          <p:cNvSpPr txBox="1"/>
          <p:nvPr/>
        </p:nvSpPr>
        <p:spPr>
          <a:xfrm>
            <a:off x="5562600" y="1295400"/>
            <a:ext cx="46482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Ev. Kirche in Deutschland:</a:t>
            </a:r>
          </a:p>
          <a:p>
            <a:pPr marL="177800" indent="-177800">
              <a:buFont typeface="Arial"/>
              <a:buChar char="•"/>
            </a:pPr>
            <a:r>
              <a:rPr lang="de-DE" sz="1600" dirty="0"/>
              <a:t>Aus Art. 7 folgt eine prinzipielle Pflicht zur Teilnahme am RU der eigenen Konfession</a:t>
            </a:r>
          </a:p>
          <a:p>
            <a:pPr marL="177800" indent="-177800">
              <a:buFont typeface="Arial"/>
              <a:buChar char="•"/>
            </a:pPr>
            <a:r>
              <a:rPr lang="de-DE" sz="1600" dirty="0"/>
              <a:t>Öffnung liegt in Freiheit der Kirchen</a:t>
            </a:r>
          </a:p>
        </p:txBody>
      </p:sp>
      <p:sp>
        <p:nvSpPr>
          <p:cNvPr id="12" name="Textfeld 11"/>
          <p:cNvSpPr txBox="1"/>
          <p:nvPr/>
        </p:nvSpPr>
        <p:spPr>
          <a:xfrm>
            <a:off x="5562600" y="2514601"/>
            <a:ext cx="4648200" cy="61555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DE" b="1" u="sng" dirty="0"/>
              <a:t>Deutsche [kath.] Bischofskonferenz:</a:t>
            </a:r>
          </a:p>
          <a:p>
            <a:pPr marL="177800" indent="-177800">
              <a:buFont typeface="Arial"/>
              <a:buChar char="•"/>
            </a:pPr>
            <a:r>
              <a:rPr lang="de-DE" sz="1600" dirty="0"/>
              <a:t>RU setzt konf. Homogenität voraus</a:t>
            </a:r>
          </a:p>
        </p:txBody>
      </p:sp>
      <p:sp>
        <p:nvSpPr>
          <p:cNvPr id="13" name="Textfeld 12"/>
          <p:cNvSpPr txBox="1"/>
          <p:nvPr/>
        </p:nvSpPr>
        <p:spPr>
          <a:xfrm>
            <a:off x="2057400" y="3886201"/>
            <a:ext cx="8153400"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de-DE" b="1" u="sng" dirty="0"/>
              <a:t>Bundesverfassungsgericht, Urteil v. 25.02.1987:</a:t>
            </a:r>
          </a:p>
          <a:p>
            <a:pPr marL="177800" indent="-177800">
              <a:buFont typeface="Arial"/>
              <a:buChar char="•"/>
            </a:pPr>
            <a:r>
              <a:rPr lang="de-DE" dirty="0"/>
              <a:t>Übereinstimmungsgebot legt fest, dass der Religionsunterricht </a:t>
            </a:r>
          </a:p>
          <a:p>
            <a:pPr marL="635000" lvl="1" indent="-177800">
              <a:buFont typeface="Arial"/>
              <a:buChar char="•"/>
            </a:pPr>
            <a:r>
              <a:rPr lang="de-DE" dirty="0"/>
              <a:t>inhaltlich allein von den Kirchen zu bestimmen ist</a:t>
            </a:r>
          </a:p>
          <a:p>
            <a:pPr marL="635000" lvl="2" indent="-177800">
              <a:buFont typeface="Arial"/>
              <a:buChar char="•"/>
            </a:pPr>
            <a:r>
              <a:rPr lang="de-DE" dirty="0"/>
              <a:t>der RU als positioneller Unterricht klar von Religionskunde unterschieden ist</a:t>
            </a:r>
          </a:p>
          <a:p>
            <a:pPr marL="177800" indent="-177800">
              <a:buFont typeface="Arial"/>
              <a:buChar char="•"/>
            </a:pPr>
            <a:r>
              <a:rPr lang="de-DE" dirty="0"/>
              <a:t>Konfessionelle Zusammensetzung hat Einfluss auf den Inhalt des RU</a:t>
            </a:r>
          </a:p>
          <a:p>
            <a:pPr marL="177800" indent="-177800">
              <a:buFont typeface="Arial"/>
              <a:buChar char="•"/>
            </a:pPr>
            <a:r>
              <a:rPr lang="de-DE" dirty="0"/>
              <a:t>In welcher Form die Kirchen die Zusammensetzung regeln (Quotenregelung oder schülerbezogene Regelung), hat der Staat nicht zu entscheiden</a:t>
            </a:r>
          </a:p>
          <a:p>
            <a:pPr marL="177800" indent="-177800"/>
            <a:endParaRPr lang="de-DE" dirty="0"/>
          </a:p>
          <a:p>
            <a:pPr marL="177800" indent="-177800" algn="ctr"/>
            <a:r>
              <a:rPr lang="de-DE" b="1" dirty="0">
                <a:sym typeface="Wingdings"/>
              </a:rPr>
              <a:t> Klage wird abgewiesen.</a:t>
            </a:r>
            <a:endParaRPr lang="de-DE" b="1" dirty="0"/>
          </a:p>
        </p:txBody>
      </p:sp>
      <p:sp>
        <p:nvSpPr>
          <p:cNvPr id="17" name="Explosion 1 16"/>
          <p:cNvSpPr/>
          <p:nvPr/>
        </p:nvSpPr>
        <p:spPr>
          <a:xfrm>
            <a:off x="2743200" y="228600"/>
            <a:ext cx="6781800" cy="320040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b="1" dirty="0"/>
              <a:t>Strittig:</a:t>
            </a:r>
            <a:r>
              <a:rPr lang="de-DE" dirty="0"/>
              <a:t> </a:t>
            </a:r>
          </a:p>
          <a:p>
            <a:pPr algn="ctr"/>
            <a:r>
              <a:rPr lang="de-DE" dirty="0"/>
              <a:t>(</a:t>
            </a:r>
            <a:r>
              <a:rPr lang="de-DE" sz="1600" dirty="0"/>
              <a:t>a) Gefährden Konfessionsfremde die inhaltliche Ausrichtung des RU?</a:t>
            </a:r>
          </a:p>
          <a:p>
            <a:pPr algn="ctr"/>
            <a:r>
              <a:rPr lang="de-DE" sz="1600" dirty="0"/>
              <a:t>(b) Gibt es eine Teilnahmepflicht am RU der eigenen Konfession?</a:t>
            </a:r>
          </a:p>
        </p:txBody>
      </p:sp>
      <p:sp>
        <p:nvSpPr>
          <p:cNvPr id="14" name="Textfeld 13"/>
          <p:cNvSpPr txBox="1"/>
          <p:nvPr/>
        </p:nvSpPr>
        <p:spPr>
          <a:xfrm>
            <a:off x="2590800" y="914401"/>
            <a:ext cx="7162800" cy="4898011"/>
          </a:xfrm>
          <a:prstGeom prst="rect">
            <a:avLst/>
          </a:prstGeom>
          <a:solidFill>
            <a:schemeClr val="bg1"/>
          </a:solidFill>
          <a:effectLst>
            <a:softEdge rad="50800"/>
          </a:effectLst>
        </p:spPr>
        <p:txBody>
          <a:bodyPr wrap="square" lIns="216000" tIns="93600" rIns="216000" bIns="93600" rtlCol="0">
            <a:spAutoFit/>
          </a:bodyPr>
          <a:lstStyle/>
          <a:p>
            <a:r>
              <a:rPr lang="de-DE" dirty="0">
                <a:latin typeface="+mj-lt"/>
              </a:rPr>
              <a:t>Bei der Würdigung des Urteils von 1987 </a:t>
            </a:r>
            <a:r>
              <a:rPr lang="de-DE" b="1" dirty="0">
                <a:latin typeface="+mj-lt"/>
              </a:rPr>
              <a:t>ist zwischen einer rechtlichen und einer religionspädagogischen Ebene zu unterscheiden</a:t>
            </a:r>
            <a:r>
              <a:rPr lang="de-DE" dirty="0">
                <a:latin typeface="+mj-lt"/>
              </a:rPr>
              <a:t>. Juristisch handelt es sich um eine rechtsverbindliche Auslegung von Art. 7 Abs. 3 Satz 2 GG, die das Selbstbestimmungsrecht der Religionsgemeinschaften im RU stärkt.  </a:t>
            </a:r>
          </a:p>
          <a:p>
            <a:pPr marL="177800" indent="-177800"/>
            <a:endParaRPr lang="de-DE" dirty="0">
              <a:latin typeface="+mj-lt"/>
            </a:endParaRPr>
          </a:p>
          <a:p>
            <a:pPr marL="177800" indent="-177800"/>
            <a:r>
              <a:rPr lang="de-DE" dirty="0">
                <a:latin typeface="+mj-lt"/>
              </a:rPr>
              <a:t>1. Das </a:t>
            </a:r>
            <a:r>
              <a:rPr lang="de-DE" b="1" dirty="0">
                <a:latin typeface="+mj-lt"/>
              </a:rPr>
              <a:t>dogmatische Verständnis des RU </a:t>
            </a:r>
            <a:r>
              <a:rPr lang="de-DE" dirty="0">
                <a:latin typeface="+mj-lt"/>
              </a:rPr>
              <a:t>in schroffer Abgrenzung zur Religionskunde („Glaubenssätze […] als bestehende Wahrheiten zu vermitteln“) nimmt eher </a:t>
            </a:r>
            <a:r>
              <a:rPr lang="de-DE" dirty="0" err="1">
                <a:latin typeface="+mj-lt"/>
              </a:rPr>
              <a:t>kath.-</a:t>
            </a:r>
            <a:r>
              <a:rPr lang="de-DE" dirty="0">
                <a:latin typeface="+mj-lt"/>
              </a:rPr>
              <a:t> als </a:t>
            </a:r>
            <a:r>
              <a:rPr lang="de-DE" dirty="0" err="1">
                <a:latin typeface="+mj-lt"/>
              </a:rPr>
              <a:t>ev.-religionspädagogische</a:t>
            </a:r>
            <a:r>
              <a:rPr lang="de-DE" dirty="0">
                <a:latin typeface="+mj-lt"/>
              </a:rPr>
              <a:t> Positionen auf. Die Positionsgebundenheit des RU ist demgegenüber unbedingt </a:t>
            </a:r>
            <a:r>
              <a:rPr lang="de-DE" i="1" dirty="0">
                <a:latin typeface="+mj-lt"/>
              </a:rPr>
              <a:t>bildungstheoretisch </a:t>
            </a:r>
            <a:r>
              <a:rPr lang="de-DE" dirty="0">
                <a:latin typeface="+mj-lt"/>
              </a:rPr>
              <a:t>zu begründen.</a:t>
            </a:r>
          </a:p>
          <a:p>
            <a:pPr marL="177800" indent="-177800"/>
            <a:endParaRPr lang="de-DE" dirty="0">
              <a:latin typeface="+mj-lt"/>
            </a:endParaRPr>
          </a:p>
          <a:p>
            <a:pPr marL="177800" indent="-177800"/>
            <a:r>
              <a:rPr lang="de-DE" dirty="0">
                <a:latin typeface="+mj-lt"/>
              </a:rPr>
              <a:t>2. Von bleibender, gerade in Mitteldeutschland aktueller Bedeutung ist die grundlegende Einsicht, </a:t>
            </a:r>
            <a:r>
              <a:rPr lang="de-DE" b="1" dirty="0">
                <a:latin typeface="+mj-lt"/>
              </a:rPr>
              <a:t>dass die inhaltliche Ausrichtung des Fachs durch die Konfessionszugehörigkeit bzw. Konfessionslosigkeit der Schülerinnen und Schüler mitbestimmt wird.</a:t>
            </a:r>
            <a:endParaRPr lang="de-DE" dirty="0">
              <a:latin typeface="+mj-lt"/>
            </a:endParaRPr>
          </a:p>
          <a:p>
            <a:endParaRPr lang="de-DE" dirty="0">
              <a:latin typeface="+mj-lt"/>
            </a:endParaRPr>
          </a:p>
        </p:txBody>
      </p:sp>
      <p:sp>
        <p:nvSpPr>
          <p:cNvPr id="15" name="Textfeld 14"/>
          <p:cNvSpPr txBox="1"/>
          <p:nvPr/>
        </p:nvSpPr>
        <p:spPr>
          <a:xfrm>
            <a:off x="2590800" y="1295401"/>
            <a:ext cx="7162800" cy="5175009"/>
          </a:xfrm>
          <a:prstGeom prst="rect">
            <a:avLst/>
          </a:prstGeom>
          <a:solidFill>
            <a:schemeClr val="bg1"/>
          </a:solidFill>
          <a:effectLst>
            <a:softEdge rad="50800"/>
          </a:effectLst>
        </p:spPr>
        <p:txBody>
          <a:bodyPr wrap="square" lIns="216000" tIns="93600" rIns="216000" bIns="93600" rtlCol="0">
            <a:spAutoFit/>
          </a:bodyPr>
          <a:lstStyle/>
          <a:p>
            <a:pPr marL="177800" indent="-177800"/>
            <a:r>
              <a:rPr lang="de-DE" dirty="0">
                <a:latin typeface="+mj-lt"/>
              </a:rPr>
              <a:t>3. Bemerkenswert ist, dass das </a:t>
            </a:r>
            <a:r>
              <a:rPr lang="de-DE" dirty="0" err="1">
                <a:latin typeface="+mj-lt"/>
              </a:rPr>
              <a:t>BVerfG</a:t>
            </a:r>
            <a:r>
              <a:rPr lang="de-DE" dirty="0">
                <a:latin typeface="+mj-lt"/>
              </a:rPr>
              <a:t> im Blick auf eine </a:t>
            </a:r>
            <a:r>
              <a:rPr lang="de-DE" b="1" dirty="0" err="1">
                <a:latin typeface="+mj-lt"/>
              </a:rPr>
              <a:t>Teilnahme-pflicht</a:t>
            </a:r>
            <a:r>
              <a:rPr lang="de-DE" b="1" dirty="0">
                <a:latin typeface="+mj-lt"/>
              </a:rPr>
              <a:t> am RU der eigenen Konfession</a:t>
            </a:r>
            <a:r>
              <a:rPr lang="de-DE" dirty="0">
                <a:latin typeface="+mj-lt"/>
              </a:rPr>
              <a:t> zwar auf die geschichtlichen Wurzeln verweist („Der Gedanke, </a:t>
            </a:r>
            <a:r>
              <a:rPr lang="de-DE" dirty="0" err="1">
                <a:latin typeface="+mj-lt"/>
              </a:rPr>
              <a:t>daß</a:t>
            </a:r>
            <a:r>
              <a:rPr lang="de-DE" dirty="0">
                <a:latin typeface="+mj-lt"/>
              </a:rPr>
              <a:t> sich ein Kind zum Unterricht eines fremden Bekenntnisses anmelden könnte, lag den Schöpfern […] des Grundgesetzes fern“), aber auf eine endgültige Klärung des Aspekts verzichtet. </a:t>
            </a:r>
          </a:p>
          <a:p>
            <a:pPr marL="177800"/>
            <a:r>
              <a:rPr lang="de-DE" dirty="0">
                <a:latin typeface="+mj-lt"/>
              </a:rPr>
              <a:t>Die (damalige) Position der EKD, das staatliche Recht verpflichte „den Schüler nicht nur, den Religionsunterricht irgendeiner, sondern den seiner Konfession zu besuchen“, bleibt also unberücksichtigt. </a:t>
            </a:r>
            <a:r>
              <a:rPr lang="de-DE" b="1" dirty="0">
                <a:latin typeface="+mj-lt"/>
                <a:cs typeface="Calibri (Kopfzeilen)"/>
              </a:rPr>
              <a:t>Damit war eine Ausgestaltung von Art. 7 Abs. 3 GG im Sinne einer Wahlpflichtregelung nicht mehr prinzipiell ausgeschossen.</a:t>
            </a:r>
            <a:endParaRPr lang="de-DE" dirty="0">
              <a:latin typeface="+mj-lt"/>
              <a:cs typeface="Calibri (Kopfzeilen)"/>
            </a:endParaRPr>
          </a:p>
          <a:p>
            <a:pPr marL="177800"/>
            <a:r>
              <a:rPr lang="de-DE" u="sng" dirty="0">
                <a:latin typeface="Calibri"/>
                <a:cs typeface="Calibri"/>
              </a:rPr>
              <a:t>Landesrechtlich</a:t>
            </a:r>
            <a:r>
              <a:rPr lang="de-DE" dirty="0">
                <a:latin typeface="Calibri"/>
                <a:cs typeface="Calibri"/>
              </a:rPr>
              <a:t> finden sich dazu aktuell unterschiedliche Regelungen: Während etwa NRW an der Pflichtteilnahme am Religionsunterricht der </a:t>
            </a:r>
            <a:r>
              <a:rPr lang="de-DE" i="1" dirty="0">
                <a:latin typeface="Calibri"/>
                <a:cs typeface="Calibri"/>
              </a:rPr>
              <a:t>eigenen </a:t>
            </a:r>
            <a:r>
              <a:rPr lang="de-DE" dirty="0">
                <a:latin typeface="Calibri"/>
                <a:cs typeface="Calibri"/>
              </a:rPr>
              <a:t>Konfession festhält (zuletzt im </a:t>
            </a:r>
            <a:r>
              <a:rPr lang="de-DE" dirty="0" err="1">
                <a:latin typeface="Calibri"/>
                <a:cs typeface="Calibri"/>
              </a:rPr>
              <a:t>RdErl</a:t>
            </a:r>
            <a:r>
              <a:rPr lang="de-DE" dirty="0">
                <a:latin typeface="Calibri"/>
                <a:cs typeface="Calibri"/>
              </a:rPr>
              <a:t>. v. 20.06.2003), stellt Sachsen-Anhalt den Schülerinnen und Schülern die Wahl zwischen Ev. oder Kath. RU oder Ethikunterricht frei (Art. 27 der L</a:t>
            </a:r>
            <a:r>
              <a:rPr lang="de-DE" dirty="0">
                <a:latin typeface="+mj-lt"/>
                <a:cs typeface="Calibri (Kopfzeilen)"/>
              </a:rPr>
              <a:t>andesverfassung v. 16.07.1992).</a:t>
            </a:r>
          </a:p>
          <a:p>
            <a:pPr marL="177800" indent="-177800"/>
            <a:endParaRPr lang="de-DE" dirty="0">
              <a:latin typeface="+mj-lt"/>
            </a:endParaRPr>
          </a:p>
        </p:txBody>
      </p:sp>
      <p:pic>
        <p:nvPicPr>
          <p:cNvPr id="19" name="Bild 7">
            <a:extLst>
              <a:ext uri="{FF2B5EF4-FFF2-40B4-BE49-F238E27FC236}">
                <a16:creationId xmlns:a16="http://schemas.microsoft.com/office/drawing/2014/main" id="{71333973-D647-AD4F-AD37-F7A8B295B2A4}"/>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Tree>
    <p:extLst>
      <p:ext uri="{BB962C8B-B14F-4D97-AF65-F5344CB8AC3E}">
        <p14:creationId xmlns:p14="http://schemas.microsoft.com/office/powerpoint/2010/main" val="2266869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p:cTn id="7" dur="500" fill="hold"/>
                                        <p:tgtEl>
                                          <p:spTgt spid="14">
                                            <p:bg/>
                                          </p:spTgt>
                                        </p:tgtEl>
                                        <p:attrNameLst>
                                          <p:attrName>ppt_w</p:attrName>
                                        </p:attrNameLst>
                                      </p:cBhvr>
                                      <p:tavLst>
                                        <p:tav tm="0">
                                          <p:val>
                                            <p:fltVal val="0"/>
                                          </p:val>
                                        </p:tav>
                                        <p:tav tm="100000">
                                          <p:val>
                                            <p:strVal val="#ppt_w"/>
                                          </p:val>
                                        </p:tav>
                                      </p:tavLst>
                                    </p:anim>
                                    <p:anim calcmode="lin" valueType="num">
                                      <p:cBhvr>
                                        <p:cTn id="8" dur="500" fill="hold"/>
                                        <p:tgtEl>
                                          <p:spTgt spid="14">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p:cTn id="1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p:cTn id="19"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p:cTn id="25" dur="5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0" fill="hold" grpId="1" nodeType="clickEffect">
                                  <p:stCondLst>
                                    <p:cond delay="0"/>
                                  </p:stCondLst>
                                  <p:childTnLst>
                                    <p:anim calcmode="lin" valueType="num">
                                      <p:cBhvr>
                                        <p:cTn id="30" dur="500"/>
                                        <p:tgtEl>
                                          <p:spTgt spid="14">
                                            <p:txEl>
                                              <p:pRg st="0" end="0"/>
                                            </p:txEl>
                                          </p:spTgt>
                                        </p:tgtEl>
                                        <p:attrNameLst>
                                          <p:attrName>ppt_w</p:attrName>
                                        </p:attrNameLst>
                                      </p:cBhvr>
                                      <p:tavLst>
                                        <p:tav tm="0">
                                          <p:val>
                                            <p:strVal val="ppt_w"/>
                                          </p:val>
                                        </p:tav>
                                        <p:tav tm="100000">
                                          <p:val>
                                            <p:fltVal val="0"/>
                                          </p:val>
                                        </p:tav>
                                      </p:tavLst>
                                    </p:anim>
                                    <p:anim calcmode="lin" valueType="num">
                                      <p:cBhvr>
                                        <p:cTn id="31"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2" dur="500"/>
                                        <p:tgtEl>
                                          <p:spTgt spid="14">
                                            <p:txEl>
                                              <p:pRg st="0" end="0"/>
                                            </p:txEl>
                                          </p:spTgt>
                                        </p:tgtEl>
                                      </p:cBhvr>
                                    </p:animEffect>
                                    <p:set>
                                      <p:cBhvr>
                                        <p:cTn id="33" dur="1" fill="hold">
                                          <p:stCondLst>
                                            <p:cond delay="499"/>
                                          </p:stCondLst>
                                        </p:cTn>
                                        <p:tgtEl>
                                          <p:spTgt spid="14">
                                            <p:txEl>
                                              <p:pRg st="0" end="0"/>
                                            </p:txEl>
                                          </p:spTgt>
                                        </p:tgtEl>
                                        <p:attrNameLst>
                                          <p:attrName>style.visibility</p:attrName>
                                        </p:attrNameLst>
                                      </p:cBhvr>
                                      <p:to>
                                        <p:strVal val="hidden"/>
                                      </p:to>
                                    </p:set>
                                  </p:childTnLst>
                                </p:cTn>
                              </p:par>
                              <p:par>
                                <p:cTn id="34" presetID="53" presetClass="exit" presetSubtype="0" fill="hold" grpId="1" nodeType="withEffect">
                                  <p:stCondLst>
                                    <p:cond delay="0"/>
                                  </p:stCondLst>
                                  <p:childTnLst>
                                    <p:anim calcmode="lin" valueType="num">
                                      <p:cBhvr>
                                        <p:cTn id="35" dur="500"/>
                                        <p:tgtEl>
                                          <p:spTgt spid="14">
                                            <p:txEl>
                                              <p:pRg st="2" end="2"/>
                                            </p:txEl>
                                          </p:spTgt>
                                        </p:tgtEl>
                                        <p:attrNameLst>
                                          <p:attrName>ppt_w</p:attrName>
                                        </p:attrNameLst>
                                      </p:cBhvr>
                                      <p:tavLst>
                                        <p:tav tm="0">
                                          <p:val>
                                            <p:strVal val="ppt_w"/>
                                          </p:val>
                                        </p:tav>
                                        <p:tav tm="100000">
                                          <p:val>
                                            <p:fltVal val="0"/>
                                          </p:val>
                                        </p:tav>
                                      </p:tavLst>
                                    </p:anim>
                                    <p:anim calcmode="lin" valueType="num">
                                      <p:cBhvr>
                                        <p:cTn id="36" dur="500"/>
                                        <p:tgtEl>
                                          <p:spTgt spid="14">
                                            <p:txEl>
                                              <p:pRg st="2" end="2"/>
                                            </p:txEl>
                                          </p:spTgt>
                                        </p:tgtEl>
                                        <p:attrNameLst>
                                          <p:attrName>ppt_h</p:attrName>
                                        </p:attrNameLst>
                                      </p:cBhvr>
                                      <p:tavLst>
                                        <p:tav tm="0">
                                          <p:val>
                                            <p:strVal val="ppt_h"/>
                                          </p:val>
                                        </p:tav>
                                        <p:tav tm="100000">
                                          <p:val>
                                            <p:fltVal val="0"/>
                                          </p:val>
                                        </p:tav>
                                      </p:tavLst>
                                    </p:anim>
                                    <p:animEffect transition="out" filter="fade">
                                      <p:cBhvr>
                                        <p:cTn id="37" dur="500"/>
                                        <p:tgtEl>
                                          <p:spTgt spid="14">
                                            <p:txEl>
                                              <p:pRg st="2" end="2"/>
                                            </p:txEl>
                                          </p:spTgt>
                                        </p:tgtEl>
                                      </p:cBhvr>
                                    </p:animEffect>
                                    <p:set>
                                      <p:cBhvr>
                                        <p:cTn id="38" dur="1" fill="hold">
                                          <p:stCondLst>
                                            <p:cond delay="499"/>
                                          </p:stCondLst>
                                        </p:cTn>
                                        <p:tgtEl>
                                          <p:spTgt spid="14">
                                            <p:txEl>
                                              <p:pRg st="2" end="2"/>
                                            </p:txEl>
                                          </p:spTgt>
                                        </p:tgtEl>
                                        <p:attrNameLst>
                                          <p:attrName>style.visibility</p:attrName>
                                        </p:attrNameLst>
                                      </p:cBhvr>
                                      <p:to>
                                        <p:strVal val="hidden"/>
                                      </p:to>
                                    </p:set>
                                  </p:childTnLst>
                                </p:cTn>
                              </p:par>
                              <p:par>
                                <p:cTn id="39" presetID="53" presetClass="exit" presetSubtype="0" fill="hold" grpId="1" nodeType="withEffect">
                                  <p:stCondLst>
                                    <p:cond delay="0"/>
                                  </p:stCondLst>
                                  <p:childTnLst>
                                    <p:anim calcmode="lin" valueType="num">
                                      <p:cBhvr>
                                        <p:cTn id="40" dur="500"/>
                                        <p:tgtEl>
                                          <p:spTgt spid="14">
                                            <p:txEl>
                                              <p:pRg st="4" end="4"/>
                                            </p:txEl>
                                          </p:spTgt>
                                        </p:tgtEl>
                                        <p:attrNameLst>
                                          <p:attrName>ppt_w</p:attrName>
                                        </p:attrNameLst>
                                      </p:cBhvr>
                                      <p:tavLst>
                                        <p:tav tm="0">
                                          <p:val>
                                            <p:strVal val="ppt_w"/>
                                          </p:val>
                                        </p:tav>
                                        <p:tav tm="100000">
                                          <p:val>
                                            <p:fltVal val="0"/>
                                          </p:val>
                                        </p:tav>
                                      </p:tavLst>
                                    </p:anim>
                                    <p:anim calcmode="lin" valueType="num">
                                      <p:cBhvr>
                                        <p:cTn id="41" dur="500"/>
                                        <p:tgtEl>
                                          <p:spTgt spid="14">
                                            <p:txEl>
                                              <p:pRg st="4" end="4"/>
                                            </p:txEl>
                                          </p:spTgt>
                                        </p:tgtEl>
                                        <p:attrNameLst>
                                          <p:attrName>ppt_h</p:attrName>
                                        </p:attrNameLst>
                                      </p:cBhvr>
                                      <p:tavLst>
                                        <p:tav tm="0">
                                          <p:val>
                                            <p:strVal val="ppt_h"/>
                                          </p:val>
                                        </p:tav>
                                        <p:tav tm="100000">
                                          <p:val>
                                            <p:fltVal val="0"/>
                                          </p:val>
                                        </p:tav>
                                      </p:tavLst>
                                    </p:anim>
                                    <p:animEffect transition="out" filter="fade">
                                      <p:cBhvr>
                                        <p:cTn id="42" dur="500"/>
                                        <p:tgtEl>
                                          <p:spTgt spid="14">
                                            <p:txEl>
                                              <p:pRg st="4" end="4"/>
                                            </p:txEl>
                                          </p:spTgt>
                                        </p:tgtEl>
                                      </p:cBhvr>
                                    </p:animEffect>
                                    <p:set>
                                      <p:cBhvr>
                                        <p:cTn id="43" dur="1" fill="hold">
                                          <p:stCondLst>
                                            <p:cond delay="499"/>
                                          </p:stCondLst>
                                        </p:cTn>
                                        <p:tgtEl>
                                          <p:spTgt spid="14">
                                            <p:txEl>
                                              <p:pRg st="4" end="4"/>
                                            </p:txEl>
                                          </p:spTgt>
                                        </p:tgtEl>
                                        <p:attrNameLst>
                                          <p:attrName>style.visibility</p:attrName>
                                        </p:attrNameLst>
                                      </p:cBhvr>
                                      <p:to>
                                        <p:strVal val="hidden"/>
                                      </p:to>
                                    </p:set>
                                  </p:childTnLst>
                                </p:cTn>
                              </p:par>
                              <p:par>
                                <p:cTn id="44" presetID="53" presetClass="exit" presetSubtype="0" fill="hold" grpId="1" nodeType="withEffect">
                                  <p:stCondLst>
                                    <p:cond delay="0"/>
                                  </p:stCondLst>
                                  <p:childTnLst>
                                    <p:anim calcmode="lin" valueType="num">
                                      <p:cBhvr>
                                        <p:cTn id="45" dur="500"/>
                                        <p:tgtEl>
                                          <p:spTgt spid="14">
                                            <p:bg/>
                                          </p:spTgt>
                                        </p:tgtEl>
                                        <p:attrNameLst>
                                          <p:attrName>ppt_w</p:attrName>
                                        </p:attrNameLst>
                                      </p:cBhvr>
                                      <p:tavLst>
                                        <p:tav tm="0">
                                          <p:val>
                                            <p:strVal val="ppt_w"/>
                                          </p:val>
                                        </p:tav>
                                        <p:tav tm="100000">
                                          <p:val>
                                            <p:fltVal val="0"/>
                                          </p:val>
                                        </p:tav>
                                      </p:tavLst>
                                    </p:anim>
                                    <p:anim calcmode="lin" valueType="num">
                                      <p:cBhvr>
                                        <p:cTn id="46" dur="500"/>
                                        <p:tgtEl>
                                          <p:spTgt spid="14">
                                            <p:bg/>
                                          </p:spTgt>
                                        </p:tgtEl>
                                        <p:attrNameLst>
                                          <p:attrName>ppt_h</p:attrName>
                                        </p:attrNameLst>
                                      </p:cBhvr>
                                      <p:tavLst>
                                        <p:tav tm="0">
                                          <p:val>
                                            <p:strVal val="ppt_h"/>
                                          </p:val>
                                        </p:tav>
                                        <p:tav tm="100000">
                                          <p:val>
                                            <p:fltVal val="0"/>
                                          </p:val>
                                        </p:tav>
                                      </p:tavLst>
                                    </p:anim>
                                    <p:animEffect transition="out" filter="fade">
                                      <p:cBhvr>
                                        <p:cTn id="47" dur="500"/>
                                        <p:tgtEl>
                                          <p:spTgt spid="14">
                                            <p:bg/>
                                          </p:spTgt>
                                        </p:tgtEl>
                                      </p:cBhvr>
                                    </p:animEffect>
                                    <p:set>
                                      <p:cBhvr>
                                        <p:cTn id="48" dur="1" fill="hold">
                                          <p:stCondLst>
                                            <p:cond delay="499"/>
                                          </p:stCondLst>
                                        </p:cTn>
                                        <p:tgtEl>
                                          <p:spTgt spid="14">
                                            <p:bg/>
                                          </p:spTgt>
                                        </p:tgtEl>
                                        <p:attrNameLst>
                                          <p:attrName>style.visibility</p:attrName>
                                        </p:attrNameLst>
                                      </p:cBhvr>
                                      <p:to>
                                        <p:strVal val="hidden"/>
                                      </p:to>
                                    </p:set>
                                  </p:childTnLst>
                                </p:cTn>
                              </p:par>
                              <p:par>
                                <p:cTn id="49" presetID="23" presetClass="entr" presetSubtype="16" fill="hold" grpId="0" nodeType="withEffect">
                                  <p:stCondLst>
                                    <p:cond delay="0"/>
                                  </p:stCondLst>
                                  <p:childTnLst>
                                    <p:set>
                                      <p:cBhvr>
                                        <p:cTn id="50" dur="1" fill="hold">
                                          <p:stCondLst>
                                            <p:cond delay="0"/>
                                          </p:stCondLst>
                                        </p:cTn>
                                        <p:tgtEl>
                                          <p:spTgt spid="15">
                                            <p:bg/>
                                          </p:spTgt>
                                        </p:tgtEl>
                                        <p:attrNameLst>
                                          <p:attrName>style.visibility</p:attrName>
                                        </p:attrNameLst>
                                      </p:cBhvr>
                                      <p:to>
                                        <p:strVal val="visible"/>
                                      </p:to>
                                    </p:set>
                                    <p:anim calcmode="lin" valueType="num">
                                      <p:cBhvr>
                                        <p:cTn id="51" dur="500" fill="hold"/>
                                        <p:tgtEl>
                                          <p:spTgt spid="15">
                                            <p:bg/>
                                          </p:spTgt>
                                        </p:tgtEl>
                                        <p:attrNameLst>
                                          <p:attrName>ppt_w</p:attrName>
                                        </p:attrNameLst>
                                      </p:cBhvr>
                                      <p:tavLst>
                                        <p:tav tm="0">
                                          <p:val>
                                            <p:fltVal val="0"/>
                                          </p:val>
                                        </p:tav>
                                        <p:tav tm="100000">
                                          <p:val>
                                            <p:strVal val="#ppt_w"/>
                                          </p:val>
                                        </p:tav>
                                      </p:tavLst>
                                    </p:anim>
                                    <p:anim calcmode="lin" valueType="num">
                                      <p:cBhvr>
                                        <p:cTn id="52" dur="500" fill="hold"/>
                                        <p:tgtEl>
                                          <p:spTgt spid="15">
                                            <p:bg/>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p:cTn id="5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anim calcmode="lin" valueType="num">
                                      <p:cBhvr>
                                        <p:cTn id="63"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15">
                                            <p:txEl>
                                              <p:pRg st="2" end="2"/>
                                            </p:txEl>
                                          </p:spTgt>
                                        </p:tgtEl>
                                        <p:attrNameLst>
                                          <p:attrName>style.visibility</p:attrName>
                                        </p:attrNameLst>
                                      </p:cBhvr>
                                      <p:to>
                                        <p:strVal val="visible"/>
                                      </p:to>
                                    </p:set>
                                    <p:anim calcmode="lin" valueType="num">
                                      <p:cBhvr>
                                        <p:cTn id="6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70" dur="500" fill="hold"/>
                                        <p:tgtEl>
                                          <p:spTgt spid="1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animBg="1"/>
      <p:bldP spid="14" grpId="1" build="allAtOnce" animBg="1"/>
      <p:bldP spid="15" grpId="0" build="p" bldLvl="4"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el 1"/>
          <p:cNvSpPr>
            <a:spLocks noGrp="1"/>
          </p:cNvSpPr>
          <p:nvPr>
            <p:ph type="title"/>
          </p:nvPr>
        </p:nvSpPr>
        <p:spPr>
          <a:xfrm>
            <a:off x="836579" y="914400"/>
            <a:ext cx="8229600" cy="838200"/>
          </a:xfrm>
        </p:spPr>
        <p:txBody>
          <a:bodyPr/>
          <a:lstStyle/>
          <a:p>
            <a:pPr eaLnBrk="1" hangingPunct="1"/>
            <a:r>
              <a:rPr lang="de-DE" sz="2800" dirty="0">
                <a:solidFill>
                  <a:srgbClr val="4F6228"/>
                </a:solidFill>
                <a:cs typeface="Times New Roman" charset="0"/>
              </a:rPr>
              <a:t>3.2 Rechtliche Rahmenbedingungen</a:t>
            </a:r>
          </a:p>
        </p:txBody>
      </p:sp>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27</a:t>
            </a:fld>
            <a:endParaRPr lang="de-DE" dirty="0"/>
          </a:p>
        </p:txBody>
      </p:sp>
      <p:sp>
        <p:nvSpPr>
          <p:cNvPr id="22536" name="Inhaltsplatzhalter 9"/>
          <p:cNvSpPr>
            <a:spLocks noGrp="1"/>
          </p:cNvSpPr>
          <p:nvPr>
            <p:ph idx="1"/>
          </p:nvPr>
        </p:nvSpPr>
        <p:spPr>
          <a:xfrm>
            <a:off x="836579" y="1752600"/>
            <a:ext cx="10739335" cy="1981200"/>
          </a:xfr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a:normAutofit/>
          </a:bodyPr>
          <a:lstStyle/>
          <a:p>
            <a:pPr marL="450850" indent="-450850">
              <a:spcBef>
                <a:spcPct val="0"/>
              </a:spcBef>
              <a:buNone/>
            </a:pPr>
            <a:r>
              <a:rPr lang="de-DE" cap="small" dirty="0">
                <a:solidFill>
                  <a:srgbClr val="000000"/>
                </a:solidFill>
              </a:rPr>
              <a:t>Präzisierung zu Art. 7 Abs. 3 Satz 2 GG</a:t>
            </a:r>
          </a:p>
          <a:p>
            <a:pPr marL="450850" indent="-450850">
              <a:spcBef>
                <a:spcPct val="0"/>
              </a:spcBef>
              <a:buNone/>
            </a:pPr>
            <a:r>
              <a:rPr lang="de-DE" sz="1600" b="1" dirty="0">
                <a:solidFill>
                  <a:srgbClr val="000000"/>
                </a:solidFill>
              </a:rPr>
              <a:t>	Die Übereinstimmungsbestimmung räumt nach einem Urteil des </a:t>
            </a:r>
            <a:r>
              <a:rPr lang="de-DE" sz="1600" b="1" dirty="0" err="1">
                <a:solidFill>
                  <a:srgbClr val="000000"/>
                </a:solidFill>
              </a:rPr>
              <a:t>BVerfG</a:t>
            </a:r>
            <a:r>
              <a:rPr lang="de-DE" sz="1600" b="1" dirty="0">
                <a:solidFill>
                  <a:srgbClr val="000000"/>
                </a:solidFill>
              </a:rPr>
              <a:t> von 1987 den Religionsgemeinschaften ein weitreichendes inhaltliches Selbstbestimmungsrecht im Religionsunterricht ein. Dazu gehört explizit auch das Recht, die Teilnahme </a:t>
            </a:r>
            <a:r>
              <a:rPr lang="de-DE" sz="1600" b="1" dirty="0" err="1">
                <a:solidFill>
                  <a:srgbClr val="000000"/>
                </a:solidFill>
              </a:rPr>
              <a:t>konfessions-fremder</a:t>
            </a:r>
            <a:r>
              <a:rPr lang="de-DE" sz="1600" b="1" dirty="0">
                <a:solidFill>
                  <a:srgbClr val="000000"/>
                </a:solidFill>
              </a:rPr>
              <a:t> Schülerinnen und Schüler einzuschränken oder zu untersagen. Das Urteil tritt für eine deutliche Unterscheidung zwischen konfessionellem Religionsunterricht nach Art. 7 Abs. 3 GG und </a:t>
            </a:r>
            <a:r>
              <a:rPr lang="de-DE" sz="1600" b="1" dirty="0" err="1">
                <a:solidFill>
                  <a:srgbClr val="000000"/>
                </a:solidFill>
              </a:rPr>
              <a:t>religionskundlichem</a:t>
            </a:r>
            <a:r>
              <a:rPr lang="de-DE" sz="1600" b="1" dirty="0">
                <a:solidFill>
                  <a:srgbClr val="000000"/>
                </a:solidFill>
              </a:rPr>
              <a:t> Unterricht ein.</a:t>
            </a:r>
          </a:p>
        </p:txBody>
      </p:sp>
      <p:pic>
        <p:nvPicPr>
          <p:cNvPr id="11" name="Bild 7">
            <a:extLst>
              <a:ext uri="{FF2B5EF4-FFF2-40B4-BE49-F238E27FC236}">
                <a16:creationId xmlns:a16="http://schemas.microsoft.com/office/drawing/2014/main" id="{DD00534D-CEB9-4144-969F-D249FFC8401B}"/>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2" name="Titel 1">
            <a:extLst>
              <a:ext uri="{FF2B5EF4-FFF2-40B4-BE49-F238E27FC236}">
                <a16:creationId xmlns:a16="http://schemas.microsoft.com/office/drawing/2014/main" id="{BC8BC8F1-5D43-594D-A9F7-25CA60562B5B}"/>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16080588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28</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a:spLocks noGrp="1"/>
          </p:cNvSpPr>
          <p:nvPr>
            <p:ph idx="1"/>
          </p:nvPr>
        </p:nvSpPr>
        <p:spPr>
          <a:xfrm>
            <a:off x="912779" y="1483470"/>
            <a:ext cx="8229600" cy="2667000"/>
          </a:xfrm>
        </p:spPr>
        <p:txBody>
          <a:bodyPr/>
          <a:lstStyle/>
          <a:p>
            <a:pPr marL="0" indent="0">
              <a:buNone/>
            </a:pPr>
            <a:r>
              <a:rPr lang="de-DE" sz="1800" b="1" dirty="0"/>
              <a:t>Inhalt:</a:t>
            </a:r>
            <a:r>
              <a:rPr lang="de-DE" sz="1800" dirty="0"/>
              <a:t> Wie ist ein Religionsunterricht „in Übereinstimmung mit den Grundsätzen“ der evangelischen Kirche inhaltlich zu bestimmen?</a:t>
            </a:r>
          </a:p>
        </p:txBody>
      </p:sp>
      <p:graphicFrame>
        <p:nvGraphicFramePr>
          <p:cNvPr id="22" name="Inhaltsplatzhalter 10"/>
          <p:cNvGraphicFramePr>
            <a:graphicFrameLocks/>
          </p:cNvGraphicFramePr>
          <p:nvPr/>
        </p:nvGraphicFramePr>
        <p:xfrm>
          <a:off x="1905000" y="2057400"/>
          <a:ext cx="8305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Bild 7">
            <a:extLst>
              <a:ext uri="{FF2B5EF4-FFF2-40B4-BE49-F238E27FC236}">
                <a16:creationId xmlns:a16="http://schemas.microsoft.com/office/drawing/2014/main" id="{7CE7ECE6-A09A-4C42-BB25-140B59556C91}"/>
              </a:ext>
            </a:extLst>
          </p:cNvPr>
          <p:cNvPicPr>
            <a:picLocks noChangeAspect="1" noChangeArrowheads="1"/>
          </p:cNvPicPr>
          <p:nvPr/>
        </p:nvPicPr>
        <p:blipFill>
          <a:blip r:embed="rId8" cstate="print"/>
          <a:srcRect l="69621"/>
          <a:stretch>
            <a:fillRect/>
          </a:stretch>
        </p:blipFill>
        <p:spPr bwMode="auto">
          <a:xfrm>
            <a:off x="10789596" y="291830"/>
            <a:ext cx="990600" cy="457200"/>
          </a:xfrm>
          <a:prstGeom prst="rect">
            <a:avLst/>
          </a:prstGeom>
          <a:noFill/>
          <a:ln w="9525">
            <a:noFill/>
            <a:miter lim="800000"/>
            <a:headEnd/>
            <a:tailEnd/>
          </a:ln>
        </p:spPr>
      </p:pic>
      <p:sp>
        <p:nvSpPr>
          <p:cNvPr id="14" name="Titel 1">
            <a:extLst>
              <a:ext uri="{FF2B5EF4-FFF2-40B4-BE49-F238E27FC236}">
                <a16:creationId xmlns:a16="http://schemas.microsoft.com/office/drawing/2014/main" id="{05B888FA-860B-8540-AE22-143C7E0E0D49}"/>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15" name="Titel 1">
            <a:extLst>
              <a:ext uri="{FF2B5EF4-FFF2-40B4-BE49-F238E27FC236}">
                <a16:creationId xmlns:a16="http://schemas.microsoft.com/office/drawing/2014/main" id="{93E6FC84-6925-F740-A582-FF1990ACAC77}"/>
              </a:ext>
            </a:extLst>
          </p:cNvPr>
          <p:cNvSpPr txBox="1">
            <a:spLocks/>
          </p:cNvSpPr>
          <p:nvPr/>
        </p:nvSpPr>
        <p:spPr>
          <a:xfrm>
            <a:off x="836579" y="301359"/>
            <a:ext cx="9747115"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(und systematische) Perspektiven</a:t>
            </a:r>
          </a:p>
        </p:txBody>
      </p:sp>
    </p:spTree>
    <p:extLst>
      <p:ext uri="{BB962C8B-B14F-4D97-AF65-F5344CB8AC3E}">
        <p14:creationId xmlns:p14="http://schemas.microsoft.com/office/powerpoint/2010/main" val="1487692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graphicEl>
                                              <a:dgm id="{51229B10-98B6-1B49-96C5-2729B22970E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graphicEl>
                                              <a:dgm id="{4AB2D5C3-E4EB-0842-A3A7-2088CF7F5BC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graphicEl>
                                              <a:dgm id="{4AB8E0A7-A8CE-4443-BE33-8C1C06A9E61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graphicEl>
                                              <a:dgm id="{64D99697-6561-1640-B9D3-A4492C1AD893}"/>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graphicEl>
                                              <a:dgm id="{D208A26B-6378-5849-B1E0-F7C9310A2AE0}"/>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graphicEl>
                                              <a:dgm id="{8E25FEB0-752C-A34B-B189-E617466C4A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graphicEl>
                                              <a:dgm id="{3C9CB59D-DC91-0840-B124-2360DBFB60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9"/>
          <p:cNvSpPr txBox="1">
            <a:spLocks/>
          </p:cNvSpPr>
          <p:nvPr/>
        </p:nvSpPr>
        <p:spPr bwMode="auto">
          <a:xfrm>
            <a:off x="1981200" y="2362200"/>
            <a:ext cx="8305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lang="de-DE" b="1" dirty="0">
                <a:latin typeface="+mj-lt"/>
                <a:ea typeface="ＭＳ Ｐゴシック" charset="-128"/>
                <a:cs typeface="ＭＳ Ｐゴシック" charset="-128"/>
              </a:rPr>
              <a:t>Stellungnahme der EKD v. 07./08.07.1971: </a:t>
            </a:r>
            <a:r>
              <a:rPr lang="de-DE" dirty="0">
                <a:latin typeface="+mj-lt"/>
                <a:ea typeface="ＭＳ Ｐゴシック" charset="-128"/>
                <a:cs typeface="ＭＳ Ｐゴシック" charset="-128"/>
              </a:rPr>
              <a:t>Benennt statt </a:t>
            </a:r>
            <a:r>
              <a:rPr lang="de-DE" dirty="0">
                <a:latin typeface="+mj-lt"/>
                <a:cs typeface="ＭＳ Ｐゴシック" charset="-128"/>
              </a:rPr>
              <a:t>„</a:t>
            </a:r>
            <a:r>
              <a:rPr lang="de-DE" dirty="0" err="1">
                <a:latin typeface="+mj-lt"/>
                <a:cs typeface="ＭＳ Ｐゴシック" charset="-128"/>
              </a:rPr>
              <a:t>positive[r</a:t>
            </a:r>
            <a:r>
              <a:rPr lang="de-DE" dirty="0">
                <a:latin typeface="+mj-lt"/>
                <a:cs typeface="ＭＳ Ｐゴシック" charset="-128"/>
              </a:rPr>
              <a:t>] Lehrsätze und Dogmen“ drei </a:t>
            </a:r>
            <a:r>
              <a:rPr lang="de-DE" dirty="0">
                <a:latin typeface="+mj-lt"/>
                <a:ea typeface="ＭＳ Ｐゴシック" charset="-128"/>
                <a:cs typeface="ＭＳ Ｐゴシック" charset="-128"/>
              </a:rPr>
              <a:t>orientierende Linien und drei Präzisierungen</a:t>
            </a:r>
          </a:p>
        </p:txBody>
      </p:sp>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29</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a:spLocks noGrp="1"/>
          </p:cNvSpPr>
          <p:nvPr>
            <p:ph idx="1"/>
          </p:nvPr>
        </p:nvSpPr>
        <p:spPr>
          <a:xfrm>
            <a:off x="1981200" y="1536274"/>
            <a:ext cx="8229600" cy="685800"/>
          </a:xfrm>
        </p:spPr>
        <p:txBody>
          <a:bodyPr>
            <a:normAutofit/>
          </a:bodyPr>
          <a:lstStyle/>
          <a:p>
            <a:pPr marL="0" indent="0">
              <a:buNone/>
            </a:pPr>
            <a:r>
              <a:rPr lang="de-DE" sz="1800" b="1" dirty="0"/>
              <a:t>Inhalt:</a:t>
            </a:r>
            <a:r>
              <a:rPr lang="de-DE" sz="1800" dirty="0"/>
              <a:t> Wie ist ein Religionsunterricht „in Übereinstimmung mit den Grundsätzen“ der evangelischen Kirche inhaltlich zu bestimmen?</a:t>
            </a:r>
          </a:p>
        </p:txBody>
      </p:sp>
      <p:sp>
        <p:nvSpPr>
          <p:cNvPr id="14" name="Textfeld 13"/>
          <p:cNvSpPr txBox="1"/>
          <p:nvPr/>
        </p:nvSpPr>
        <p:spPr>
          <a:xfrm>
            <a:off x="2819400" y="3000745"/>
            <a:ext cx="6858000" cy="2745755"/>
          </a:xfrm>
          <a:prstGeom prst="rect">
            <a:avLst/>
          </a:prstGeom>
          <a:effectLst>
            <a:softEdge rad="152400"/>
          </a:effectLst>
        </p:spPr>
        <p:style>
          <a:lnRef idx="2">
            <a:schemeClr val="accent4">
              <a:shade val="50000"/>
            </a:schemeClr>
          </a:lnRef>
          <a:fillRef idx="1">
            <a:schemeClr val="accent4"/>
          </a:fillRef>
          <a:effectRef idx="0">
            <a:schemeClr val="accent4"/>
          </a:effectRef>
          <a:fontRef idx="minor">
            <a:schemeClr val="lt1"/>
          </a:fontRef>
        </p:style>
        <p:txBody>
          <a:bodyPr wrap="square" lIns="216000" tIns="93600" rIns="216000" bIns="187200" rtlCol="0" anchor="ctr">
            <a:spAutoFit/>
          </a:bodyPr>
          <a:lstStyle/>
          <a:p>
            <a:pPr algn="ctr"/>
            <a:r>
              <a:rPr lang="de-DE" sz="4000" dirty="0"/>
              <a:t>Was ist typisch evangelisch? Was kann im Zentrum eines ev. Religionsunterrichts  stehen?</a:t>
            </a:r>
          </a:p>
        </p:txBody>
      </p:sp>
      <p:sp>
        <p:nvSpPr>
          <p:cNvPr id="11" name="Rechteck 10"/>
          <p:cNvSpPr/>
          <p:nvPr/>
        </p:nvSpPr>
        <p:spPr>
          <a:xfrm>
            <a:off x="3962400" y="4800600"/>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t>Sachliches Fundament: </a:t>
            </a:r>
            <a:r>
              <a:rPr lang="de-DE" dirty="0" err="1"/>
              <a:t>Bibl</a:t>
            </a:r>
            <a:r>
              <a:rPr lang="de-DE" dirty="0"/>
              <a:t>. Zeugnis von JC</a:t>
            </a:r>
          </a:p>
          <a:p>
            <a:pPr algn="ctr"/>
            <a:r>
              <a:rPr lang="de-DE" dirty="0"/>
              <a:t>unter Beachtung der Wirkungsgeschichte</a:t>
            </a:r>
          </a:p>
        </p:txBody>
      </p:sp>
      <p:sp>
        <p:nvSpPr>
          <p:cNvPr id="12" name="Rechteck 11"/>
          <p:cNvSpPr/>
          <p:nvPr/>
        </p:nvSpPr>
        <p:spPr>
          <a:xfrm rot="18455964">
            <a:off x="2382932" y="2896225"/>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t>Standort:</a:t>
            </a:r>
            <a:r>
              <a:rPr lang="de-DE" dirty="0"/>
              <a:t> In Zusammenhang mit Zeugnis &amp; Dienst der Kirche</a:t>
            </a:r>
          </a:p>
        </p:txBody>
      </p:sp>
      <p:sp>
        <p:nvSpPr>
          <p:cNvPr id="13" name="Rechteck 12"/>
          <p:cNvSpPr/>
          <p:nvPr/>
        </p:nvSpPr>
        <p:spPr>
          <a:xfrm rot="3138731">
            <a:off x="5649451" y="2799977"/>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t>Hermeneutische Regel:</a:t>
            </a:r>
            <a:r>
              <a:rPr lang="de-DE" dirty="0"/>
              <a:t> Glaubensaussagen sind hist. Zeugnisse und auslegungsbedürftig</a:t>
            </a:r>
          </a:p>
        </p:txBody>
      </p:sp>
      <p:sp>
        <p:nvSpPr>
          <p:cNvPr id="16" name="Gleichschenkliges Dreieck 15"/>
          <p:cNvSpPr/>
          <p:nvPr/>
        </p:nvSpPr>
        <p:spPr>
          <a:xfrm>
            <a:off x="1905000" y="1752600"/>
            <a:ext cx="2057400" cy="1752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a:t>!</a:t>
            </a:r>
          </a:p>
          <a:p>
            <a:pPr algn="ctr"/>
            <a:r>
              <a:rPr lang="de-DE" sz="1400" dirty="0"/>
              <a:t>in </a:t>
            </a:r>
            <a:r>
              <a:rPr lang="de-DE" sz="1400" dirty="0" err="1"/>
              <a:t>ökumen</a:t>
            </a:r>
            <a:r>
              <a:rPr lang="de-DE" sz="1400" dirty="0"/>
              <a:t>. / </a:t>
            </a:r>
            <a:r>
              <a:rPr lang="de-DE" sz="1400" dirty="0" err="1"/>
              <a:t>interrel</a:t>
            </a:r>
            <a:r>
              <a:rPr lang="de-DE" sz="1400" dirty="0"/>
              <a:t>. Dimension</a:t>
            </a:r>
          </a:p>
          <a:p>
            <a:pPr algn="ctr"/>
            <a:endParaRPr lang="de-DE" sz="1400" dirty="0"/>
          </a:p>
          <a:p>
            <a:pPr algn="ctr"/>
            <a:endParaRPr lang="de-DE" sz="1400" dirty="0"/>
          </a:p>
          <a:p>
            <a:pPr algn="ctr"/>
            <a:endParaRPr lang="de-DE" sz="1400" dirty="0"/>
          </a:p>
          <a:p>
            <a:pPr algn="ctr"/>
            <a:endParaRPr lang="de-DE" sz="1400" dirty="0"/>
          </a:p>
        </p:txBody>
      </p:sp>
      <p:sp>
        <p:nvSpPr>
          <p:cNvPr id="17" name="Gleichschenkliges Dreieck 16"/>
          <p:cNvSpPr/>
          <p:nvPr/>
        </p:nvSpPr>
        <p:spPr>
          <a:xfrm>
            <a:off x="5105400" y="5105400"/>
            <a:ext cx="2057400" cy="1752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a:t>!</a:t>
            </a:r>
          </a:p>
          <a:p>
            <a:pPr algn="ctr"/>
            <a:r>
              <a:rPr lang="de-DE" sz="1400" dirty="0" err="1"/>
              <a:t>wissen-schaftlich</a:t>
            </a:r>
            <a:r>
              <a:rPr lang="de-DE" sz="1400" dirty="0"/>
              <a:t> &amp; in </a:t>
            </a:r>
            <a:r>
              <a:rPr lang="de-DE" sz="1400" dirty="0" err="1"/>
              <a:t>Gewis-sensfreiheit</a:t>
            </a:r>
            <a:endParaRPr lang="de-DE" sz="1400" dirty="0"/>
          </a:p>
          <a:p>
            <a:pPr algn="ctr"/>
            <a:endParaRPr lang="de-DE" sz="1400" dirty="0"/>
          </a:p>
          <a:p>
            <a:pPr algn="ctr"/>
            <a:endParaRPr lang="de-DE" sz="1400" dirty="0"/>
          </a:p>
          <a:p>
            <a:pPr algn="ctr"/>
            <a:endParaRPr lang="de-DE" sz="1400" dirty="0"/>
          </a:p>
          <a:p>
            <a:pPr algn="ctr"/>
            <a:endParaRPr lang="de-DE" sz="1400" dirty="0"/>
          </a:p>
        </p:txBody>
      </p:sp>
      <p:sp>
        <p:nvSpPr>
          <p:cNvPr id="18" name="Gleichschenkliges Dreieck 17"/>
          <p:cNvSpPr/>
          <p:nvPr/>
        </p:nvSpPr>
        <p:spPr>
          <a:xfrm>
            <a:off x="8458200" y="1752600"/>
            <a:ext cx="2057400" cy="1752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a:t>!</a:t>
            </a:r>
          </a:p>
          <a:p>
            <a:pPr algn="ctr"/>
            <a:r>
              <a:rPr lang="de-DE" sz="1400" dirty="0"/>
              <a:t>Ziel: Fähigkeit z. </a:t>
            </a:r>
            <a:r>
              <a:rPr lang="de-DE" sz="1400" dirty="0" err="1"/>
              <a:t>Interpreta-tion</a:t>
            </a:r>
            <a:r>
              <a:rPr lang="de-DE" sz="1400" dirty="0"/>
              <a:t> &amp; zum Dialog</a:t>
            </a:r>
          </a:p>
          <a:p>
            <a:pPr algn="ctr"/>
            <a:endParaRPr lang="de-DE" sz="1400" dirty="0"/>
          </a:p>
          <a:p>
            <a:pPr algn="ctr"/>
            <a:endParaRPr lang="de-DE" sz="1400" dirty="0"/>
          </a:p>
          <a:p>
            <a:pPr algn="ctr"/>
            <a:endParaRPr lang="de-DE" sz="1400" dirty="0"/>
          </a:p>
          <a:p>
            <a:pPr algn="ctr"/>
            <a:endParaRPr lang="de-DE" sz="1400" dirty="0"/>
          </a:p>
        </p:txBody>
      </p:sp>
      <p:sp>
        <p:nvSpPr>
          <p:cNvPr id="19" name="Abgerundete rechteckige Legende 18"/>
          <p:cNvSpPr/>
          <p:nvPr/>
        </p:nvSpPr>
        <p:spPr>
          <a:xfrm>
            <a:off x="3048000" y="3581400"/>
            <a:ext cx="6705600" cy="1447800"/>
          </a:xfrm>
          <a:prstGeom prst="wedgeRoundRectCallout">
            <a:avLst>
              <a:gd name="adj1" fmla="val -40656"/>
              <a:gd name="adj2" fmla="val 13359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de-DE" dirty="0"/>
              <a:t>Die Vermittlung des christlichen Glaubens ist grundlegend bestimmt durch das biblische Zeugnis von Jesus Christus unter Beachtung seiner Wirkungsgeschichte.</a:t>
            </a:r>
          </a:p>
        </p:txBody>
      </p:sp>
      <p:sp>
        <p:nvSpPr>
          <p:cNvPr id="25" name="Abgerundete rechteckige Legende 24"/>
          <p:cNvSpPr/>
          <p:nvPr/>
        </p:nvSpPr>
        <p:spPr>
          <a:xfrm>
            <a:off x="3048000" y="3581400"/>
            <a:ext cx="6705600" cy="1447800"/>
          </a:xfrm>
          <a:prstGeom prst="wedgeRoundRectCallout">
            <a:avLst>
              <a:gd name="adj1" fmla="val -40656"/>
              <a:gd name="adj2" fmla="val 13359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de-DE" dirty="0"/>
              <a:t>Glaubensaussagen und Bekenntnisse sind in ihrem geschichtlichen Zusammenhang zu verstehen und in jeder Gegenwart einer erneuten Auslegung bedürftig.</a:t>
            </a:r>
          </a:p>
        </p:txBody>
      </p:sp>
      <p:sp>
        <p:nvSpPr>
          <p:cNvPr id="27" name="Abgerundete rechteckige Legende 26"/>
          <p:cNvSpPr/>
          <p:nvPr/>
        </p:nvSpPr>
        <p:spPr>
          <a:xfrm>
            <a:off x="3048000" y="3581400"/>
            <a:ext cx="6705600" cy="1447800"/>
          </a:xfrm>
          <a:prstGeom prst="wedgeRoundRectCallout">
            <a:avLst>
              <a:gd name="adj1" fmla="val -40656"/>
              <a:gd name="adj2" fmla="val 13359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de-DE" dirty="0"/>
              <a:t>Die Vermittlung des christlichen Glaubens muss den Zusammenhang mit dem Zeugnis und Dienst der Kirche wahren.</a:t>
            </a:r>
          </a:p>
        </p:txBody>
      </p:sp>
      <p:sp>
        <p:nvSpPr>
          <p:cNvPr id="28" name="Abgerundete rechteckige Legende 27"/>
          <p:cNvSpPr/>
          <p:nvPr/>
        </p:nvSpPr>
        <p:spPr>
          <a:xfrm>
            <a:off x="3048000" y="3581400"/>
            <a:ext cx="6705600" cy="1447800"/>
          </a:xfrm>
          <a:prstGeom prst="wedgeRoundRectCallout">
            <a:avLst>
              <a:gd name="adj1" fmla="val 46465"/>
              <a:gd name="adj2" fmla="val 15172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de-DE" dirty="0"/>
              <a:t>Die Bindung an das biblische Zeugnis von Jesus Christus schließt nach evangelischem Verständnis ein, </a:t>
            </a:r>
            <a:r>
              <a:rPr lang="de-DE" dirty="0" err="1"/>
              <a:t>daß</a:t>
            </a:r>
            <a:r>
              <a:rPr lang="de-DE" dirty="0"/>
              <a:t> der Lehrer die Auslegung und Vermittlung der Glaubensinhalte auf wissenschaftlicher Grundlage und in Freiheit des Gewissens vornimmt.</a:t>
            </a:r>
          </a:p>
        </p:txBody>
      </p:sp>
      <p:sp>
        <p:nvSpPr>
          <p:cNvPr id="29" name="Abgerundete rechteckige Legende 28"/>
          <p:cNvSpPr/>
          <p:nvPr/>
        </p:nvSpPr>
        <p:spPr>
          <a:xfrm>
            <a:off x="3048000" y="2286000"/>
            <a:ext cx="6705600" cy="2743200"/>
          </a:xfrm>
          <a:prstGeom prst="wedgeRoundRectCallout">
            <a:avLst>
              <a:gd name="adj1" fmla="val 46339"/>
              <a:gd name="adj2" fmla="val 10357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de-DE" dirty="0"/>
              <a:t>Die „Grundsätze der Religionsgemeinschaften“ schließen in der gegenwärtigen Situation die Forderung ein, sich mit den verschiedenen geschichtlichen Formen des christlichen Glaubens (Kirchen, </a:t>
            </a:r>
            <a:r>
              <a:rPr lang="de-DE" dirty="0" err="1"/>
              <a:t>Denominationen</a:t>
            </a:r>
            <a:r>
              <a:rPr lang="de-DE" dirty="0"/>
              <a:t>, Bekenntnisse) zu beschäftigen, um den eigenen Standpunkt und die eigene Auffassung zu überprüfen, um Andersdenkende zu verstehen und um zu größerer Gemeinsamkeit zu gelangen. Entsprechendes gilt für die Auseinandersetzung mit nichtchristlichen Religionen und nichtreligiösen Überzeugungen.</a:t>
            </a:r>
          </a:p>
        </p:txBody>
      </p:sp>
      <p:sp>
        <p:nvSpPr>
          <p:cNvPr id="30" name="Abgerundete rechteckige Legende 29"/>
          <p:cNvSpPr/>
          <p:nvPr/>
        </p:nvSpPr>
        <p:spPr>
          <a:xfrm>
            <a:off x="3429000" y="3124200"/>
            <a:ext cx="6096000" cy="1981200"/>
          </a:xfrm>
          <a:prstGeom prst="wedgeRoundRectCallout">
            <a:avLst>
              <a:gd name="adj1" fmla="val 48561"/>
              <a:gd name="adj2" fmla="val 11767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de-DE" dirty="0"/>
              <a:t>Das theologische Verständnis der „Grundsätze der </a:t>
            </a:r>
            <a:r>
              <a:rPr lang="de-DE" dirty="0" err="1"/>
              <a:t>Religions-gemeinschaften</a:t>
            </a:r>
            <a:r>
              <a:rPr lang="de-DE" dirty="0"/>
              <a:t>“ korrespondiert mit einer pädagogischen Gestaltung des Unterrichts, der zugleich die Fähigkeit zur Interpretation vermittelt und den Dialog und die </a:t>
            </a:r>
            <a:r>
              <a:rPr lang="de-DE" dirty="0" err="1"/>
              <a:t>Zusammen-arbeit</a:t>
            </a:r>
            <a:r>
              <a:rPr lang="de-DE" dirty="0"/>
              <a:t> einübt.</a:t>
            </a:r>
          </a:p>
        </p:txBody>
      </p:sp>
      <p:sp>
        <p:nvSpPr>
          <p:cNvPr id="31" name="Inhaltsplatzhalter 9"/>
          <p:cNvSpPr txBox="1">
            <a:spLocks/>
          </p:cNvSpPr>
          <p:nvPr/>
        </p:nvSpPr>
        <p:spPr bwMode="auto">
          <a:xfrm>
            <a:off x="66303" y="3782438"/>
            <a:ext cx="2786975"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lang="de-DE" sz="1200" dirty="0">
                <a:sym typeface="Wingdings"/>
              </a:rPr>
              <a:t>  </a:t>
            </a:r>
            <a:r>
              <a:rPr lang="de-DE" sz="1200" i="1" cap="small" dirty="0">
                <a:latin typeface="Book Antiqua"/>
                <a:ea typeface="ＭＳ Ｐゴシック" charset="-128"/>
                <a:cs typeface="Book Antiqua"/>
              </a:rPr>
              <a:t>Rat der EKD</a:t>
            </a:r>
            <a:r>
              <a:rPr lang="de-DE" sz="1200" i="1" dirty="0">
                <a:latin typeface="Book Antiqua"/>
                <a:ea typeface="ＭＳ Ｐゴシック" charset="-128"/>
                <a:cs typeface="Book Antiqua"/>
              </a:rPr>
              <a:t>: Zu verfassungsrechtlichen Fragen des Religionsunterrichts. Stellungnahme der </a:t>
            </a:r>
            <a:r>
              <a:rPr lang="de-DE" sz="1200" i="1" dirty="0">
                <a:latin typeface="Book Antiqua"/>
                <a:cs typeface="Book Antiqua"/>
              </a:rPr>
              <a:t>K</a:t>
            </a:r>
            <a:r>
              <a:rPr lang="de-DE" sz="1200" i="1" dirty="0" err="1">
                <a:latin typeface="Book Antiqua"/>
                <a:ea typeface="ＭＳ Ｐゴシック" charset="-128"/>
                <a:cs typeface="Book Antiqua"/>
              </a:rPr>
              <a:t>ommission</a:t>
            </a:r>
            <a:r>
              <a:rPr lang="de-DE" sz="1200" i="1" dirty="0">
                <a:latin typeface="Book Antiqua"/>
                <a:ea typeface="ＭＳ Ｐゴシック" charset="-128"/>
                <a:cs typeface="Book Antiqua"/>
              </a:rPr>
              <a:t> I der Evangelischen Kirche in Deutschland. Vom Rat der Evangelischen Kirche in Deutschland in seiner Sitzung vom 7.-8. Juli 1971 zustimmend entgegengenommen, in: Kirchenamt der EKD: Die Denkschriften der Evangelischen Kirche in Deutschland. Band 4/1: Bildung und Erziehung, Gütersloh 1987, 56-63; Zitate: 60 f. </a:t>
            </a:r>
          </a:p>
        </p:txBody>
      </p:sp>
      <p:pic>
        <p:nvPicPr>
          <p:cNvPr id="26" name="Bild 7">
            <a:extLst>
              <a:ext uri="{FF2B5EF4-FFF2-40B4-BE49-F238E27FC236}">
                <a16:creationId xmlns:a16="http://schemas.microsoft.com/office/drawing/2014/main" id="{6DEFE058-3242-3F4F-B3B5-64E8EFD43727}"/>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32" name="Titel 1">
            <a:extLst>
              <a:ext uri="{FF2B5EF4-FFF2-40B4-BE49-F238E27FC236}">
                <a16:creationId xmlns:a16="http://schemas.microsoft.com/office/drawing/2014/main" id="{04170CE2-10E6-524E-8DB6-15F729C6C79C}"/>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33" name="Titel 1">
            <a:extLst>
              <a:ext uri="{FF2B5EF4-FFF2-40B4-BE49-F238E27FC236}">
                <a16:creationId xmlns:a16="http://schemas.microsoft.com/office/drawing/2014/main" id="{DA0E7226-D039-354F-A2A3-2C4AEBF4B0B4}"/>
              </a:ext>
            </a:extLst>
          </p:cNvPr>
          <p:cNvSpPr txBox="1">
            <a:spLocks/>
          </p:cNvSpPr>
          <p:nvPr/>
        </p:nvSpPr>
        <p:spPr>
          <a:xfrm>
            <a:off x="836579" y="320815"/>
            <a:ext cx="96790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und (systematische) Perspektiven</a:t>
            </a:r>
          </a:p>
        </p:txBody>
      </p:sp>
    </p:spTree>
    <p:extLst>
      <p:ext uri="{BB962C8B-B14F-4D97-AF65-F5344CB8AC3E}">
        <p14:creationId xmlns:p14="http://schemas.microsoft.com/office/powerpoint/2010/main" val="2940841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0" nodeType="after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1000"/>
                                        <p:tgtEl>
                                          <p:spTgt spid="19"/>
                                        </p:tgtEl>
                                      </p:cBhvr>
                                    </p:animEffect>
                                    <p:set>
                                      <p:cBhvr>
                                        <p:cTn id="22" dur="1" fill="hold">
                                          <p:stCondLst>
                                            <p:cond delay="999"/>
                                          </p:stCondLst>
                                        </p:cTn>
                                        <p:tgtEl>
                                          <p:spTgt spid="19"/>
                                        </p:tgtEl>
                                        <p:attrNameLst>
                                          <p:attrName>style.visibility</p:attrName>
                                        </p:attrNameLst>
                                      </p:cBhvr>
                                      <p:to>
                                        <p:strVal val="hidden"/>
                                      </p:to>
                                    </p:se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1000"/>
                                        <p:tgtEl>
                                          <p:spTgt spid="25"/>
                                        </p:tgtEl>
                                      </p:cBhvr>
                                    </p:animEffect>
                                    <p:set>
                                      <p:cBhvr>
                                        <p:cTn id="36" dur="1" fill="hold">
                                          <p:stCondLst>
                                            <p:cond delay="999"/>
                                          </p:stCondLst>
                                        </p:cTn>
                                        <p:tgtEl>
                                          <p:spTgt spid="25"/>
                                        </p:tgtEl>
                                        <p:attrNameLst>
                                          <p:attrName>style.visibility</p:attrName>
                                        </p:attrNameLst>
                                      </p:cBhvr>
                                      <p:to>
                                        <p:strVal val="hidden"/>
                                      </p:to>
                                    </p:set>
                                  </p:childTnLst>
                                </p:cTn>
                              </p:par>
                            </p:childTnLst>
                          </p:cTn>
                        </p:par>
                        <p:par>
                          <p:cTn id="37" fill="hold">
                            <p:stCondLst>
                              <p:cond delay="1000"/>
                            </p:stCondLst>
                            <p:childTnLst>
                              <p:par>
                                <p:cTn id="38" presetID="1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Bottom)">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1000"/>
                                        <p:tgtEl>
                                          <p:spTgt spid="27"/>
                                        </p:tgtEl>
                                      </p:cBhvr>
                                    </p:animEffect>
                                    <p:set>
                                      <p:cBhvr>
                                        <p:cTn id="50" dur="1" fill="hold">
                                          <p:stCondLst>
                                            <p:cond delay="999"/>
                                          </p:stCondLst>
                                        </p:cTn>
                                        <p:tgtEl>
                                          <p:spTgt spid="27"/>
                                        </p:tgtEl>
                                        <p:attrNameLst>
                                          <p:attrName>style.visibility</p:attrName>
                                        </p:attrNameLst>
                                      </p:cBhvr>
                                      <p:to>
                                        <p:strVal val="hidden"/>
                                      </p:to>
                                    </p:set>
                                  </p:childTnLst>
                                </p:cTn>
                              </p:par>
                            </p:childTnLst>
                          </p:cTn>
                        </p:par>
                        <p:par>
                          <p:cTn id="51" fill="hold">
                            <p:stCondLst>
                              <p:cond delay="1000"/>
                            </p:stCondLst>
                            <p:childTnLst>
                              <p:par>
                                <p:cTn id="52" presetID="1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lide(fromBottom)">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000"/>
                                        <p:tgtEl>
                                          <p:spTgt spid="28"/>
                                        </p:tgtEl>
                                      </p:cBhvr>
                                    </p:animEffect>
                                    <p:set>
                                      <p:cBhvr>
                                        <p:cTn id="64" dur="1" fill="hold">
                                          <p:stCondLst>
                                            <p:cond delay="999"/>
                                          </p:stCondLst>
                                        </p:cTn>
                                        <p:tgtEl>
                                          <p:spTgt spid="2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000"/>
                                        <p:tgtEl>
                                          <p:spTgt spid="31"/>
                                        </p:tgtEl>
                                      </p:cBhvr>
                                    </p:animEffect>
                                    <p:set>
                                      <p:cBhvr>
                                        <p:cTn id="67" dur="1" fill="hold">
                                          <p:stCondLst>
                                            <p:cond delay="1999"/>
                                          </p:stCondLst>
                                        </p:cTn>
                                        <p:tgtEl>
                                          <p:spTgt spid="31"/>
                                        </p:tgtEl>
                                        <p:attrNameLst>
                                          <p:attrName>style.visibility</p:attrName>
                                        </p:attrNameLst>
                                      </p:cBhvr>
                                      <p:to>
                                        <p:strVal val="hidden"/>
                                      </p:to>
                                    </p:set>
                                  </p:childTnLst>
                                </p:cTn>
                              </p:par>
                            </p:childTnLst>
                          </p:cTn>
                        </p:par>
                        <p:par>
                          <p:cTn id="68" fill="hold">
                            <p:stCondLst>
                              <p:cond delay="2000"/>
                            </p:stCondLst>
                            <p:childTnLst>
                              <p:par>
                                <p:cTn id="69" presetID="12" presetClass="entr" presetSubtype="4"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slide(fromBottom)">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1000"/>
                                        <p:tgtEl>
                                          <p:spTgt spid="29"/>
                                        </p:tgtEl>
                                      </p:cBhvr>
                                    </p:animEffect>
                                    <p:set>
                                      <p:cBhvr>
                                        <p:cTn id="81" dur="1" fill="hold">
                                          <p:stCondLst>
                                            <p:cond delay="999"/>
                                          </p:stCondLst>
                                        </p:cTn>
                                        <p:tgtEl>
                                          <p:spTgt spid="29"/>
                                        </p:tgtEl>
                                        <p:attrNameLst>
                                          <p:attrName>style.visibility</p:attrName>
                                        </p:attrNameLst>
                                      </p:cBhvr>
                                      <p:to>
                                        <p:strVal val="hidden"/>
                                      </p:to>
                                    </p:set>
                                  </p:childTnLst>
                                </p:cTn>
                              </p:par>
                            </p:childTnLst>
                          </p:cTn>
                        </p:par>
                        <p:par>
                          <p:cTn id="82" fill="hold">
                            <p:stCondLst>
                              <p:cond delay="1000"/>
                            </p:stCondLst>
                            <p:childTnLst>
                              <p:par>
                                <p:cTn id="83" presetID="12" presetClass="entr" presetSubtype="4"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slide(fromBottom)">
                                      <p:cBhvr>
                                        <p:cTn id="85" dur="500"/>
                                        <p:tgtEl>
                                          <p:spTgt spid="1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1000"/>
                                        <p:tgtEl>
                                          <p:spTgt spid="30"/>
                                        </p:tgtEl>
                                      </p:cBhvr>
                                    </p:animEffect>
                                    <p:set>
                                      <p:cBhvr>
                                        <p:cTn id="95" dur="1" fill="hold">
                                          <p:stCondLst>
                                            <p:cond delay="999"/>
                                          </p:stCondLst>
                                        </p:cTn>
                                        <p:tgtEl>
                                          <p:spTgt spid="30"/>
                                        </p:tgtEl>
                                        <p:attrNameLst>
                                          <p:attrName>style.visibility</p:attrName>
                                        </p:attrNameLst>
                                      </p:cBhvr>
                                      <p:to>
                                        <p:strVal val="hidden"/>
                                      </p:to>
                                    </p:set>
                                  </p:childTnLst>
                                </p:cTn>
                              </p:par>
                            </p:childTnLst>
                          </p:cTn>
                        </p:par>
                        <p:par>
                          <p:cTn id="96" fill="hold">
                            <p:stCondLst>
                              <p:cond delay="1000"/>
                            </p:stCondLst>
                            <p:childTnLst>
                              <p:par>
                                <p:cTn id="97" presetID="12" presetClass="entr" presetSubtype="4" fill="hold" grpId="0"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slide(fromBottom)">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animBg="1"/>
      <p:bldP spid="11" grpId="0" animBg="1"/>
      <p:bldP spid="12" grpId="0" animBg="1"/>
      <p:bldP spid="13" grpId="0" animBg="1"/>
      <p:bldP spid="16" grpId="0" animBg="1"/>
      <p:bldP spid="17" grpId="0" animBg="1"/>
      <p:bldP spid="18" grpId="0" animBg="1"/>
      <p:bldP spid="19" grpId="0" animBg="1"/>
      <p:bldP spid="19" grpId="1" animBg="1"/>
      <p:bldP spid="25" grpId="0" animBg="1"/>
      <p:bldP spid="25" grpId="1" animBg="1"/>
      <p:bldP spid="27" grpId="0" animBg="1"/>
      <p:bldP spid="27" grpId="1" animBg="1"/>
      <p:bldP spid="28" grpId="0" animBg="1"/>
      <p:bldP spid="28" grpId="1" animBg="1"/>
      <p:bldP spid="29" grpId="0" animBg="1"/>
      <p:bldP spid="29" grpId="1" animBg="1"/>
      <p:bldP spid="30" grpId="0" animBg="1"/>
      <p:bldP spid="30" grpId="1" animBg="1"/>
      <p:bldP spid="31" grpId="0"/>
      <p:bldP spid="3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91691" y="320815"/>
            <a:ext cx="811019" cy="503578"/>
          </a:xfrm>
          <a:noFill/>
          <a:ln>
            <a:miter lim="800000"/>
            <a:headEnd/>
            <a:tailEnd/>
          </a:ln>
        </p:spPr>
        <p:txBody>
          <a:bodyPr/>
          <a:lstStyle/>
          <a:p>
            <a:fld id="{F2602A10-71EE-4D15-8C72-4FE86AE0EE67}" type="slidenum">
              <a:rPr lang="de-DE"/>
              <a:pPr/>
              <a:t>3</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2" name="Textfeld 11"/>
          <p:cNvSpPr txBox="1"/>
          <p:nvPr/>
        </p:nvSpPr>
        <p:spPr>
          <a:xfrm>
            <a:off x="866204" y="3621660"/>
            <a:ext cx="5334000" cy="2967479"/>
          </a:xfrm>
          <a:prstGeom prst="rect">
            <a:avLst/>
          </a:prstGeom>
          <a:noFill/>
        </p:spPr>
        <p:txBody>
          <a:bodyPr wrap="square" rtlCol="0">
            <a:spAutoFit/>
          </a:bodyPr>
          <a:lstStyle/>
          <a:p>
            <a:pPr>
              <a:lnSpc>
                <a:spcPts val="1760"/>
              </a:lnSpc>
            </a:pPr>
            <a:r>
              <a:rPr lang="de-DE" sz="1400" dirty="0">
                <a:solidFill>
                  <a:schemeClr val="accent2"/>
                </a:solidFill>
              </a:rPr>
              <a:t>(1) Das gesamte Schulwesen steht unter Aufsicht des Staates.</a:t>
            </a:r>
          </a:p>
          <a:p>
            <a:pPr>
              <a:lnSpc>
                <a:spcPts val="1760"/>
              </a:lnSpc>
            </a:pPr>
            <a:r>
              <a:rPr lang="de-DE" sz="1400" dirty="0">
                <a:solidFill>
                  <a:schemeClr val="accent2"/>
                </a:solidFill>
              </a:rPr>
              <a:t>(2) Die Erziehungsberechtigten haben das Recht, über die Teilnahme des Kindes am Religionsunterricht zu bestimmen.</a:t>
            </a:r>
          </a:p>
          <a:p>
            <a:pPr>
              <a:lnSpc>
                <a:spcPts val="1760"/>
              </a:lnSpc>
            </a:pPr>
            <a:r>
              <a:rPr lang="de-DE" sz="1400" dirty="0">
                <a:solidFill>
                  <a:schemeClr val="accent2"/>
                </a:solidFill>
              </a:rPr>
              <a:t>(3) Der Religionsunterricht ist in den öffentlichen Schulen mit Ausnahme der bekenntnisfreien Schulen ordentliches Lehrfach. Unbeschadet des staatlichen Aufsichtsrechtes wird der Religionsunterricht in Übereinstimmung mit den Grundsätzen der Religionsgemeinschaften erteilt. Kein Lehrer darf gegen seinen Willen verpflichtet werden, Religionsunterricht zu erteilen.</a:t>
            </a:r>
          </a:p>
          <a:p>
            <a:pPr>
              <a:lnSpc>
                <a:spcPts val="1860"/>
              </a:lnSpc>
            </a:pPr>
            <a:endParaRPr lang="de-DE" dirty="0">
              <a:solidFill>
                <a:schemeClr val="accent2"/>
              </a:solidFill>
            </a:endParaRPr>
          </a:p>
          <a:p>
            <a:endParaRPr lang="de-DE" dirty="0"/>
          </a:p>
          <a:p>
            <a:endParaRPr lang="de-DE" dirty="0"/>
          </a:p>
        </p:txBody>
      </p:sp>
      <p:pic>
        <p:nvPicPr>
          <p:cNvPr id="150530" name="Picture 2"/>
          <p:cNvPicPr>
            <a:picLocks noChangeAspect="1" noChangeArrowheads="1"/>
          </p:cNvPicPr>
          <p:nvPr/>
        </p:nvPicPr>
        <p:blipFill>
          <a:blip r:embed="rId3" cstate="print"/>
          <a:srcRect/>
          <a:stretch>
            <a:fillRect/>
          </a:stretch>
        </p:blipFill>
        <p:spPr bwMode="auto">
          <a:xfrm>
            <a:off x="7824896" y="3600070"/>
            <a:ext cx="2879178" cy="2133600"/>
          </a:xfrm>
          <a:prstGeom prst="rect">
            <a:avLst/>
          </a:prstGeom>
          <a:ln>
            <a:noFill/>
          </a:ln>
          <a:effectLst>
            <a:softEdge rad="112500"/>
          </a:effectLst>
        </p:spPr>
      </p:pic>
      <p:sp>
        <p:nvSpPr>
          <p:cNvPr id="16" name="Textfeld 15"/>
          <p:cNvSpPr txBox="1"/>
          <p:nvPr/>
        </p:nvSpPr>
        <p:spPr>
          <a:xfrm>
            <a:off x="619328" y="3127442"/>
            <a:ext cx="8229600" cy="646331"/>
          </a:xfrm>
          <a:prstGeom prst="rect">
            <a:avLst/>
          </a:prstGeom>
          <a:noFill/>
        </p:spPr>
        <p:txBody>
          <a:bodyPr wrap="square" rtlCol="0">
            <a:spAutoFit/>
          </a:bodyPr>
          <a:lstStyle/>
          <a:p>
            <a:pPr algn="ctr"/>
            <a:r>
              <a:rPr lang="de-DE" b="1" dirty="0"/>
              <a:t>Grundgesetz der Bundesrepublik Deutschland vom 23. Mai 1949,  Art. 7:</a:t>
            </a:r>
          </a:p>
          <a:p>
            <a:endParaRPr lang="de-DE" dirty="0"/>
          </a:p>
        </p:txBody>
      </p:sp>
      <p:pic>
        <p:nvPicPr>
          <p:cNvPr id="14" name="Bild 7">
            <a:extLst>
              <a:ext uri="{FF2B5EF4-FFF2-40B4-BE49-F238E27FC236}">
                <a16:creationId xmlns:a16="http://schemas.microsoft.com/office/drawing/2014/main" id="{45139A5C-425B-8D48-A1C9-BDA87A246936}"/>
              </a:ext>
            </a:extLst>
          </p:cNvPr>
          <p:cNvPicPr>
            <a:picLocks noChangeAspect="1" noChangeArrowheads="1"/>
          </p:cNvPicPr>
          <p:nvPr/>
        </p:nvPicPr>
        <p:blipFill>
          <a:blip r:embed="rId4" cstate="print"/>
          <a:srcRect l="69621"/>
          <a:stretch>
            <a:fillRect/>
          </a:stretch>
        </p:blipFill>
        <p:spPr bwMode="auto">
          <a:xfrm>
            <a:off x="10789596" y="291830"/>
            <a:ext cx="990600" cy="457200"/>
          </a:xfrm>
          <a:prstGeom prst="rect">
            <a:avLst/>
          </a:prstGeom>
          <a:noFill/>
          <a:ln w="9525">
            <a:noFill/>
            <a:miter lim="800000"/>
            <a:headEnd/>
            <a:tailEnd/>
          </a:ln>
        </p:spPr>
      </p:pic>
      <p:sp>
        <p:nvSpPr>
          <p:cNvPr id="18" name="Titel 1">
            <a:extLst>
              <a:ext uri="{FF2B5EF4-FFF2-40B4-BE49-F238E27FC236}">
                <a16:creationId xmlns:a16="http://schemas.microsoft.com/office/drawing/2014/main" id="{48B90F29-98E3-F447-9E0D-9F0A7EFFE33D}"/>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3.2 Rechtliche Rahmenbedingungen</a:t>
            </a:r>
          </a:p>
        </p:txBody>
      </p:sp>
      <p:sp>
        <p:nvSpPr>
          <p:cNvPr id="21" name="Inhaltsplatzhalter 9">
            <a:extLst>
              <a:ext uri="{FF2B5EF4-FFF2-40B4-BE49-F238E27FC236}">
                <a16:creationId xmlns:a16="http://schemas.microsoft.com/office/drawing/2014/main" id="{3337D5B4-45D3-BD4D-A27E-F8B8CD5E04D4}"/>
              </a:ext>
            </a:extLst>
          </p:cNvPr>
          <p:cNvSpPr txBox="1">
            <a:spLocks/>
          </p:cNvSpPr>
          <p:nvPr/>
        </p:nvSpPr>
        <p:spPr>
          <a:xfrm>
            <a:off x="945204" y="1600200"/>
            <a:ext cx="10252143" cy="1447800"/>
          </a:xfrm>
          <a:prstGeom prst="rect">
            <a:avLst/>
          </a:prstGeo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450850" indent="-450850">
              <a:spcBef>
                <a:spcPct val="0"/>
              </a:spcBef>
              <a:buFont typeface="Arial" panose="020B0604020202020204" pitchFamily="34" charset="0"/>
              <a:buNone/>
            </a:pPr>
            <a:r>
              <a:rPr lang="de-DE" dirty="0">
                <a:solidFill>
                  <a:srgbClr val="000000"/>
                </a:solidFill>
              </a:rPr>
              <a:t>Rechtsgrundlagen des Religionsunterrichts</a:t>
            </a:r>
          </a:p>
          <a:p>
            <a:pPr marL="450850" indent="-450850">
              <a:spcBef>
                <a:spcPct val="0"/>
              </a:spcBef>
              <a:buFont typeface="Arial" panose="020B0604020202020204" pitchFamily="34" charset="0"/>
              <a:buNone/>
            </a:pPr>
            <a:r>
              <a:rPr lang="de-DE" sz="1600" b="1" dirty="0">
                <a:solidFill>
                  <a:srgbClr val="000000"/>
                </a:solidFill>
              </a:rPr>
              <a:t>	Religionsbezogener Unterricht ist in Deutschland als positioneller Religionsunterricht vorgesehen (Art. 7,3 GG), sofern nicht ältere landesrechtliche Bestimmungen gemäß Art. 141 GG Bestandsschutz genießen. Recht und Grenzen des Fachs ergeben sich aus dem Grundrecht auf Religionsfreiheit (Art. 4 GG).</a:t>
            </a:r>
          </a:p>
        </p:txBody>
      </p:sp>
      <p:sp>
        <p:nvSpPr>
          <p:cNvPr id="22" name="Titel 1">
            <a:extLst>
              <a:ext uri="{FF2B5EF4-FFF2-40B4-BE49-F238E27FC236}">
                <a16:creationId xmlns:a16="http://schemas.microsoft.com/office/drawing/2014/main" id="{BA1A206E-EBE2-764E-80BB-B6BF665FE82F}"/>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3945613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9"/>
          <p:cNvSpPr txBox="1">
            <a:spLocks/>
          </p:cNvSpPr>
          <p:nvPr/>
        </p:nvSpPr>
        <p:spPr bwMode="auto">
          <a:xfrm>
            <a:off x="1981200" y="2362200"/>
            <a:ext cx="8305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lang="de-DE" b="1" dirty="0">
                <a:latin typeface="+mj-lt"/>
                <a:ea typeface="ＭＳ Ｐゴシック" charset="-128"/>
                <a:cs typeface="ＭＳ Ｐゴシック" charset="-128"/>
              </a:rPr>
              <a:t>Stellungnahme der EKD v. 07./08.07.1971: </a:t>
            </a:r>
            <a:r>
              <a:rPr lang="de-DE" dirty="0">
                <a:latin typeface="+mj-lt"/>
                <a:ea typeface="ＭＳ Ｐゴシック" charset="-128"/>
                <a:cs typeface="ＭＳ Ｐゴシック" charset="-128"/>
              </a:rPr>
              <a:t>Benennt statt </a:t>
            </a:r>
            <a:r>
              <a:rPr lang="de-DE" dirty="0">
                <a:latin typeface="+mj-lt"/>
                <a:cs typeface="ＭＳ Ｐゴシック" charset="-128"/>
              </a:rPr>
              <a:t>„</a:t>
            </a:r>
            <a:r>
              <a:rPr lang="de-DE" dirty="0" err="1">
                <a:latin typeface="+mj-lt"/>
                <a:cs typeface="ＭＳ Ｐゴシック" charset="-128"/>
              </a:rPr>
              <a:t>positive[r</a:t>
            </a:r>
            <a:r>
              <a:rPr lang="de-DE" dirty="0">
                <a:latin typeface="+mj-lt"/>
                <a:cs typeface="ＭＳ Ｐゴシック" charset="-128"/>
              </a:rPr>
              <a:t>] Lehrsätze und Dogmen“ drei </a:t>
            </a:r>
            <a:r>
              <a:rPr lang="de-DE" dirty="0">
                <a:latin typeface="+mj-lt"/>
                <a:ea typeface="ＭＳ Ｐゴシック" charset="-128"/>
                <a:cs typeface="ＭＳ Ｐゴシック" charset="-128"/>
              </a:rPr>
              <a:t>orientierende Linien und drei Präzisierungen</a:t>
            </a:r>
          </a:p>
        </p:txBody>
      </p:sp>
      <p:sp>
        <p:nvSpPr>
          <p:cNvPr id="145411" name="Foliennummernplatzhalter 5"/>
          <p:cNvSpPr>
            <a:spLocks noGrp="1"/>
          </p:cNvSpPr>
          <p:nvPr>
            <p:ph type="sldNum" sz="quarter" idx="12"/>
          </p:nvPr>
        </p:nvSpPr>
        <p:spPr bwMode="auto">
          <a:xfrm>
            <a:off x="-147727" y="268641"/>
            <a:ext cx="811019" cy="503578"/>
          </a:xfrm>
          <a:noFill/>
          <a:ln>
            <a:miter lim="800000"/>
            <a:headEnd/>
            <a:tailEnd/>
          </a:ln>
        </p:spPr>
        <p:txBody>
          <a:bodyPr/>
          <a:lstStyle/>
          <a:p>
            <a:fld id="{F2602A10-71EE-4D15-8C72-4FE86AE0EE67}" type="slidenum">
              <a:rPr lang="de-DE"/>
              <a:pPr/>
              <a:t>30</a:t>
            </a:fld>
            <a:endParaRPr lang="de-DE"/>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a:spLocks noGrp="1"/>
          </p:cNvSpPr>
          <p:nvPr>
            <p:ph idx="1"/>
          </p:nvPr>
        </p:nvSpPr>
        <p:spPr>
          <a:xfrm>
            <a:off x="1981200" y="1489796"/>
            <a:ext cx="8229600" cy="685800"/>
          </a:xfrm>
        </p:spPr>
        <p:txBody>
          <a:bodyPr>
            <a:normAutofit/>
          </a:bodyPr>
          <a:lstStyle/>
          <a:p>
            <a:pPr marL="0" indent="0">
              <a:buNone/>
            </a:pPr>
            <a:r>
              <a:rPr lang="de-DE" sz="1800" b="1" dirty="0"/>
              <a:t>Inhalt:</a:t>
            </a:r>
            <a:r>
              <a:rPr lang="de-DE" sz="1800" dirty="0"/>
              <a:t> Wie ist ein Religionsunterricht „in Übereinstimmung mit den Grundsätzen“ der evangelischen Kirche inhaltlich zu bestimmen?</a:t>
            </a:r>
          </a:p>
        </p:txBody>
      </p:sp>
      <p:sp>
        <p:nvSpPr>
          <p:cNvPr id="11" name="Rechteck 10"/>
          <p:cNvSpPr/>
          <p:nvPr/>
        </p:nvSpPr>
        <p:spPr>
          <a:xfrm>
            <a:off x="3962400" y="4800600"/>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t>Sachliches Fundament: </a:t>
            </a:r>
            <a:r>
              <a:rPr lang="de-DE" dirty="0" err="1"/>
              <a:t>Bibl</a:t>
            </a:r>
            <a:r>
              <a:rPr lang="de-DE" dirty="0"/>
              <a:t>. Zeugnis von JC</a:t>
            </a:r>
          </a:p>
          <a:p>
            <a:pPr algn="ctr"/>
            <a:r>
              <a:rPr lang="de-DE" dirty="0"/>
              <a:t>unter Beachtung der Wirkungsgeschichte</a:t>
            </a:r>
          </a:p>
        </p:txBody>
      </p:sp>
      <p:sp>
        <p:nvSpPr>
          <p:cNvPr id="12" name="Rechteck 11"/>
          <p:cNvSpPr/>
          <p:nvPr/>
        </p:nvSpPr>
        <p:spPr>
          <a:xfrm rot="18455964">
            <a:off x="2382932" y="2896225"/>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t>Standort:</a:t>
            </a:r>
            <a:r>
              <a:rPr lang="de-DE" dirty="0"/>
              <a:t> In Zusammenhang mit Zeugnis &amp; Dienst der Kirche</a:t>
            </a:r>
          </a:p>
        </p:txBody>
      </p:sp>
      <p:sp>
        <p:nvSpPr>
          <p:cNvPr id="13" name="Rechteck 12"/>
          <p:cNvSpPr/>
          <p:nvPr/>
        </p:nvSpPr>
        <p:spPr>
          <a:xfrm rot="3138731">
            <a:off x="5585827" y="2894432"/>
            <a:ext cx="44958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t>Hermeneutische Regel:</a:t>
            </a:r>
            <a:r>
              <a:rPr lang="de-DE" dirty="0"/>
              <a:t> Glaubensaussagen sind hist. Zeugnisse und auslegungsbedürftig</a:t>
            </a:r>
          </a:p>
        </p:txBody>
      </p:sp>
      <p:sp>
        <p:nvSpPr>
          <p:cNvPr id="16" name="Gleichschenkliges Dreieck 15"/>
          <p:cNvSpPr/>
          <p:nvPr/>
        </p:nvSpPr>
        <p:spPr>
          <a:xfrm>
            <a:off x="1905000" y="1752600"/>
            <a:ext cx="2057400" cy="1752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a:t>!</a:t>
            </a:r>
          </a:p>
          <a:p>
            <a:pPr algn="ctr"/>
            <a:r>
              <a:rPr lang="de-DE" sz="1400" dirty="0"/>
              <a:t>in </a:t>
            </a:r>
            <a:r>
              <a:rPr lang="de-DE" sz="1400" dirty="0" err="1"/>
              <a:t>ökumen</a:t>
            </a:r>
            <a:r>
              <a:rPr lang="de-DE" sz="1400" dirty="0"/>
              <a:t>. / </a:t>
            </a:r>
            <a:r>
              <a:rPr lang="de-DE" sz="1400" dirty="0" err="1"/>
              <a:t>interrel</a:t>
            </a:r>
            <a:r>
              <a:rPr lang="de-DE" sz="1400" dirty="0"/>
              <a:t>. Dimension</a:t>
            </a:r>
          </a:p>
          <a:p>
            <a:pPr algn="ctr"/>
            <a:endParaRPr lang="de-DE" sz="1400" dirty="0"/>
          </a:p>
          <a:p>
            <a:pPr algn="ctr"/>
            <a:endParaRPr lang="de-DE" sz="1400" dirty="0"/>
          </a:p>
          <a:p>
            <a:pPr algn="ctr"/>
            <a:endParaRPr lang="de-DE" sz="1400" dirty="0"/>
          </a:p>
          <a:p>
            <a:pPr algn="ctr"/>
            <a:endParaRPr lang="de-DE" sz="1400" dirty="0"/>
          </a:p>
        </p:txBody>
      </p:sp>
      <p:sp>
        <p:nvSpPr>
          <p:cNvPr id="17" name="Gleichschenkliges Dreieck 16"/>
          <p:cNvSpPr/>
          <p:nvPr/>
        </p:nvSpPr>
        <p:spPr>
          <a:xfrm>
            <a:off x="5105400" y="5105400"/>
            <a:ext cx="2057400" cy="1752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a:t>!</a:t>
            </a:r>
          </a:p>
          <a:p>
            <a:pPr algn="ctr"/>
            <a:r>
              <a:rPr lang="de-DE" sz="1400" dirty="0" err="1"/>
              <a:t>wissen-schaftlich</a:t>
            </a:r>
            <a:r>
              <a:rPr lang="de-DE" sz="1400" dirty="0"/>
              <a:t> &amp; in </a:t>
            </a:r>
            <a:r>
              <a:rPr lang="de-DE" sz="1400" dirty="0" err="1"/>
              <a:t>Gewis-sensfreiheit</a:t>
            </a:r>
            <a:endParaRPr lang="de-DE" sz="1400" dirty="0"/>
          </a:p>
          <a:p>
            <a:pPr algn="ctr"/>
            <a:endParaRPr lang="de-DE" sz="1400" dirty="0"/>
          </a:p>
          <a:p>
            <a:pPr algn="ctr"/>
            <a:endParaRPr lang="de-DE" sz="1400" dirty="0"/>
          </a:p>
          <a:p>
            <a:pPr algn="ctr"/>
            <a:endParaRPr lang="de-DE" sz="1400" dirty="0"/>
          </a:p>
          <a:p>
            <a:pPr algn="ctr"/>
            <a:endParaRPr lang="de-DE" sz="1400" dirty="0"/>
          </a:p>
        </p:txBody>
      </p:sp>
      <p:sp>
        <p:nvSpPr>
          <p:cNvPr id="18" name="Gleichschenkliges Dreieck 17"/>
          <p:cNvSpPr/>
          <p:nvPr/>
        </p:nvSpPr>
        <p:spPr>
          <a:xfrm>
            <a:off x="8458200" y="1752600"/>
            <a:ext cx="2057400" cy="17526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3600" dirty="0"/>
              <a:t>!</a:t>
            </a:r>
          </a:p>
          <a:p>
            <a:pPr algn="ctr"/>
            <a:r>
              <a:rPr lang="de-DE" sz="1400" dirty="0"/>
              <a:t>Ziel: Fähigkeit z. </a:t>
            </a:r>
            <a:r>
              <a:rPr lang="de-DE" sz="1400" dirty="0" err="1"/>
              <a:t>Interpreta-tion</a:t>
            </a:r>
            <a:r>
              <a:rPr lang="de-DE" sz="1400" dirty="0"/>
              <a:t> &amp; zum Dialog</a:t>
            </a:r>
          </a:p>
          <a:p>
            <a:pPr algn="ctr"/>
            <a:endParaRPr lang="de-DE" sz="1400" dirty="0"/>
          </a:p>
          <a:p>
            <a:pPr algn="ctr"/>
            <a:endParaRPr lang="de-DE" sz="1400" dirty="0"/>
          </a:p>
          <a:p>
            <a:pPr algn="ctr"/>
            <a:endParaRPr lang="de-DE" sz="1400" dirty="0"/>
          </a:p>
          <a:p>
            <a:pPr algn="ctr"/>
            <a:endParaRPr lang="de-DE" sz="1400" dirty="0"/>
          </a:p>
        </p:txBody>
      </p:sp>
      <p:sp>
        <p:nvSpPr>
          <p:cNvPr id="26" name="Textfeld 25"/>
          <p:cNvSpPr txBox="1"/>
          <p:nvPr/>
        </p:nvSpPr>
        <p:spPr>
          <a:xfrm>
            <a:off x="2743200" y="1676401"/>
            <a:ext cx="6781800" cy="3661391"/>
          </a:xfrm>
          <a:prstGeom prst="rect">
            <a:avLst/>
          </a:prstGeom>
          <a:solidFill>
            <a:schemeClr val="accent5">
              <a:lumMod val="20000"/>
              <a:lumOff val="80000"/>
            </a:schemeClr>
          </a:solidFill>
          <a:effectLst>
            <a:softEdge rad="63500"/>
          </a:effectLst>
        </p:spPr>
        <p:txBody>
          <a:bodyPr wrap="square" lIns="324000" tIns="140400" rIns="324000" bIns="187200" rtlCol="0">
            <a:spAutoFit/>
          </a:bodyPr>
          <a:lstStyle/>
          <a:p>
            <a:pPr>
              <a:lnSpc>
                <a:spcPct val="110000"/>
              </a:lnSpc>
            </a:pPr>
            <a:r>
              <a:rPr lang="de-DE" dirty="0"/>
              <a:t>Die EKD verzichtet 1971 auf die Formulierung eines materialen Zentrums („Kerncurriculum“) für den </a:t>
            </a:r>
            <a:r>
              <a:rPr lang="de-DE" dirty="0" err="1"/>
              <a:t>Religions-unterricht</a:t>
            </a:r>
            <a:r>
              <a:rPr lang="de-DE" dirty="0"/>
              <a:t> zugunsten allgemeiner orientierender Leitlinien. </a:t>
            </a:r>
          </a:p>
          <a:p>
            <a:pPr>
              <a:lnSpc>
                <a:spcPct val="110000"/>
              </a:lnSpc>
            </a:pPr>
            <a:endParaRPr lang="de-DE" dirty="0"/>
          </a:p>
          <a:p>
            <a:pPr>
              <a:lnSpc>
                <a:spcPct val="110000"/>
              </a:lnSpc>
            </a:pPr>
            <a:r>
              <a:rPr lang="de-DE" dirty="0"/>
              <a:t>Damit wurde ein weiter Rahmen gesetzt, der bis heute als rechtsverbindliche Auslegung von Art. 7 Abs. 3 Satz 2 GG nach evangelischem Verständnis gilt.</a:t>
            </a:r>
          </a:p>
          <a:p>
            <a:pPr>
              <a:lnSpc>
                <a:spcPct val="110000"/>
              </a:lnSpc>
            </a:pPr>
            <a:endParaRPr lang="de-DE" dirty="0"/>
          </a:p>
          <a:p>
            <a:pPr>
              <a:lnSpc>
                <a:spcPct val="110000"/>
              </a:lnSpc>
            </a:pPr>
            <a:r>
              <a:rPr lang="de-DE" dirty="0"/>
              <a:t>Die Frage nach dem inhaltlichen Kern des Ev. RU blieb freilich vorerst offen. Sie wird u. a. von der einzigen EKD-Denkschrift zum Religionsunterricht von 1994 aufgenommen.</a:t>
            </a:r>
          </a:p>
        </p:txBody>
      </p:sp>
      <p:pic>
        <p:nvPicPr>
          <p:cNvPr id="20" name="Bild 7">
            <a:extLst>
              <a:ext uri="{FF2B5EF4-FFF2-40B4-BE49-F238E27FC236}">
                <a16:creationId xmlns:a16="http://schemas.microsoft.com/office/drawing/2014/main" id="{28B07707-413D-0A49-8694-F3DC03D98205}"/>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21" name="Titel 1">
            <a:extLst>
              <a:ext uri="{FF2B5EF4-FFF2-40B4-BE49-F238E27FC236}">
                <a16:creationId xmlns:a16="http://schemas.microsoft.com/office/drawing/2014/main" id="{961FC576-E1E3-A64A-8D48-C719B11B1427}"/>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2" name="Titel 1">
            <a:extLst>
              <a:ext uri="{FF2B5EF4-FFF2-40B4-BE49-F238E27FC236}">
                <a16:creationId xmlns:a16="http://schemas.microsoft.com/office/drawing/2014/main" id="{0855A9F2-30CD-4B4A-9BD9-12356801A72A}"/>
              </a:ext>
            </a:extLst>
          </p:cNvPr>
          <p:cNvSpPr txBox="1">
            <a:spLocks/>
          </p:cNvSpPr>
          <p:nvPr/>
        </p:nvSpPr>
        <p:spPr>
          <a:xfrm>
            <a:off x="836579" y="340271"/>
            <a:ext cx="96790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(und systematische) Perspektiven</a:t>
            </a:r>
          </a:p>
        </p:txBody>
      </p:sp>
    </p:spTree>
    <p:extLst>
      <p:ext uri="{BB962C8B-B14F-4D97-AF65-F5344CB8AC3E}">
        <p14:creationId xmlns:p14="http://schemas.microsoft.com/office/powerpoint/2010/main" val="2275257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animEffect transition="in" filter="fade">
                                      <p:cBhvr>
                                        <p:cTn id="7" dur="1000"/>
                                        <p:tgtEl>
                                          <p:spTgt spid="2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10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10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4" end="4"/>
                                            </p:txEl>
                                          </p:spTgt>
                                        </p:tgtEl>
                                        <p:attrNameLst>
                                          <p:attrName>style.visibility</p:attrName>
                                        </p:attrNameLst>
                                      </p:cBhvr>
                                      <p:to>
                                        <p:strVal val="visible"/>
                                      </p:to>
                                    </p:set>
                                    <p:animEffect transition="in" filter="fade">
                                      <p:cBhvr>
                                        <p:cTn id="22" dur="10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bldLvl="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74416" y="245452"/>
            <a:ext cx="811019" cy="503578"/>
          </a:xfrm>
          <a:noFill/>
          <a:ln>
            <a:miter lim="800000"/>
            <a:headEnd/>
            <a:tailEnd/>
          </a:ln>
        </p:spPr>
        <p:txBody>
          <a:bodyPr/>
          <a:lstStyle/>
          <a:p>
            <a:fld id="{F2602A10-71EE-4D15-8C72-4FE86AE0EE67}" type="slidenum">
              <a:rPr lang="de-DE"/>
              <a:pPr/>
              <a:t>31</a:t>
            </a:fld>
            <a:endParaRPr lang="de-DE"/>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9" name="Inhaltsplatzhalter 18"/>
          <p:cNvSpPr>
            <a:spLocks noGrp="1"/>
          </p:cNvSpPr>
          <p:nvPr>
            <p:ph idx="1"/>
          </p:nvPr>
        </p:nvSpPr>
        <p:spPr>
          <a:xfrm>
            <a:off x="1981200" y="1828801"/>
            <a:ext cx="8229600" cy="4525963"/>
          </a:xfrm>
        </p:spPr>
        <p:txBody>
          <a:bodyPr/>
          <a:lstStyle/>
          <a:p>
            <a:pPr marL="0" indent="0">
              <a:buNone/>
            </a:pPr>
            <a:r>
              <a:rPr lang="de-DE" sz="1200" dirty="0">
                <a:sym typeface="Wingdings"/>
              </a:rPr>
              <a:t>  </a:t>
            </a:r>
            <a:r>
              <a:rPr lang="de-DE" sz="1200" i="1" cap="small" dirty="0">
                <a:latin typeface="Book Antiqua"/>
                <a:cs typeface="Book Antiqua"/>
              </a:rPr>
              <a:t>Kirchenamt der EKD </a:t>
            </a:r>
            <a:r>
              <a:rPr lang="de-DE" sz="1200" i="1" dirty="0">
                <a:latin typeface="Book Antiqua"/>
                <a:cs typeface="Book Antiqua"/>
              </a:rPr>
              <a:t>(Hg.): Identität und Verständigung. Standort und Perspektiven des Religionsunterrichts in der Pluralität. Eine Denkschrift der Evangelischen Kirche in Deutschland, Gütersloh 1994.</a:t>
            </a:r>
          </a:p>
          <a:p>
            <a:pPr>
              <a:buNone/>
            </a:pPr>
            <a:endParaRPr lang="de-DE" dirty="0"/>
          </a:p>
        </p:txBody>
      </p:sp>
      <p:pic>
        <p:nvPicPr>
          <p:cNvPr id="20" name="Bild 19"/>
          <p:cNvPicPr>
            <a:picLocks noChangeAspect="1"/>
          </p:cNvPicPr>
          <p:nvPr/>
        </p:nvPicPr>
        <p:blipFill>
          <a:blip r:embed="rId7" cstate="print"/>
          <a:srcRect l="35433" t="25984" r="35433" b="25984"/>
          <a:stretch>
            <a:fillRect/>
          </a:stretch>
        </p:blipFill>
        <p:spPr>
          <a:xfrm>
            <a:off x="1981200" y="2362201"/>
            <a:ext cx="1109972" cy="1830001"/>
          </a:xfrm>
          <a:prstGeom prst="rect">
            <a:avLst/>
          </a:prstGeom>
        </p:spPr>
      </p:pic>
      <p:sp>
        <p:nvSpPr>
          <p:cNvPr id="28" name="Würfel 27"/>
          <p:cNvSpPr/>
          <p:nvPr/>
        </p:nvSpPr>
        <p:spPr>
          <a:xfrm>
            <a:off x="3657600" y="5334000"/>
            <a:ext cx="6019800" cy="457200"/>
          </a:xfrm>
          <a:prstGeom prst="cube">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RU von den Schülern aus zu begründen</a:t>
            </a:r>
          </a:p>
        </p:txBody>
      </p:sp>
      <p:sp>
        <p:nvSpPr>
          <p:cNvPr id="29" name="Würfel 28"/>
          <p:cNvSpPr/>
          <p:nvPr/>
        </p:nvSpPr>
        <p:spPr>
          <a:xfrm>
            <a:off x="3352800" y="5791200"/>
            <a:ext cx="6629400" cy="457200"/>
          </a:xfrm>
          <a:prstGeom prst="cube">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RU nicht zur Nachwuchsrekrutierung da</a:t>
            </a:r>
          </a:p>
        </p:txBody>
      </p:sp>
      <p:sp>
        <p:nvSpPr>
          <p:cNvPr id="31" name="Zylinder 30"/>
          <p:cNvSpPr/>
          <p:nvPr/>
        </p:nvSpPr>
        <p:spPr>
          <a:xfrm>
            <a:off x="4191000" y="4876800"/>
            <a:ext cx="762000" cy="5334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1</a:t>
            </a:r>
          </a:p>
        </p:txBody>
      </p:sp>
      <p:sp>
        <p:nvSpPr>
          <p:cNvPr id="34" name="Zylinder 33"/>
          <p:cNvSpPr/>
          <p:nvPr/>
        </p:nvSpPr>
        <p:spPr>
          <a:xfrm>
            <a:off x="4191000" y="4419600"/>
            <a:ext cx="762000" cy="5334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2</a:t>
            </a:r>
          </a:p>
        </p:txBody>
      </p:sp>
      <p:sp>
        <p:nvSpPr>
          <p:cNvPr id="33" name="Zylinder 32"/>
          <p:cNvSpPr/>
          <p:nvPr/>
        </p:nvSpPr>
        <p:spPr>
          <a:xfrm>
            <a:off x="4191000" y="3962400"/>
            <a:ext cx="762000" cy="5334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3</a:t>
            </a:r>
          </a:p>
        </p:txBody>
      </p:sp>
      <p:sp>
        <p:nvSpPr>
          <p:cNvPr id="32" name="Zylinder 31"/>
          <p:cNvSpPr/>
          <p:nvPr/>
        </p:nvSpPr>
        <p:spPr>
          <a:xfrm>
            <a:off x="4191000" y="3505200"/>
            <a:ext cx="762000" cy="5334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4</a:t>
            </a:r>
          </a:p>
        </p:txBody>
      </p:sp>
      <p:sp>
        <p:nvSpPr>
          <p:cNvPr id="24" name="Zylinder 23"/>
          <p:cNvSpPr/>
          <p:nvPr/>
        </p:nvSpPr>
        <p:spPr>
          <a:xfrm>
            <a:off x="4191000" y="3505200"/>
            <a:ext cx="762000" cy="19050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DE" dirty="0">
                <a:effectLst>
                  <a:outerShdw blurRad="50800" dist="38100" dir="18900000" algn="tr">
                    <a:srgbClr val="000000">
                      <a:alpha val="43000"/>
                    </a:srgbClr>
                  </a:outerShdw>
                </a:effectLst>
              </a:rPr>
              <a:t>(konf.) Identität</a:t>
            </a:r>
          </a:p>
        </p:txBody>
      </p:sp>
      <p:sp>
        <p:nvSpPr>
          <p:cNvPr id="35" name="Zylinder 34"/>
          <p:cNvSpPr/>
          <p:nvPr/>
        </p:nvSpPr>
        <p:spPr>
          <a:xfrm>
            <a:off x="8458200" y="4724400"/>
            <a:ext cx="762000" cy="6858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1</a:t>
            </a:r>
          </a:p>
        </p:txBody>
      </p:sp>
      <p:sp>
        <p:nvSpPr>
          <p:cNvPr id="36" name="Zylinder 35"/>
          <p:cNvSpPr/>
          <p:nvPr/>
        </p:nvSpPr>
        <p:spPr>
          <a:xfrm>
            <a:off x="8458200" y="4114800"/>
            <a:ext cx="762000" cy="6858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2</a:t>
            </a:r>
          </a:p>
        </p:txBody>
      </p:sp>
      <p:sp>
        <p:nvSpPr>
          <p:cNvPr id="37" name="Zylinder 36"/>
          <p:cNvSpPr/>
          <p:nvPr/>
        </p:nvSpPr>
        <p:spPr>
          <a:xfrm>
            <a:off x="8458200" y="3505200"/>
            <a:ext cx="762000" cy="6858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3</a:t>
            </a:r>
          </a:p>
        </p:txBody>
      </p:sp>
      <p:sp>
        <p:nvSpPr>
          <p:cNvPr id="39" name="Zylinder 38"/>
          <p:cNvSpPr/>
          <p:nvPr/>
        </p:nvSpPr>
        <p:spPr>
          <a:xfrm>
            <a:off x="6248400" y="4876800"/>
            <a:ext cx="762000" cy="533400"/>
          </a:xfrm>
          <a:prstGeom prst="can">
            <a:avLst/>
          </a:prstGeom>
        </p:spPr>
        <p:style>
          <a:lnRef idx="1">
            <a:schemeClr val="accent2"/>
          </a:lnRef>
          <a:fillRef idx="3">
            <a:schemeClr val="accent2"/>
          </a:fillRef>
          <a:effectRef idx="2">
            <a:schemeClr val="accent2"/>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1</a:t>
            </a:r>
          </a:p>
        </p:txBody>
      </p:sp>
      <p:sp>
        <p:nvSpPr>
          <p:cNvPr id="40" name="Zylinder 39"/>
          <p:cNvSpPr/>
          <p:nvPr/>
        </p:nvSpPr>
        <p:spPr>
          <a:xfrm>
            <a:off x="6248400" y="4419600"/>
            <a:ext cx="762000" cy="533400"/>
          </a:xfrm>
          <a:prstGeom prst="can">
            <a:avLst/>
          </a:prstGeom>
        </p:spPr>
        <p:style>
          <a:lnRef idx="1">
            <a:schemeClr val="accent2"/>
          </a:lnRef>
          <a:fillRef idx="3">
            <a:schemeClr val="accent2"/>
          </a:fillRef>
          <a:effectRef idx="2">
            <a:schemeClr val="accent2"/>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2</a:t>
            </a:r>
          </a:p>
        </p:txBody>
      </p:sp>
      <p:sp>
        <p:nvSpPr>
          <p:cNvPr id="41" name="Zylinder 40"/>
          <p:cNvSpPr/>
          <p:nvPr/>
        </p:nvSpPr>
        <p:spPr>
          <a:xfrm>
            <a:off x="6248400" y="3962400"/>
            <a:ext cx="762000" cy="533400"/>
          </a:xfrm>
          <a:prstGeom prst="can">
            <a:avLst/>
          </a:prstGeom>
        </p:spPr>
        <p:style>
          <a:lnRef idx="1">
            <a:schemeClr val="accent2"/>
          </a:lnRef>
          <a:fillRef idx="3">
            <a:schemeClr val="accent2"/>
          </a:fillRef>
          <a:effectRef idx="2">
            <a:schemeClr val="accent2"/>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3</a:t>
            </a:r>
          </a:p>
        </p:txBody>
      </p:sp>
      <p:sp>
        <p:nvSpPr>
          <p:cNvPr id="42" name="Zylinder 41"/>
          <p:cNvSpPr/>
          <p:nvPr/>
        </p:nvSpPr>
        <p:spPr>
          <a:xfrm>
            <a:off x="6248400" y="3505200"/>
            <a:ext cx="762000" cy="533400"/>
          </a:xfrm>
          <a:prstGeom prst="can">
            <a:avLst/>
          </a:prstGeom>
        </p:spPr>
        <p:style>
          <a:lnRef idx="1">
            <a:schemeClr val="accent2"/>
          </a:lnRef>
          <a:fillRef idx="3">
            <a:schemeClr val="accent2"/>
          </a:fillRef>
          <a:effectRef idx="2">
            <a:schemeClr val="accent2"/>
          </a:effectRef>
          <a:fontRef idx="minor">
            <a:schemeClr val="lt1"/>
          </a:fontRef>
        </p:style>
        <p:txBody>
          <a:bodyPr vert="horz" rtlCol="0" anchor="ctr"/>
          <a:lstStyle/>
          <a:p>
            <a:pPr algn="ctr"/>
            <a:r>
              <a:rPr lang="de-DE" dirty="0">
                <a:effectLst>
                  <a:outerShdw blurRad="50800" dist="38100" dir="18900000" algn="tr">
                    <a:srgbClr val="000000">
                      <a:alpha val="43000"/>
                    </a:srgbClr>
                  </a:outerShdw>
                </a:effectLst>
              </a:rPr>
              <a:t>4</a:t>
            </a:r>
          </a:p>
        </p:txBody>
      </p:sp>
      <p:sp>
        <p:nvSpPr>
          <p:cNvPr id="43" name="Legende mit Pfeil nach oben 42"/>
          <p:cNvSpPr/>
          <p:nvPr/>
        </p:nvSpPr>
        <p:spPr>
          <a:xfrm>
            <a:off x="5867400" y="5410200"/>
            <a:ext cx="1600200" cy="144780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600" dirty="0"/>
              <a:t>Woher kommt alles Sein?</a:t>
            </a:r>
            <a:endParaRPr lang="de-DE" sz="1600" i="1" dirty="0"/>
          </a:p>
          <a:p>
            <a:pPr algn="ctr"/>
            <a:r>
              <a:rPr lang="de-DE" sz="1600" i="1" dirty="0">
                <a:sym typeface="Wingdings"/>
              </a:rPr>
              <a:t> </a:t>
            </a:r>
            <a:r>
              <a:rPr lang="de-DE" sz="1600" i="1" dirty="0"/>
              <a:t>Schöpfung</a:t>
            </a:r>
          </a:p>
        </p:txBody>
      </p:sp>
      <p:sp>
        <p:nvSpPr>
          <p:cNvPr id="44" name="Legende mit Pfeil nach oben 43"/>
          <p:cNvSpPr/>
          <p:nvPr/>
        </p:nvSpPr>
        <p:spPr>
          <a:xfrm>
            <a:off x="5867400" y="5029200"/>
            <a:ext cx="1600200" cy="144780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600" dirty="0"/>
              <a:t>Was kommt nach dem Tod?</a:t>
            </a:r>
            <a:endParaRPr lang="de-DE" sz="1600" i="1" dirty="0"/>
          </a:p>
          <a:p>
            <a:pPr algn="ctr"/>
            <a:r>
              <a:rPr lang="de-DE" sz="1600" i="1" dirty="0">
                <a:sym typeface="Wingdings"/>
              </a:rPr>
              <a:t> </a:t>
            </a:r>
            <a:r>
              <a:rPr lang="de-DE" sz="1600" i="1" dirty="0"/>
              <a:t>Erlösung</a:t>
            </a:r>
          </a:p>
        </p:txBody>
      </p:sp>
      <p:sp>
        <p:nvSpPr>
          <p:cNvPr id="45" name="Legende mit Pfeil nach oben 44"/>
          <p:cNvSpPr/>
          <p:nvPr/>
        </p:nvSpPr>
        <p:spPr>
          <a:xfrm>
            <a:off x="5867400" y="4572000"/>
            <a:ext cx="1600200" cy="144780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600" dirty="0"/>
              <a:t>Warum Leiden? </a:t>
            </a:r>
            <a:r>
              <a:rPr lang="de-DE" sz="1600" i="1" dirty="0">
                <a:sym typeface="Wingdings"/>
              </a:rPr>
              <a:t> </a:t>
            </a:r>
            <a:r>
              <a:rPr lang="de-DE" sz="1600" i="1" dirty="0" err="1"/>
              <a:t>Theodizee</a:t>
            </a:r>
            <a:endParaRPr lang="de-DE" sz="1600" i="1" dirty="0"/>
          </a:p>
        </p:txBody>
      </p:sp>
      <p:sp>
        <p:nvSpPr>
          <p:cNvPr id="25" name="Zylinder 24"/>
          <p:cNvSpPr/>
          <p:nvPr/>
        </p:nvSpPr>
        <p:spPr>
          <a:xfrm>
            <a:off x="6248400" y="3505200"/>
            <a:ext cx="762000" cy="1905000"/>
          </a:xfrm>
          <a:prstGeom prst="can">
            <a:avLst/>
          </a:prstGeom>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dirty="0">
                <a:effectLst>
                  <a:outerShdw blurRad="50800" dist="38100" dir="18900000" algn="tr">
                    <a:srgbClr val="000000">
                      <a:alpha val="43000"/>
                    </a:srgbClr>
                  </a:outerShdw>
                </a:effectLst>
              </a:rPr>
              <a:t>Gottesfrage</a:t>
            </a:r>
          </a:p>
        </p:txBody>
      </p:sp>
      <p:sp>
        <p:nvSpPr>
          <p:cNvPr id="46" name="Legende mit Pfeil nach oben 45"/>
          <p:cNvSpPr/>
          <p:nvPr/>
        </p:nvSpPr>
        <p:spPr>
          <a:xfrm>
            <a:off x="5867400" y="4114800"/>
            <a:ext cx="1600200" cy="1447800"/>
          </a:xfrm>
          <a:prstGeom prst="up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sz="1600" dirty="0"/>
              <a:t>Gott – nur eine Fiktion? </a:t>
            </a:r>
          </a:p>
          <a:p>
            <a:pPr algn="ctr"/>
            <a:r>
              <a:rPr lang="de-DE" sz="1600" i="1" dirty="0">
                <a:sym typeface="Wingdings"/>
              </a:rPr>
              <a:t> </a:t>
            </a:r>
            <a:r>
              <a:rPr lang="de-DE" sz="1600" i="1" dirty="0"/>
              <a:t>Gotteslehre</a:t>
            </a:r>
          </a:p>
        </p:txBody>
      </p:sp>
      <p:sp>
        <p:nvSpPr>
          <p:cNvPr id="47" name="Legende mit Pfeil nach oben 46"/>
          <p:cNvSpPr/>
          <p:nvPr/>
        </p:nvSpPr>
        <p:spPr>
          <a:xfrm>
            <a:off x="2590800" y="5410200"/>
            <a:ext cx="4038600" cy="14478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Kennzeichen ev. Identität (1): </a:t>
            </a:r>
            <a:r>
              <a:rPr lang="de-DE" sz="1600" i="1" dirty="0"/>
              <a:t>Unterscheidung sichtbare/unsichtbare Kirche und damit Selbstrelativierung der ev. Kirche</a:t>
            </a:r>
          </a:p>
        </p:txBody>
      </p:sp>
      <p:sp>
        <p:nvSpPr>
          <p:cNvPr id="48" name="Legende mit Pfeil nach oben 47"/>
          <p:cNvSpPr/>
          <p:nvPr/>
        </p:nvSpPr>
        <p:spPr>
          <a:xfrm>
            <a:off x="2590800" y="4953000"/>
            <a:ext cx="4038600" cy="14478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Kennzeichen ev. Identität (2): </a:t>
            </a:r>
          </a:p>
          <a:p>
            <a:pPr algn="ctr"/>
            <a:r>
              <a:rPr lang="de-DE" sz="1600" i="1" dirty="0"/>
              <a:t>Auch Bekenntnisse &amp; kirchliche Lehren </a:t>
            </a:r>
          </a:p>
          <a:p>
            <a:pPr algn="ctr"/>
            <a:r>
              <a:rPr lang="de-DE" sz="1600" i="1" dirty="0"/>
              <a:t>sind nicht unfehlbar</a:t>
            </a:r>
          </a:p>
        </p:txBody>
      </p:sp>
      <p:sp>
        <p:nvSpPr>
          <p:cNvPr id="49" name="Legende mit Pfeil nach oben 48"/>
          <p:cNvSpPr/>
          <p:nvPr/>
        </p:nvSpPr>
        <p:spPr>
          <a:xfrm>
            <a:off x="2590800" y="4495800"/>
            <a:ext cx="4038600" cy="14478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Kennzeichen ev. Identität (3): </a:t>
            </a:r>
          </a:p>
          <a:p>
            <a:pPr algn="ctr"/>
            <a:r>
              <a:rPr lang="de-DE" sz="1600" i="1" dirty="0"/>
              <a:t>Glaube ist nicht machbar, sondern Gottes Werk – Glaubensfreiheit daher sachlich geboten</a:t>
            </a:r>
          </a:p>
        </p:txBody>
      </p:sp>
      <p:sp>
        <p:nvSpPr>
          <p:cNvPr id="50" name="Legende mit Pfeil nach oben 49"/>
          <p:cNvSpPr/>
          <p:nvPr/>
        </p:nvSpPr>
        <p:spPr>
          <a:xfrm>
            <a:off x="2590800" y="4038600"/>
            <a:ext cx="4038600" cy="15240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Kennzeichen ev. Identität (4): </a:t>
            </a:r>
          </a:p>
          <a:p>
            <a:pPr algn="ctr"/>
            <a:r>
              <a:rPr lang="de-DE" sz="1600" i="1" dirty="0"/>
              <a:t>Glaube kommt aus dem Hören (</a:t>
            </a:r>
            <a:r>
              <a:rPr lang="de-DE" sz="1600" i="1" dirty="0" err="1"/>
              <a:t>Röm</a:t>
            </a:r>
            <a:r>
              <a:rPr lang="de-DE" sz="1600" i="1" dirty="0"/>
              <a:t> 10,14): Bibel als Richtschnur, „was Christum treibet“ als hermeneutisches Kriterium</a:t>
            </a:r>
          </a:p>
        </p:txBody>
      </p:sp>
      <p:sp>
        <p:nvSpPr>
          <p:cNvPr id="51" name="Legende mit Pfeil nach oben 50"/>
          <p:cNvSpPr/>
          <p:nvPr/>
        </p:nvSpPr>
        <p:spPr>
          <a:xfrm>
            <a:off x="7543800" y="5334000"/>
            <a:ext cx="2590800" cy="15240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Verständigung (1): </a:t>
            </a:r>
          </a:p>
          <a:p>
            <a:pPr algn="ctr"/>
            <a:r>
              <a:rPr lang="de-DE" sz="1600" i="1" dirty="0"/>
              <a:t>Öffnung des RU für konfessionsfremde S. </a:t>
            </a:r>
          </a:p>
        </p:txBody>
      </p:sp>
      <p:sp>
        <p:nvSpPr>
          <p:cNvPr id="52" name="Legende mit Pfeil nach oben 51"/>
          <p:cNvSpPr/>
          <p:nvPr/>
        </p:nvSpPr>
        <p:spPr>
          <a:xfrm>
            <a:off x="7543800" y="4800600"/>
            <a:ext cx="2590800" cy="15240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Verständigung (2): </a:t>
            </a:r>
          </a:p>
          <a:p>
            <a:pPr algn="ctr"/>
            <a:r>
              <a:rPr lang="de-DE" sz="1600" i="1" dirty="0"/>
              <a:t>Konfessionell-kooperativer U. (phasenweise gemeinsam) </a:t>
            </a:r>
          </a:p>
        </p:txBody>
      </p:sp>
      <p:sp>
        <p:nvSpPr>
          <p:cNvPr id="27" name="Zylinder 26"/>
          <p:cNvSpPr/>
          <p:nvPr/>
        </p:nvSpPr>
        <p:spPr>
          <a:xfrm>
            <a:off x="8458200" y="3505200"/>
            <a:ext cx="762000" cy="1905000"/>
          </a:xfrm>
          <a:prstGeom prst="can">
            <a:avLst/>
          </a:prstGeom>
          <a:effectLst>
            <a:outerShdw blurRad="50800" dist="38100" algn="r"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DE" dirty="0">
                <a:effectLst>
                  <a:outerShdw blurRad="50800" dist="38100" dir="18900000" algn="tr">
                    <a:srgbClr val="000000">
                      <a:alpha val="43000"/>
                    </a:srgbClr>
                  </a:outerShdw>
                </a:effectLst>
              </a:rPr>
              <a:t>Verständigung</a:t>
            </a:r>
          </a:p>
        </p:txBody>
      </p:sp>
      <p:sp>
        <p:nvSpPr>
          <p:cNvPr id="53" name="Legende mit Pfeil nach oben 52"/>
          <p:cNvSpPr/>
          <p:nvPr/>
        </p:nvSpPr>
        <p:spPr>
          <a:xfrm>
            <a:off x="7543800" y="4191000"/>
            <a:ext cx="2590800" cy="1524000"/>
          </a:xfrm>
          <a:prstGeom prst="up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t>Verständigung (3): </a:t>
            </a:r>
          </a:p>
          <a:p>
            <a:pPr algn="ctr"/>
            <a:r>
              <a:rPr lang="de-DE" sz="1600" i="1" dirty="0"/>
              <a:t>Zusammenarbeit in der Fächergruppe</a:t>
            </a:r>
          </a:p>
        </p:txBody>
      </p:sp>
      <p:sp>
        <p:nvSpPr>
          <p:cNvPr id="30" name="Gleichschenkliges Dreieck 29"/>
          <p:cNvSpPr/>
          <p:nvPr/>
        </p:nvSpPr>
        <p:spPr>
          <a:xfrm>
            <a:off x="3429000" y="1676400"/>
            <a:ext cx="6477000" cy="1981200"/>
          </a:xfrm>
          <a:prstGeom prst="triangle">
            <a:avLst>
              <a:gd name="adj" fmla="val 49856"/>
            </a:avLst>
          </a:prstGeom>
          <a:effectLst>
            <a:outerShdw blurRad="50800" dist="38100" algn="r" rotWithShape="0">
              <a:srgbClr val="000000">
                <a:alpha val="43000"/>
              </a:srgbClr>
            </a:outerShdw>
          </a:effectLst>
          <a:scene3d>
            <a:camera prst="orthographicFront"/>
            <a:lightRig rig="threePt" dir="t"/>
          </a:scene3d>
          <a:sp3d>
            <a:bevelT w="114300" prst="hardEdg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t>Ziel: </a:t>
            </a:r>
          </a:p>
          <a:p>
            <a:pPr algn="ctr"/>
            <a:r>
              <a:rPr lang="de-DE" dirty="0"/>
              <a:t>(a) Orientierungsfähigkeit</a:t>
            </a:r>
          </a:p>
          <a:p>
            <a:pPr algn="ctr"/>
            <a:r>
              <a:rPr lang="de-DE" dirty="0"/>
              <a:t>(b) Fähigkeit zu </a:t>
            </a:r>
          </a:p>
          <a:p>
            <a:pPr algn="ctr"/>
            <a:r>
              <a:rPr lang="de-DE" dirty="0"/>
              <a:t>Verständnis &amp; Mitgestaltung  der Gesellschaft</a:t>
            </a:r>
          </a:p>
          <a:p>
            <a:pPr algn="ctr"/>
            <a:endParaRPr lang="de-DE" dirty="0"/>
          </a:p>
          <a:p>
            <a:pPr algn="ctr"/>
            <a:endParaRPr lang="de-DE" dirty="0"/>
          </a:p>
        </p:txBody>
      </p:sp>
      <p:sp>
        <p:nvSpPr>
          <p:cNvPr id="54" name="Pfeil nach rechts 53"/>
          <p:cNvSpPr/>
          <p:nvPr/>
        </p:nvSpPr>
        <p:spPr>
          <a:xfrm rot="943980">
            <a:off x="5288773" y="3941148"/>
            <a:ext cx="2895600" cy="1752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t>„Evangelisch“ heißt wissen, das man die Wahrheit nicht für sich gepachtet hat!</a:t>
            </a:r>
          </a:p>
        </p:txBody>
      </p:sp>
      <p:sp>
        <p:nvSpPr>
          <p:cNvPr id="55" name="Textfeld 54"/>
          <p:cNvSpPr txBox="1"/>
          <p:nvPr/>
        </p:nvSpPr>
        <p:spPr>
          <a:xfrm>
            <a:off x="2743200" y="1371600"/>
            <a:ext cx="6781800" cy="4931034"/>
          </a:xfrm>
          <a:prstGeom prst="rect">
            <a:avLst/>
          </a:prstGeom>
          <a:solidFill>
            <a:schemeClr val="accent5">
              <a:lumMod val="20000"/>
              <a:lumOff val="80000"/>
            </a:schemeClr>
          </a:solidFill>
          <a:effectLst>
            <a:softEdge rad="63500"/>
          </a:effectLst>
        </p:spPr>
        <p:txBody>
          <a:bodyPr wrap="square" lIns="324000" tIns="140400" rIns="324000" bIns="187200" rtlCol="0">
            <a:spAutoFit/>
          </a:bodyPr>
          <a:lstStyle/>
          <a:p>
            <a:pPr>
              <a:lnSpc>
                <a:spcPct val="110000"/>
              </a:lnSpc>
            </a:pPr>
            <a:r>
              <a:rPr lang="de-DE" sz="1600" dirty="0">
                <a:latin typeface="+mj-lt"/>
              </a:rPr>
              <a:t>Die Denkschrift „Identität und Verständigung“ von 1994 geht aus von einem klaren Plädoyer für einen Religionsunterricht, dessen Ziel nicht die kirchliche Bestandssicherung, sondern die religiöse Mündigkeit der Schülerinnen und Schüler ist.</a:t>
            </a:r>
          </a:p>
          <a:p>
            <a:pPr>
              <a:lnSpc>
                <a:spcPct val="110000"/>
              </a:lnSpc>
            </a:pPr>
            <a:endParaRPr lang="de-DE" sz="1600" dirty="0">
              <a:latin typeface="+mj-lt"/>
            </a:endParaRPr>
          </a:p>
          <a:p>
            <a:pPr>
              <a:lnSpc>
                <a:spcPct val="110000"/>
              </a:lnSpc>
            </a:pPr>
            <a:r>
              <a:rPr lang="de-DE" sz="1600" dirty="0">
                <a:latin typeface="+mj-lt"/>
              </a:rPr>
              <a:t>Ausgehend von existenziellen Fragen der Schülerinnen und Schüler sehen die Vf. in der </a:t>
            </a:r>
            <a:r>
              <a:rPr lang="de-DE" sz="1600" b="1" dirty="0">
                <a:latin typeface="+mj-lt"/>
              </a:rPr>
              <a:t>Gottesfrage</a:t>
            </a:r>
            <a:r>
              <a:rPr lang="de-DE" sz="1600" dirty="0">
                <a:latin typeface="+mj-lt"/>
              </a:rPr>
              <a:t> den thematischen Kern des RU. Hier zeichnet sich gegenüber der Stellungnahme von 1971 eine stärkere Festlegung ab.   </a:t>
            </a:r>
          </a:p>
          <a:p>
            <a:pPr>
              <a:lnSpc>
                <a:spcPct val="110000"/>
              </a:lnSpc>
            </a:pPr>
            <a:endParaRPr lang="de-DE" sz="1600" dirty="0">
              <a:latin typeface="+mj-lt"/>
            </a:endParaRPr>
          </a:p>
          <a:p>
            <a:pPr>
              <a:lnSpc>
                <a:spcPct val="110000"/>
              </a:lnSpc>
            </a:pPr>
            <a:r>
              <a:rPr lang="de-DE" sz="1600" dirty="0">
                <a:latin typeface="+mj-lt"/>
              </a:rPr>
              <a:t>Ausgehend von der wachsenden weltanschaulichen und religiösen Pluralität wird ein Unterricht gefordert, der die „eigene“ konfessionelle </a:t>
            </a:r>
            <a:r>
              <a:rPr lang="de-DE" sz="1600" b="1" dirty="0">
                <a:latin typeface="+mj-lt"/>
              </a:rPr>
              <a:t>Identität</a:t>
            </a:r>
            <a:r>
              <a:rPr lang="de-DE" sz="1600" dirty="0">
                <a:latin typeface="+mj-lt"/>
              </a:rPr>
              <a:t> erschließt und zugleich die </a:t>
            </a:r>
            <a:r>
              <a:rPr lang="de-DE" sz="1600" b="1" dirty="0">
                <a:latin typeface="+mj-lt"/>
              </a:rPr>
              <a:t>Verständigung </a:t>
            </a:r>
            <a:r>
              <a:rPr lang="de-DE" sz="1600" dirty="0">
                <a:latin typeface="+mj-lt"/>
              </a:rPr>
              <a:t>mit alternativen religiösen bzw. weltanschaulichen Orientierungen sucht. </a:t>
            </a:r>
          </a:p>
          <a:p>
            <a:pPr>
              <a:lnSpc>
                <a:spcPct val="110000"/>
              </a:lnSpc>
            </a:pPr>
            <a:endParaRPr lang="de-DE" sz="1600" dirty="0">
              <a:latin typeface="+mj-lt"/>
            </a:endParaRPr>
          </a:p>
          <a:p>
            <a:pPr>
              <a:lnSpc>
                <a:spcPct val="110000"/>
              </a:lnSpc>
            </a:pPr>
            <a:r>
              <a:rPr lang="de-DE" sz="1600" dirty="0">
                <a:latin typeface="+mj-lt"/>
              </a:rPr>
              <a:t>Was es für die „eigene“ Identität bedeutet, wenn, wie bisweilen in Ostdeutschland, mehr als die Hälfte der Schüler diese Identität nicht teilt, ist m. E. noch zu wenig im Blick.</a:t>
            </a:r>
            <a:endParaRPr lang="de-DE" dirty="0">
              <a:latin typeface="+mj-lt"/>
            </a:endParaRPr>
          </a:p>
        </p:txBody>
      </p:sp>
      <p:pic>
        <p:nvPicPr>
          <p:cNvPr id="57" name="Bild 7">
            <a:extLst>
              <a:ext uri="{FF2B5EF4-FFF2-40B4-BE49-F238E27FC236}">
                <a16:creationId xmlns:a16="http://schemas.microsoft.com/office/drawing/2014/main" id="{0E31CB50-61CB-5145-B5F5-A67AC660102E}"/>
              </a:ext>
            </a:extLst>
          </p:cNvPr>
          <p:cNvPicPr>
            <a:picLocks noChangeAspect="1" noChangeArrowheads="1"/>
          </p:cNvPicPr>
          <p:nvPr/>
        </p:nvPicPr>
        <p:blipFill>
          <a:blip r:embed="rId8" cstate="print"/>
          <a:srcRect l="69621"/>
          <a:stretch>
            <a:fillRect/>
          </a:stretch>
        </p:blipFill>
        <p:spPr bwMode="auto">
          <a:xfrm>
            <a:off x="10789596" y="291830"/>
            <a:ext cx="990600" cy="457200"/>
          </a:xfrm>
          <a:prstGeom prst="rect">
            <a:avLst/>
          </a:prstGeom>
          <a:noFill/>
          <a:ln w="9525">
            <a:noFill/>
            <a:miter lim="800000"/>
            <a:headEnd/>
            <a:tailEnd/>
          </a:ln>
        </p:spPr>
      </p:pic>
      <p:sp>
        <p:nvSpPr>
          <p:cNvPr id="58" name="Titel 1">
            <a:extLst>
              <a:ext uri="{FF2B5EF4-FFF2-40B4-BE49-F238E27FC236}">
                <a16:creationId xmlns:a16="http://schemas.microsoft.com/office/drawing/2014/main" id="{9AAA4EEF-C35A-EC4A-BD85-4D3D79844520}"/>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59" name="Titel 1">
            <a:extLst>
              <a:ext uri="{FF2B5EF4-FFF2-40B4-BE49-F238E27FC236}">
                <a16:creationId xmlns:a16="http://schemas.microsoft.com/office/drawing/2014/main" id="{26539205-631F-3941-A0A0-0E0EEC21ADF4}"/>
              </a:ext>
            </a:extLst>
          </p:cNvPr>
          <p:cNvSpPr txBox="1">
            <a:spLocks/>
          </p:cNvSpPr>
          <p:nvPr/>
        </p:nvSpPr>
        <p:spPr>
          <a:xfrm>
            <a:off x="836579" y="320815"/>
            <a:ext cx="96790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(und systematische) Perspektiven</a:t>
            </a:r>
          </a:p>
        </p:txBody>
      </p:sp>
    </p:spTree>
    <p:extLst>
      <p:ext uri="{BB962C8B-B14F-4D97-AF65-F5344CB8AC3E}">
        <p14:creationId xmlns:p14="http://schemas.microsoft.com/office/powerpoint/2010/main" val="237396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3" name="Strahl"/>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3" name="Strahl"/>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43"/>
                                        </p:tgtEl>
                                        <p:attrNameLst>
                                          <p:attrName>style.visibility</p:attrName>
                                        </p:attrNameLst>
                                      </p:cBhvr>
                                      <p:to>
                                        <p:strVal val="hidden"/>
                                      </p:to>
                                    </p:set>
                                  </p:childTnLst>
                                </p:cTn>
                              </p:par>
                            </p:childTnLst>
                          </p:cTn>
                        </p:par>
                        <p:par>
                          <p:cTn id="26" fill="hold">
                            <p:stCondLst>
                              <p:cond delay="0"/>
                            </p:stCondLst>
                            <p:childTnLst>
                              <p:par>
                                <p:cTn id="27" presetID="22" presetClass="entr" presetSubtype="4"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10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44"/>
                                        </p:tgtEl>
                                        <p:attrNameLst>
                                          <p:attrName>style.visibility</p:attrName>
                                        </p:attrNameLst>
                                      </p:cBhvr>
                                      <p:to>
                                        <p:strVal val="hidden"/>
                                      </p:to>
                                    </p:set>
                                  </p:childTnLst>
                                </p:cTn>
                              </p:par>
                            </p:childTnLst>
                          </p:cTn>
                        </p:par>
                        <p:par>
                          <p:cTn id="38" fill="hold">
                            <p:stCondLst>
                              <p:cond delay="0"/>
                            </p:stCondLst>
                            <p:childTnLst>
                              <p:par>
                                <p:cTn id="39" presetID="22" presetClass="entr" presetSubtype="4"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down)">
                                      <p:cBhvr>
                                        <p:cTn id="45" dur="10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45"/>
                                        </p:tgtEl>
                                        <p:attrNameLst>
                                          <p:attrName>style.visibility</p:attrName>
                                        </p:attrNameLst>
                                      </p:cBhvr>
                                      <p:to>
                                        <p:strVal val="hidden"/>
                                      </p:to>
                                    </p:set>
                                  </p:childTnLst>
                                </p:cTn>
                              </p:par>
                            </p:childTnLst>
                          </p:cTn>
                        </p:par>
                        <p:par>
                          <p:cTn id="50" fill="hold">
                            <p:stCondLst>
                              <p:cond delay="0"/>
                            </p:stCondLst>
                            <p:childTnLst>
                              <p:par>
                                <p:cTn id="51" presetID="22" presetClass="entr" presetSubtype="4"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wipe(down)">
                                      <p:cBhvr>
                                        <p:cTn id="53" dur="500"/>
                                        <p:tgtEl>
                                          <p:spTgt spid="46"/>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10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46"/>
                                        </p:tgtEl>
                                        <p:attrNameLst>
                                          <p:attrName>style.visibility</p:attrName>
                                        </p:attrNameLst>
                                      </p:cBhvr>
                                      <p:to>
                                        <p:strVal val="hidden"/>
                                      </p:to>
                                    </p:set>
                                  </p:childTnLst>
                                </p:cTn>
                              </p:par>
                            </p:childTnLst>
                          </p:cTn>
                        </p:par>
                        <p:par>
                          <p:cTn id="62" fill="hold">
                            <p:stCondLst>
                              <p:cond delay="0"/>
                            </p:stCondLst>
                            <p:childTnLst>
                              <p:par>
                                <p:cTn id="63" presetID="22" presetClass="entr" presetSubtype="4"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1000"/>
                                        <p:tgtEl>
                                          <p:spTgt spid="25"/>
                                        </p:tgtEl>
                                      </p:cBhvr>
                                    </p:animEffect>
                                  </p:childTnLst>
                                  <p:subTnLst>
                                    <p:audio>
                                      <p:cMediaNode>
                                        <p:cTn display="0" masterRel="sameClick">
                                          <p:stCondLst>
                                            <p:cond evt="begin" delay="0">
                                              <p:tn val="63"/>
                                            </p:cond>
                                          </p:stCondLst>
                                          <p:endCondLst>
                                            <p:cond evt="onStopAudio" delay="0">
                                              <p:tgtEl>
                                                <p:sldTgt/>
                                              </p:tgtEl>
                                            </p:cond>
                                          </p:endCondLst>
                                        </p:cTn>
                                        <p:tgtEl>
                                          <p:sndTgt r:embed="rId4" name="Quietschende Bremsen"/>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down)">
                                      <p:cBhvr>
                                        <p:cTn id="70" dur="500"/>
                                        <p:tgtEl>
                                          <p:spTgt spid="47"/>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10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47"/>
                                        </p:tgtEl>
                                        <p:attrNameLst>
                                          <p:attrName>style.visibility</p:attrName>
                                        </p:attrNameLst>
                                      </p:cBhvr>
                                      <p:to>
                                        <p:strVal val="hidden"/>
                                      </p:to>
                                    </p:set>
                                  </p:childTnLst>
                                </p:cTn>
                              </p:par>
                            </p:childTnLst>
                          </p:cTn>
                        </p:par>
                        <p:par>
                          <p:cTn id="79" fill="hold">
                            <p:stCondLst>
                              <p:cond delay="0"/>
                            </p:stCondLst>
                            <p:childTnLst>
                              <p:par>
                                <p:cTn id="80" presetID="22" presetClass="entr" presetSubtype="4"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down)">
                                      <p:cBhvr>
                                        <p:cTn id="82" dur="500"/>
                                        <p:tgtEl>
                                          <p:spTgt spid="48"/>
                                        </p:tgtEl>
                                      </p:cBhvr>
                                    </p:animEffect>
                                  </p:childTnLst>
                                </p:cTn>
                              </p:par>
                            </p:childTnLst>
                          </p:cTn>
                        </p:par>
                        <p:par>
                          <p:cTn id="83" fill="hold">
                            <p:stCondLst>
                              <p:cond delay="500"/>
                            </p:stCondLst>
                            <p:childTnLst>
                              <p:par>
                                <p:cTn id="84" presetID="22" presetClass="entr" presetSubtype="4"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down)">
                                      <p:cBhvr>
                                        <p:cTn id="86" dur="10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48"/>
                                        </p:tgtEl>
                                        <p:attrNameLst>
                                          <p:attrName>style.visibility</p:attrName>
                                        </p:attrNameLst>
                                      </p:cBhvr>
                                      <p:to>
                                        <p:strVal val="hidden"/>
                                      </p:to>
                                    </p:set>
                                  </p:childTnLst>
                                </p:cTn>
                              </p:par>
                            </p:childTnLst>
                          </p:cTn>
                        </p:par>
                        <p:par>
                          <p:cTn id="91" fill="hold">
                            <p:stCondLst>
                              <p:cond delay="0"/>
                            </p:stCondLst>
                            <p:childTnLst>
                              <p:par>
                                <p:cTn id="92" presetID="22" presetClass="entr" presetSubtype="4"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down)">
                                      <p:cBhvr>
                                        <p:cTn id="94" dur="500"/>
                                        <p:tgtEl>
                                          <p:spTgt spid="49"/>
                                        </p:tgtEl>
                                      </p:cBhvr>
                                    </p:animEffect>
                                  </p:childTnLst>
                                </p:cTn>
                              </p:par>
                            </p:childTnLst>
                          </p:cTn>
                        </p:par>
                        <p:par>
                          <p:cTn id="95" fill="hold">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down)">
                                      <p:cBhvr>
                                        <p:cTn id="98" dur="10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49"/>
                                        </p:tgtEl>
                                        <p:attrNameLst>
                                          <p:attrName>style.visibility</p:attrName>
                                        </p:attrNameLst>
                                      </p:cBhvr>
                                      <p:to>
                                        <p:strVal val="hidden"/>
                                      </p:to>
                                    </p:set>
                                  </p:childTnLst>
                                </p:cTn>
                              </p:par>
                            </p:childTnLst>
                          </p:cTn>
                        </p:par>
                        <p:par>
                          <p:cTn id="103" fill="hold">
                            <p:stCondLst>
                              <p:cond delay="0"/>
                            </p:stCondLst>
                            <p:childTnLst>
                              <p:par>
                                <p:cTn id="104" presetID="2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down)">
                                      <p:cBhvr>
                                        <p:cTn id="106" dur="500"/>
                                        <p:tgtEl>
                                          <p:spTgt spid="50"/>
                                        </p:tgtEl>
                                      </p:cBhvr>
                                    </p:animEffect>
                                  </p:childTnLst>
                                </p:cTn>
                              </p:par>
                            </p:childTnLst>
                          </p:cTn>
                        </p:par>
                        <p:par>
                          <p:cTn id="107" fill="hold">
                            <p:stCondLst>
                              <p:cond delay="500"/>
                            </p:stCondLst>
                            <p:childTnLst>
                              <p:par>
                                <p:cTn id="108" presetID="22" presetClass="entr" presetSubtype="4" fill="hold" grpId="0"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down)">
                                      <p:cBhvr>
                                        <p:cTn id="110" dur="10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childTnLst>
                          </p:cTn>
                        </p:par>
                        <p:par>
                          <p:cTn id="115" fill="hold">
                            <p:stCondLst>
                              <p:cond delay="0"/>
                            </p:stCondLst>
                            <p:childTnLst>
                              <p:par>
                                <p:cTn id="116" presetID="22" presetClass="entr" presetSubtype="4"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1000"/>
                                        <p:tgtEl>
                                          <p:spTgt spid="24"/>
                                        </p:tgtEl>
                                      </p:cBhvr>
                                    </p:animEffect>
                                  </p:childTnLst>
                                  <p:subTnLst>
                                    <p:audio>
                                      <p:cMediaNode>
                                        <p:cTn display="0" masterRel="sameClick">
                                          <p:stCondLst>
                                            <p:cond evt="begin" delay="0">
                                              <p:tn val="116"/>
                                            </p:cond>
                                          </p:stCondLst>
                                          <p:endCondLst>
                                            <p:cond evt="onStopAudio" delay="0">
                                              <p:tgtEl>
                                                <p:sldTgt/>
                                              </p:tgtEl>
                                            </p:cond>
                                          </p:endCondLst>
                                        </p:cTn>
                                        <p:tgtEl>
                                          <p:sndTgt r:embed="rId4" name="Quietschende Bremsen"/>
                                        </p:tgtEl>
                                      </p:cMediaNode>
                                    </p:audio>
                                  </p:sub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wipe(left)">
                                      <p:cBhvr>
                                        <p:cTn id="123" dur="1000"/>
                                        <p:tgtEl>
                                          <p:spTgt spid="54"/>
                                        </p:tgtEl>
                                      </p:cBhvr>
                                    </p:animEffect>
                                  </p:childTnLst>
                                  <p:subTnLst>
                                    <p:audio>
                                      <p:cMediaNode>
                                        <p:cTn display="0" masterRel="sameClick">
                                          <p:stCondLst>
                                            <p:cond evt="begin" delay="0">
                                              <p:tn val="121"/>
                                            </p:cond>
                                          </p:stCondLst>
                                          <p:endCondLst>
                                            <p:cond evt="onStopAudio" delay="0">
                                              <p:tgtEl>
                                                <p:sldTgt/>
                                              </p:tgtEl>
                                            </p:cond>
                                          </p:endCondLst>
                                        </p:cTn>
                                        <p:tgtEl>
                                          <p:sndTgt r:embed="rId5" name="Glockenschlag"/>
                                        </p:tgtEl>
                                      </p:cMediaNode>
                                    </p:audio>
                                  </p:subTnLst>
                                </p:cTn>
                              </p:par>
                            </p:childTnLst>
                          </p:cTn>
                        </p:par>
                      </p:childTnLst>
                    </p:cTn>
                  </p:par>
                  <p:par>
                    <p:cTn id="124" fill="hold">
                      <p:stCondLst>
                        <p:cond delay="indefinite"/>
                      </p:stCondLst>
                      <p:childTnLst>
                        <p:par>
                          <p:cTn id="125" fill="hold">
                            <p:stCondLst>
                              <p:cond delay="0"/>
                            </p:stCondLst>
                            <p:childTnLst>
                              <p:par>
                                <p:cTn id="126" presetID="42" presetClass="exit" presetSubtype="0" fill="hold" grpId="1" nodeType="clickEffect">
                                  <p:stCondLst>
                                    <p:cond delay="0"/>
                                  </p:stCondLst>
                                  <p:childTnLst>
                                    <p:animEffect transition="out" filter="fade">
                                      <p:cBhvr>
                                        <p:cTn id="127" dur="1000"/>
                                        <p:tgtEl>
                                          <p:spTgt spid="54"/>
                                        </p:tgtEl>
                                      </p:cBhvr>
                                    </p:animEffect>
                                    <p:anim calcmode="lin" valueType="num">
                                      <p:cBhvr>
                                        <p:cTn id="128" dur="1000"/>
                                        <p:tgtEl>
                                          <p:spTgt spid="54"/>
                                        </p:tgtEl>
                                        <p:attrNameLst>
                                          <p:attrName>ppt_x</p:attrName>
                                        </p:attrNameLst>
                                      </p:cBhvr>
                                      <p:tavLst>
                                        <p:tav tm="0">
                                          <p:val>
                                            <p:strVal val="ppt_x"/>
                                          </p:val>
                                        </p:tav>
                                        <p:tav tm="100000">
                                          <p:val>
                                            <p:strVal val="ppt_x"/>
                                          </p:val>
                                        </p:tav>
                                      </p:tavLst>
                                    </p:anim>
                                    <p:anim calcmode="lin" valueType="num">
                                      <p:cBhvr>
                                        <p:cTn id="129" dur="1000"/>
                                        <p:tgtEl>
                                          <p:spTgt spid="54"/>
                                        </p:tgtEl>
                                        <p:attrNameLst>
                                          <p:attrName>ppt_y</p:attrName>
                                        </p:attrNameLst>
                                      </p:cBhvr>
                                      <p:tavLst>
                                        <p:tav tm="0">
                                          <p:val>
                                            <p:strVal val="ppt_y"/>
                                          </p:val>
                                        </p:tav>
                                        <p:tav tm="100000">
                                          <p:val>
                                            <p:strVal val="ppt_y+.1"/>
                                          </p:val>
                                        </p:tav>
                                      </p:tavLst>
                                    </p:anim>
                                    <p:set>
                                      <p:cBhvr>
                                        <p:cTn id="130" dur="1" fill="hold">
                                          <p:stCondLst>
                                            <p:cond delay="999"/>
                                          </p:stCondLst>
                                        </p:cTn>
                                        <p:tgtEl>
                                          <p:spTgt spid="54"/>
                                        </p:tgtEl>
                                        <p:attrNameLst>
                                          <p:attrName>style.visibility</p:attrName>
                                        </p:attrNameLst>
                                      </p:cBhvr>
                                      <p:to>
                                        <p:strVal val="hidden"/>
                                      </p:to>
                                    </p:set>
                                  </p:childTnLst>
                                </p:cTn>
                              </p:par>
                            </p:childTnLst>
                          </p:cTn>
                        </p:par>
                        <p:par>
                          <p:cTn id="131" fill="hold">
                            <p:stCondLst>
                              <p:cond delay="1000"/>
                            </p:stCondLst>
                            <p:childTnLst>
                              <p:par>
                                <p:cTn id="132" presetID="22" presetClass="entr" presetSubtype="4"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down)">
                                      <p:cBhvr>
                                        <p:cTn id="134" dur="500"/>
                                        <p:tgtEl>
                                          <p:spTgt spid="51"/>
                                        </p:tgtEl>
                                      </p:cBhvr>
                                    </p:animEffect>
                                  </p:childTnLst>
                                </p:cTn>
                              </p:par>
                            </p:childTnLst>
                          </p:cTn>
                        </p:par>
                        <p:par>
                          <p:cTn id="135" fill="hold">
                            <p:stCondLst>
                              <p:cond delay="1500"/>
                            </p:stCondLst>
                            <p:childTnLst>
                              <p:par>
                                <p:cTn id="136" presetID="22" presetClass="entr" presetSubtype="4" fill="hold" grpId="0" nodeType="after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wipe(down)">
                                      <p:cBhvr>
                                        <p:cTn id="138" dur="10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51"/>
                                        </p:tgtEl>
                                        <p:attrNameLst>
                                          <p:attrName>style.visibility</p:attrName>
                                        </p:attrNameLst>
                                      </p:cBhvr>
                                      <p:to>
                                        <p:strVal val="hidden"/>
                                      </p:to>
                                    </p:set>
                                  </p:childTnLst>
                                </p:cTn>
                              </p:par>
                            </p:childTnLst>
                          </p:cTn>
                        </p:par>
                        <p:par>
                          <p:cTn id="143" fill="hold">
                            <p:stCondLst>
                              <p:cond delay="0"/>
                            </p:stCondLst>
                            <p:childTnLst>
                              <p:par>
                                <p:cTn id="144" presetID="22" presetClass="entr" presetSubtype="4" fill="hold" grpId="0" nodeType="after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wipe(down)">
                                      <p:cBhvr>
                                        <p:cTn id="146" dur="500"/>
                                        <p:tgtEl>
                                          <p:spTgt spid="52"/>
                                        </p:tgtEl>
                                      </p:cBhvr>
                                    </p:animEffect>
                                  </p:childTnLst>
                                </p:cTn>
                              </p:par>
                            </p:childTnLst>
                          </p:cTn>
                        </p:par>
                        <p:par>
                          <p:cTn id="147" fill="hold">
                            <p:stCondLst>
                              <p:cond delay="500"/>
                            </p:stCondLst>
                            <p:childTnLst>
                              <p:par>
                                <p:cTn id="148" presetID="22" presetClass="entr" presetSubtype="4" fill="hold" grpId="0" nodeType="after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wipe(down)">
                                      <p:cBhvr>
                                        <p:cTn id="150" dur="10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52"/>
                                        </p:tgtEl>
                                        <p:attrNameLst>
                                          <p:attrName>style.visibility</p:attrName>
                                        </p:attrNameLst>
                                      </p:cBhvr>
                                      <p:to>
                                        <p:strVal val="hidden"/>
                                      </p:to>
                                    </p:set>
                                  </p:childTnLst>
                                </p:cTn>
                              </p:par>
                            </p:childTnLst>
                          </p:cTn>
                        </p:par>
                        <p:par>
                          <p:cTn id="155" fill="hold">
                            <p:stCondLst>
                              <p:cond delay="0"/>
                            </p:stCondLst>
                            <p:childTnLst>
                              <p:par>
                                <p:cTn id="156" presetID="22" presetClass="entr" presetSubtype="4" fill="hold" grpId="0" nodeType="afterEffect">
                                  <p:stCondLst>
                                    <p:cond delay="0"/>
                                  </p:stCondLst>
                                  <p:childTnLst>
                                    <p:set>
                                      <p:cBhvr>
                                        <p:cTn id="157" dur="1" fill="hold">
                                          <p:stCondLst>
                                            <p:cond delay="0"/>
                                          </p:stCondLst>
                                        </p:cTn>
                                        <p:tgtEl>
                                          <p:spTgt spid="53"/>
                                        </p:tgtEl>
                                        <p:attrNameLst>
                                          <p:attrName>style.visibility</p:attrName>
                                        </p:attrNameLst>
                                      </p:cBhvr>
                                      <p:to>
                                        <p:strVal val="visible"/>
                                      </p:to>
                                    </p:set>
                                    <p:animEffect transition="in" filter="wipe(down)">
                                      <p:cBhvr>
                                        <p:cTn id="158" dur="500"/>
                                        <p:tgtEl>
                                          <p:spTgt spid="53"/>
                                        </p:tgtEl>
                                      </p:cBhvr>
                                    </p:animEffect>
                                  </p:childTnLst>
                                </p:cTn>
                              </p:par>
                            </p:childTnLst>
                          </p:cTn>
                        </p:par>
                        <p:par>
                          <p:cTn id="159" fill="hold">
                            <p:stCondLst>
                              <p:cond delay="500"/>
                            </p:stCondLst>
                            <p:childTnLst>
                              <p:par>
                                <p:cTn id="160" presetID="22" presetClass="entr" presetSubtype="4" fill="hold" grpId="0" nodeType="after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wipe(down)">
                                      <p:cBhvr>
                                        <p:cTn id="162" dur="1000"/>
                                        <p:tgtEl>
                                          <p:spTgt spid="37"/>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53"/>
                                        </p:tgtEl>
                                        <p:attrNameLst>
                                          <p:attrName>style.visibility</p:attrName>
                                        </p:attrNameLst>
                                      </p:cBhvr>
                                      <p:to>
                                        <p:strVal val="hidden"/>
                                      </p:to>
                                    </p:set>
                                  </p:childTnLst>
                                </p:cTn>
                              </p:par>
                            </p:childTnLst>
                          </p:cTn>
                        </p:par>
                        <p:par>
                          <p:cTn id="167" fill="hold">
                            <p:stCondLst>
                              <p:cond delay="0"/>
                            </p:stCondLst>
                            <p:childTnLst>
                              <p:par>
                                <p:cTn id="168" presetID="22" presetClass="entr" presetSubtype="4" fill="hold" grpId="0" nodeType="afterEffect">
                                  <p:stCondLst>
                                    <p:cond delay="0"/>
                                  </p:stCondLst>
                                  <p:childTnLst>
                                    <p:set>
                                      <p:cBhvr>
                                        <p:cTn id="169" dur="1" fill="hold">
                                          <p:stCondLst>
                                            <p:cond delay="0"/>
                                          </p:stCondLst>
                                        </p:cTn>
                                        <p:tgtEl>
                                          <p:spTgt spid="27"/>
                                        </p:tgtEl>
                                        <p:attrNameLst>
                                          <p:attrName>style.visibility</p:attrName>
                                        </p:attrNameLst>
                                      </p:cBhvr>
                                      <p:to>
                                        <p:strVal val="visible"/>
                                      </p:to>
                                    </p:set>
                                    <p:animEffect transition="in" filter="wipe(down)">
                                      <p:cBhvr>
                                        <p:cTn id="170" dur="1000"/>
                                        <p:tgtEl>
                                          <p:spTgt spid="27"/>
                                        </p:tgtEl>
                                      </p:cBhvr>
                                    </p:animEffect>
                                  </p:childTnLst>
                                  <p:subTnLst>
                                    <p:audio>
                                      <p:cMediaNode>
                                        <p:cTn display="0" masterRel="sameClick">
                                          <p:stCondLst>
                                            <p:cond evt="begin" delay="0">
                                              <p:tn val="168"/>
                                            </p:cond>
                                          </p:stCondLst>
                                          <p:endCondLst>
                                            <p:cond evt="onStopAudio" delay="0">
                                              <p:tgtEl>
                                                <p:sldTgt/>
                                              </p:tgtEl>
                                            </p:cond>
                                          </p:endCondLst>
                                        </p:cTn>
                                        <p:tgtEl>
                                          <p:sndTgt r:embed="rId4" name="Quietschende Bremsen"/>
                                        </p:tgtEl>
                                      </p:cMediaNode>
                                    </p:audio>
                                  </p:subTnLst>
                                </p:cTn>
                              </p:par>
                            </p:childTnLst>
                          </p:cTn>
                        </p:par>
                      </p:childTnLst>
                    </p:cTn>
                  </p:par>
                  <p:par>
                    <p:cTn id="171" fill="hold">
                      <p:stCondLst>
                        <p:cond delay="indefinite"/>
                      </p:stCondLst>
                      <p:childTnLst>
                        <p:par>
                          <p:cTn id="172" fill="hold">
                            <p:stCondLst>
                              <p:cond delay="0"/>
                            </p:stCondLst>
                            <p:childTnLst>
                              <p:par>
                                <p:cTn id="173" presetID="37" presetClass="entr" presetSubtype="0" fill="hold" grpId="0" nodeType="clickEffect">
                                  <p:stCondLst>
                                    <p:cond delay="0"/>
                                  </p:stCondLst>
                                  <p:childTnLst>
                                    <p:set>
                                      <p:cBhvr>
                                        <p:cTn id="174" dur="1" fill="hold">
                                          <p:stCondLst>
                                            <p:cond delay="0"/>
                                          </p:stCondLst>
                                        </p:cTn>
                                        <p:tgtEl>
                                          <p:spTgt spid="30"/>
                                        </p:tgtEl>
                                        <p:attrNameLst>
                                          <p:attrName>style.visibility</p:attrName>
                                        </p:attrNameLst>
                                      </p:cBhvr>
                                      <p:to>
                                        <p:strVal val="visible"/>
                                      </p:to>
                                    </p:set>
                                    <p:animEffect transition="in" filter="fade">
                                      <p:cBhvr>
                                        <p:cTn id="175" dur="1000"/>
                                        <p:tgtEl>
                                          <p:spTgt spid="30"/>
                                        </p:tgtEl>
                                      </p:cBhvr>
                                    </p:animEffect>
                                    <p:anim calcmode="lin" valueType="num">
                                      <p:cBhvr>
                                        <p:cTn id="176" dur="1000" fill="hold"/>
                                        <p:tgtEl>
                                          <p:spTgt spid="30"/>
                                        </p:tgtEl>
                                        <p:attrNameLst>
                                          <p:attrName>ppt_x</p:attrName>
                                        </p:attrNameLst>
                                      </p:cBhvr>
                                      <p:tavLst>
                                        <p:tav tm="0">
                                          <p:val>
                                            <p:strVal val="#ppt_x"/>
                                          </p:val>
                                        </p:tav>
                                        <p:tav tm="100000">
                                          <p:val>
                                            <p:strVal val="#ppt_x"/>
                                          </p:val>
                                        </p:tav>
                                      </p:tavLst>
                                    </p:anim>
                                    <p:anim calcmode="lin" valueType="num">
                                      <p:cBhvr>
                                        <p:cTn id="177" dur="900" decel="100000" fill="hold"/>
                                        <p:tgtEl>
                                          <p:spTgt spid="30"/>
                                        </p:tgtEl>
                                        <p:attrNameLst>
                                          <p:attrName>ppt_y</p:attrName>
                                        </p:attrNameLst>
                                      </p:cBhvr>
                                      <p:tavLst>
                                        <p:tav tm="0">
                                          <p:val>
                                            <p:strVal val="#ppt_y+1"/>
                                          </p:val>
                                        </p:tav>
                                        <p:tav tm="100000">
                                          <p:val>
                                            <p:strVal val="#ppt_y-.03"/>
                                          </p:val>
                                        </p:tav>
                                      </p:tavLst>
                                    </p:anim>
                                    <p:anim calcmode="lin" valueType="num">
                                      <p:cBhvr>
                                        <p:cTn id="17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6" name="Juhu"/>
                                        </p:tgtEl>
                                      </p:cMediaNode>
                                    </p:audio>
                                  </p:sub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55">
                                            <p:bg/>
                                          </p:spTgt>
                                        </p:tgtEl>
                                        <p:attrNameLst>
                                          <p:attrName>style.visibility</p:attrName>
                                        </p:attrNameLst>
                                      </p:cBhvr>
                                      <p:to>
                                        <p:strVal val="visible"/>
                                      </p:to>
                                    </p:set>
                                    <p:animEffect transition="in" filter="fade">
                                      <p:cBhvr>
                                        <p:cTn id="183" dur="1000"/>
                                        <p:tgtEl>
                                          <p:spTgt spid="55">
                                            <p:bg/>
                                          </p:spTgt>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55">
                                            <p:txEl>
                                              <p:pRg st="0" end="0"/>
                                            </p:txEl>
                                          </p:spTgt>
                                        </p:tgtEl>
                                        <p:attrNameLst>
                                          <p:attrName>style.visibility</p:attrName>
                                        </p:attrNameLst>
                                      </p:cBhvr>
                                      <p:to>
                                        <p:strVal val="visible"/>
                                      </p:to>
                                    </p:set>
                                    <p:animEffect transition="in" filter="fade">
                                      <p:cBhvr>
                                        <p:cTn id="188" dur="1000"/>
                                        <p:tgtEl>
                                          <p:spTgt spid="55">
                                            <p:txEl>
                                              <p:pRg st="0" end="0"/>
                                            </p:txEl>
                                          </p:spTgt>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55">
                                            <p:txEl>
                                              <p:pRg st="2" end="2"/>
                                            </p:txEl>
                                          </p:spTgt>
                                        </p:tgtEl>
                                        <p:attrNameLst>
                                          <p:attrName>style.visibility</p:attrName>
                                        </p:attrNameLst>
                                      </p:cBhvr>
                                      <p:to>
                                        <p:strVal val="visible"/>
                                      </p:to>
                                    </p:set>
                                    <p:animEffect transition="in" filter="fade">
                                      <p:cBhvr>
                                        <p:cTn id="193" dur="1000"/>
                                        <p:tgtEl>
                                          <p:spTgt spid="55">
                                            <p:txEl>
                                              <p:pRg st="2" end="2"/>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55">
                                            <p:txEl>
                                              <p:pRg st="4" end="4"/>
                                            </p:txEl>
                                          </p:spTgt>
                                        </p:tgtEl>
                                        <p:attrNameLst>
                                          <p:attrName>style.visibility</p:attrName>
                                        </p:attrNameLst>
                                      </p:cBhvr>
                                      <p:to>
                                        <p:strVal val="visible"/>
                                      </p:to>
                                    </p:set>
                                    <p:animEffect transition="in" filter="fade">
                                      <p:cBhvr>
                                        <p:cTn id="198" dur="1000"/>
                                        <p:tgtEl>
                                          <p:spTgt spid="55">
                                            <p:txEl>
                                              <p:pRg st="4" end="4"/>
                                            </p:txEl>
                                          </p:spTgt>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5">
                                            <p:txEl>
                                              <p:pRg st="6" end="6"/>
                                            </p:txEl>
                                          </p:spTgt>
                                        </p:tgtEl>
                                        <p:attrNameLst>
                                          <p:attrName>style.visibility</p:attrName>
                                        </p:attrNameLst>
                                      </p:cBhvr>
                                      <p:to>
                                        <p:strVal val="visible"/>
                                      </p:to>
                                    </p:set>
                                    <p:animEffect transition="in" filter="fade">
                                      <p:cBhvr>
                                        <p:cTn id="203" dur="1000"/>
                                        <p:tgtEl>
                                          <p:spTgt spid="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4" grpId="0" animBg="1"/>
      <p:bldP spid="33" grpId="0" animBg="1"/>
      <p:bldP spid="32" grpId="0" animBg="1"/>
      <p:bldP spid="24" grpId="0" animBg="1"/>
      <p:bldP spid="35" grpId="0" animBg="1"/>
      <p:bldP spid="36" grpId="0" animBg="1"/>
      <p:bldP spid="37" grpId="0" animBg="1"/>
      <p:bldP spid="39" grpId="0" animBg="1"/>
      <p:bldP spid="40" grpId="0" animBg="1"/>
      <p:bldP spid="41" grpId="0" animBg="1"/>
      <p:bldP spid="42" grpId="0" animBg="1"/>
      <p:bldP spid="43" grpId="0" animBg="1"/>
      <p:bldP spid="43" grpId="1" animBg="1"/>
      <p:bldP spid="44" grpId="0" animBg="1"/>
      <p:bldP spid="44" grpId="1" animBg="1"/>
      <p:bldP spid="45" grpId="0" animBg="1"/>
      <p:bldP spid="45" grpId="1" animBg="1"/>
      <p:bldP spid="2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27" grpId="0" animBg="1"/>
      <p:bldP spid="53" grpId="0" animBg="1"/>
      <p:bldP spid="53" grpId="1" animBg="1"/>
      <p:bldP spid="30" grpId="0" bldLvl="2" animBg="1"/>
      <p:bldP spid="54" grpId="0" animBg="1"/>
      <p:bldP spid="54" grpId="1" animBg="1"/>
      <p:bldP spid="55" grpId="0" build="p" bldLvl="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68641"/>
            <a:ext cx="811019" cy="503578"/>
          </a:xfrm>
          <a:noFill/>
          <a:ln>
            <a:miter lim="800000"/>
            <a:headEnd/>
            <a:tailEnd/>
          </a:ln>
        </p:spPr>
        <p:txBody>
          <a:bodyPr/>
          <a:lstStyle/>
          <a:p>
            <a:fld id="{F2602A10-71EE-4D15-8C72-4FE86AE0EE67}" type="slidenum">
              <a:rPr lang="de-DE"/>
              <a:pPr/>
              <a:t>32</a:t>
            </a:fld>
            <a:endParaRPr lang="de-DE" dirty="0"/>
          </a:p>
        </p:txBody>
      </p:sp>
      <p:sp>
        <p:nvSpPr>
          <p:cNvPr id="22536" name="Inhaltsplatzhalter 9"/>
          <p:cNvSpPr>
            <a:spLocks noGrp="1"/>
          </p:cNvSpPr>
          <p:nvPr>
            <p:ph idx="1"/>
          </p:nvPr>
        </p:nvSpPr>
        <p:spPr>
          <a:xfrm>
            <a:off x="914400" y="1752600"/>
            <a:ext cx="10525328" cy="3276600"/>
          </a:xfrm>
          <a:gradFill rotWithShape="1">
            <a:gsLst>
              <a:gs pos="0">
                <a:srgbClr val="F5FFE6"/>
              </a:gs>
              <a:gs pos="64999">
                <a:srgbClr val="E4FDC2"/>
              </a:gs>
              <a:gs pos="100000">
                <a:srgbClr val="DAFDA7"/>
              </a:gs>
            </a:gsLst>
            <a:lin ang="5400000" scaled="1"/>
          </a:gradFill>
          <a:ln cap="flat">
            <a:solidFill>
              <a:srgbClr val="98B954"/>
            </a:solidFill>
          </a:ln>
          <a:effectLst>
            <a:outerShdw dist="20000" dir="5400000" rotWithShape="0">
              <a:srgbClr val="000000">
                <a:alpha val="37999"/>
              </a:srgbClr>
            </a:outerShdw>
          </a:effectLst>
        </p:spPr>
        <p:txBody>
          <a:bodyPr>
            <a:normAutofit/>
          </a:bodyPr>
          <a:lstStyle/>
          <a:p>
            <a:pPr marL="450850" indent="-450850">
              <a:spcBef>
                <a:spcPct val="0"/>
              </a:spcBef>
              <a:buNone/>
            </a:pPr>
            <a:r>
              <a:rPr lang="de-DE" cap="small" dirty="0">
                <a:solidFill>
                  <a:srgbClr val="000000"/>
                </a:solidFill>
              </a:rPr>
              <a:t>Zur inhaltlichen Bestimmung des Ev. Religionsunterrichts</a:t>
            </a:r>
          </a:p>
          <a:p>
            <a:pPr marL="450850" indent="-450850">
              <a:spcBef>
                <a:spcPct val="0"/>
              </a:spcBef>
              <a:buNone/>
            </a:pPr>
            <a:r>
              <a:rPr lang="de-DE" sz="1600" b="1" dirty="0">
                <a:solidFill>
                  <a:srgbClr val="000000"/>
                </a:solidFill>
              </a:rPr>
              <a:t> 	Wie ein Religionsunterricht „in Übereinstimmung mit den Grundsätzen der Religionsgemeinschaften“ aus evangelischer Sicht inhaltlich zu bestimmen ist, ist 1971 in einer Stellungnahme der EKD beschrieben worden, die bis heute als rechtsverbindliche Auslegung von Art. 7 Abs. 3 Satz 2 GG gilt. Sie formuliert grundlegende Kriterien für den RU, verzichtet jedoch auf ein Kerncurriculum. Die Denkschrift „Identität und Verständigung“ (1994) schlägt hingegen vor, die Gottesfrage zum Leitgedanken des Ev. RU zu machen.</a:t>
            </a:r>
          </a:p>
          <a:p>
            <a:pPr marL="450850" indent="-450850">
              <a:spcBef>
                <a:spcPct val="0"/>
              </a:spcBef>
              <a:buNone/>
            </a:pPr>
            <a:r>
              <a:rPr lang="de-DE" sz="1600" b="1" i="1" dirty="0">
                <a:solidFill>
                  <a:srgbClr val="000000"/>
                </a:solidFill>
              </a:rPr>
              <a:t>	Deutlich wird in beiden Stellungnahmen ein kritischer Vorbehalt gegenüber einem dogmatisch fixierten Referenzrahmen des RU: Evangelische Identität ist im Kern nicht durch das </a:t>
            </a:r>
            <a:r>
              <a:rPr lang="de-DE" sz="1600" b="1" i="1" dirty="0" err="1">
                <a:solidFill>
                  <a:srgbClr val="000000"/>
                </a:solidFill>
              </a:rPr>
              <a:t>Fürwahrhalten</a:t>
            </a:r>
            <a:r>
              <a:rPr lang="de-DE" sz="1600" b="1" i="1" dirty="0">
                <a:solidFill>
                  <a:srgbClr val="000000"/>
                </a:solidFill>
              </a:rPr>
              <a:t> von Dogmen, sondern durch eine </a:t>
            </a:r>
            <a:r>
              <a:rPr lang="de-DE" sz="1600" b="1" i="1" dirty="0" err="1">
                <a:solidFill>
                  <a:srgbClr val="000000"/>
                </a:solidFill>
              </a:rPr>
              <a:t>unabschließbare</a:t>
            </a:r>
            <a:r>
              <a:rPr lang="de-DE" sz="1600" b="1" i="1" dirty="0">
                <a:solidFill>
                  <a:srgbClr val="000000"/>
                </a:solidFill>
              </a:rPr>
              <a:t> Denkbewegung des Glaubens bestimmt.</a:t>
            </a:r>
          </a:p>
        </p:txBody>
      </p:sp>
      <p:pic>
        <p:nvPicPr>
          <p:cNvPr id="11" name="Bild 7">
            <a:extLst>
              <a:ext uri="{FF2B5EF4-FFF2-40B4-BE49-F238E27FC236}">
                <a16:creationId xmlns:a16="http://schemas.microsoft.com/office/drawing/2014/main" id="{AECFA3D4-9CF6-B242-BB7E-696850CFF37B}"/>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3" name="Titel 1">
            <a:extLst>
              <a:ext uri="{FF2B5EF4-FFF2-40B4-BE49-F238E27FC236}">
                <a16:creationId xmlns:a16="http://schemas.microsoft.com/office/drawing/2014/main" id="{7B7557BD-E3BC-A749-B83A-F0E125724B58}"/>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14" name="Titel 1">
            <a:extLst>
              <a:ext uri="{FF2B5EF4-FFF2-40B4-BE49-F238E27FC236}">
                <a16:creationId xmlns:a16="http://schemas.microsoft.com/office/drawing/2014/main" id="{2059F999-4EAA-4242-89FA-A2A0E1F59376}"/>
              </a:ext>
            </a:extLst>
          </p:cNvPr>
          <p:cNvSpPr txBox="1">
            <a:spLocks/>
          </p:cNvSpPr>
          <p:nvPr/>
        </p:nvSpPr>
        <p:spPr>
          <a:xfrm>
            <a:off x="836579" y="320815"/>
            <a:ext cx="9756842"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(und systematische) Perspektiven</a:t>
            </a:r>
          </a:p>
        </p:txBody>
      </p:sp>
    </p:spTree>
    <p:extLst>
      <p:ext uri="{BB962C8B-B14F-4D97-AF65-F5344CB8AC3E}">
        <p14:creationId xmlns:p14="http://schemas.microsoft.com/office/powerpoint/2010/main" val="435377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33</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txBox="1">
            <a:spLocks/>
          </p:cNvSpPr>
          <p:nvPr/>
        </p:nvSpPr>
        <p:spPr bwMode="auto">
          <a:xfrm>
            <a:off x="953311" y="2465512"/>
            <a:ext cx="10412453" cy="3771800"/>
          </a:xfrm>
          <a:prstGeom prst="rect">
            <a:avLst/>
          </a:prstGeom>
          <a:gradFill rotWithShape="1">
            <a:gsLst>
              <a:gs pos="0">
                <a:srgbClr val="F5FFE6"/>
              </a:gs>
              <a:gs pos="64999">
                <a:srgbClr val="E4FDC2"/>
              </a:gs>
              <a:gs pos="100000">
                <a:srgbClr val="DAFDA7"/>
              </a:gs>
            </a:gsLst>
            <a:lin ang="5400000" scaled="1"/>
          </a:gradFill>
          <a:ln w="9525" cap="flat">
            <a:solidFill>
              <a:srgbClr val="98B954"/>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r>
              <a:rPr lang="de-DE" sz="2000" b="1" dirty="0"/>
              <a:t>Verfassung des Landes Sachsen-Anhalt vom 16. Juli 1992</a:t>
            </a:r>
            <a:endParaRPr lang="de-DE" sz="2000" dirty="0"/>
          </a:p>
          <a:p>
            <a:r>
              <a:rPr lang="de-DE" sz="2000" dirty="0"/>
              <a:t> </a:t>
            </a:r>
            <a:r>
              <a:rPr lang="de-DE" sz="2000" dirty="0">
                <a:latin typeface="Gill Sans MT" pitchFamily="34" charset="0"/>
              </a:rPr>
              <a:t>Artikel 9 Glaubens-, Gewissens- und Bekenntnisfreiheit</a:t>
            </a:r>
          </a:p>
          <a:p>
            <a:r>
              <a:rPr lang="de-DE" sz="2000" dirty="0">
                <a:latin typeface="Gill Sans MT" pitchFamily="34" charset="0"/>
              </a:rPr>
              <a:t>(3) Die Erziehungsberechtigten haben das Recht, über die Teilnahme ihrer Kinder am Religionsunterricht zu bestimmen. Kein Lehrer darf gegen seinen Willen verpflichtet werden, Religionsunterricht zu erteilen.</a:t>
            </a:r>
          </a:p>
          <a:p>
            <a:r>
              <a:rPr lang="de-DE" sz="2000" dirty="0">
                <a:latin typeface="Gill Sans MT" pitchFamily="34" charset="0"/>
              </a:rPr>
              <a:t> </a:t>
            </a:r>
          </a:p>
          <a:p>
            <a:r>
              <a:rPr lang="de-DE" sz="2000" dirty="0">
                <a:latin typeface="Gill Sans MT" pitchFamily="34" charset="0"/>
              </a:rPr>
              <a:t>Artikel 27 Erziehungsziel, Ethik- und Religionsunterricht</a:t>
            </a:r>
          </a:p>
          <a:p>
            <a:r>
              <a:rPr lang="de-DE" sz="2000" dirty="0">
                <a:latin typeface="Gill Sans MT" pitchFamily="34" charset="0"/>
              </a:rPr>
              <a:t>(3) Ethikunterricht und Religionsunterricht sind an den Schulen mit Ausnahme der bekenntnisgebundenen und bekenntnisfreien Schulen ordentliche Lehrfächer.</a:t>
            </a:r>
          </a:p>
          <a:p>
            <a:r>
              <a:rPr lang="de-DE" sz="2000" dirty="0">
                <a:latin typeface="Gill Sans MT" pitchFamily="34" charset="0"/>
              </a:rPr>
              <a:t>Unbeschadet des staatlichen Aufsichtsrechtes wird der Religionsunterricht in Übereinstimmung mit den Grundsätzen der Religionsgemeinschaften erteilt.</a:t>
            </a:r>
          </a:p>
          <a:p>
            <a:pPr marL="450850" indent="-450850" defTabSz="914400" eaLnBrk="0" fontAlgn="base" hangingPunct="0">
              <a:spcBef>
                <a:spcPct val="0"/>
              </a:spcBef>
              <a:spcAft>
                <a:spcPct val="0"/>
              </a:spcAft>
              <a:defRPr/>
            </a:pPr>
            <a:r>
              <a:rPr lang="de-DE" sz="1600" b="1" dirty="0">
                <a:solidFill>
                  <a:srgbClr val="000000"/>
                </a:solidFill>
                <a:latin typeface="Gill Sans MT" pitchFamily="34" charset="0"/>
                <a:cs typeface="ＭＳ Ｐゴシック" charset="-128"/>
              </a:rPr>
              <a:t> 	</a:t>
            </a:r>
            <a:endParaRPr lang="de-DE" sz="1600" b="1" i="1" dirty="0">
              <a:solidFill>
                <a:srgbClr val="000000"/>
              </a:solidFill>
              <a:latin typeface="Gill Sans MT" pitchFamily="34" charset="0"/>
              <a:cs typeface="ＭＳ Ｐゴシック" charset="-128"/>
            </a:endParaRPr>
          </a:p>
        </p:txBody>
      </p:sp>
      <p:pic>
        <p:nvPicPr>
          <p:cNvPr id="12" name="Bild 7">
            <a:extLst>
              <a:ext uri="{FF2B5EF4-FFF2-40B4-BE49-F238E27FC236}">
                <a16:creationId xmlns:a16="http://schemas.microsoft.com/office/drawing/2014/main" id="{CBC2CE73-D484-784D-8545-2670913EC26F}"/>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4" name="Titel 1">
            <a:extLst>
              <a:ext uri="{FF2B5EF4-FFF2-40B4-BE49-F238E27FC236}">
                <a16:creationId xmlns:a16="http://schemas.microsoft.com/office/drawing/2014/main" id="{FBC21D14-1C21-1A44-AADB-69CADEDDD49B}"/>
              </a:ext>
            </a:extLst>
          </p:cNvPr>
          <p:cNvSpPr txBox="1">
            <a:spLocks/>
          </p:cNvSpPr>
          <p:nvPr/>
        </p:nvSpPr>
        <p:spPr>
          <a:xfrm>
            <a:off x="836578" y="904672"/>
            <a:ext cx="10218275"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3.3 Rechtliche Rahmenbedingungen in Sachsen-Anhalt</a:t>
            </a:r>
          </a:p>
        </p:txBody>
      </p:sp>
      <p:sp>
        <p:nvSpPr>
          <p:cNvPr id="15" name="Titel 1">
            <a:extLst>
              <a:ext uri="{FF2B5EF4-FFF2-40B4-BE49-F238E27FC236}">
                <a16:creationId xmlns:a16="http://schemas.microsoft.com/office/drawing/2014/main" id="{ACF7B416-BEAB-C34C-B76D-01A07C47BABC}"/>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
        <p:nvSpPr>
          <p:cNvPr id="3" name="Inhaltsplatzhalter 2">
            <a:extLst>
              <a:ext uri="{FF2B5EF4-FFF2-40B4-BE49-F238E27FC236}">
                <a16:creationId xmlns:a16="http://schemas.microsoft.com/office/drawing/2014/main" id="{22584FD8-D240-A640-8D1B-8619BF75C0BC}"/>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1337137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34</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txBox="1">
            <a:spLocks/>
          </p:cNvSpPr>
          <p:nvPr/>
        </p:nvSpPr>
        <p:spPr bwMode="auto">
          <a:xfrm>
            <a:off x="809017" y="1823151"/>
            <a:ext cx="10573966" cy="4094978"/>
          </a:xfrm>
          <a:prstGeom prst="rect">
            <a:avLst/>
          </a:prstGeom>
          <a:gradFill rotWithShape="1">
            <a:gsLst>
              <a:gs pos="0">
                <a:srgbClr val="F5FFE6"/>
              </a:gs>
              <a:gs pos="64999">
                <a:srgbClr val="E4FDC2"/>
              </a:gs>
              <a:gs pos="100000">
                <a:srgbClr val="DAFDA7"/>
              </a:gs>
            </a:gsLst>
            <a:lin ang="5400000" scaled="1"/>
          </a:gradFill>
          <a:ln w="9525" cap="flat">
            <a:solidFill>
              <a:srgbClr val="98B954"/>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r>
              <a:rPr lang="de-DE" sz="2000" b="1" dirty="0"/>
              <a:t>Schulgesetz des Landes Sachsen-Anhalt vom 30. Juni 1993</a:t>
            </a:r>
            <a:endParaRPr lang="de-DE" sz="2000" dirty="0"/>
          </a:p>
          <a:p>
            <a:r>
              <a:rPr lang="de-DE" sz="2000" dirty="0">
                <a:latin typeface="Gill Sans MT" pitchFamily="34" charset="0"/>
              </a:rPr>
              <a:t>§ 19 Religions- und Ethikunterricht</a:t>
            </a:r>
          </a:p>
          <a:p>
            <a:r>
              <a:rPr lang="de-DE" sz="2000" dirty="0">
                <a:latin typeface="Gill Sans MT" pitchFamily="34" charset="0"/>
              </a:rPr>
              <a:t>(1) Der Religionsunterricht und der Ethikunterricht sind an den öffentlichen Schulen ordentliche Lehrfächer.</a:t>
            </a:r>
          </a:p>
          <a:p>
            <a:r>
              <a:rPr lang="de-DE" sz="2000" dirty="0">
                <a:latin typeface="Gill Sans MT" pitchFamily="34" charset="0"/>
              </a:rPr>
              <a:t>(2) Die Schüler nehmen entweder am Religionsunterricht oder am Ethikunterricht teil.</a:t>
            </a:r>
          </a:p>
          <a:p>
            <a:r>
              <a:rPr lang="de-DE" sz="2000" dirty="0">
                <a:latin typeface="Gill Sans MT" pitchFamily="34" charset="0"/>
              </a:rPr>
              <a:t>(3) Der Religionsunterricht wird in Übereinstimmung mit den Grundsätzen der Religionsgemeinschaften erteilt. Die Schulbehörden erlassen die Richtlinien und genehmigen die Lehrbücher im Einvernehmen mit den Religionsgemeinschaften.</a:t>
            </a:r>
          </a:p>
          <a:p>
            <a:r>
              <a:rPr lang="de-DE" sz="2000" dirty="0">
                <a:latin typeface="Gill Sans MT" pitchFamily="34" charset="0"/>
              </a:rPr>
              <a:t>(4) Im Fach Ethik werden den Schülern das Verständnis für ethische Werte und Normen sowie der Zugang zu  philosophischen und religiösen Fragen vermittelt. </a:t>
            </a:r>
          </a:p>
          <a:p>
            <a:r>
              <a:rPr lang="de-DE" sz="2000" dirty="0">
                <a:latin typeface="Gill Sans MT" pitchFamily="34" charset="0"/>
              </a:rPr>
              <a:t>(5) Der Unterricht in diesen Fächern wird eingerichtet, sobald hierfür die erforderlichen Unterrichtsangebote entwickelt sind und geeignete Lehrer zur Verfügung stehen.</a:t>
            </a:r>
          </a:p>
          <a:p>
            <a:pPr marL="450850" indent="-450850" defTabSz="914400" eaLnBrk="0" fontAlgn="base" hangingPunct="0">
              <a:spcBef>
                <a:spcPct val="0"/>
              </a:spcBef>
              <a:spcAft>
                <a:spcPct val="0"/>
              </a:spcAft>
              <a:defRPr/>
            </a:pPr>
            <a:r>
              <a:rPr lang="de-DE" sz="1600" b="1" dirty="0">
                <a:solidFill>
                  <a:srgbClr val="000000"/>
                </a:solidFill>
                <a:latin typeface="Gill Sans MT" pitchFamily="34" charset="0"/>
                <a:cs typeface="ＭＳ Ｐゴシック" charset="-128"/>
              </a:rPr>
              <a:t> 	</a:t>
            </a:r>
            <a:endParaRPr lang="de-DE" sz="1600" b="1" i="1" dirty="0">
              <a:solidFill>
                <a:srgbClr val="000000"/>
              </a:solidFill>
              <a:latin typeface="Gill Sans MT" pitchFamily="34" charset="0"/>
              <a:cs typeface="ＭＳ Ｐゴシック" charset="-128"/>
            </a:endParaRPr>
          </a:p>
        </p:txBody>
      </p:sp>
      <p:pic>
        <p:nvPicPr>
          <p:cNvPr id="12" name="Bild 7">
            <a:extLst>
              <a:ext uri="{FF2B5EF4-FFF2-40B4-BE49-F238E27FC236}">
                <a16:creationId xmlns:a16="http://schemas.microsoft.com/office/drawing/2014/main" id="{56B92F57-A809-C44C-AF9A-835973A06D69}"/>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5" name="Titel 1">
            <a:extLst>
              <a:ext uri="{FF2B5EF4-FFF2-40B4-BE49-F238E27FC236}">
                <a16:creationId xmlns:a16="http://schemas.microsoft.com/office/drawing/2014/main" id="{189E0452-C287-D745-B755-7FBF920B3912}"/>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
        <p:nvSpPr>
          <p:cNvPr id="11" name="Titel 1">
            <a:extLst>
              <a:ext uri="{FF2B5EF4-FFF2-40B4-BE49-F238E27FC236}">
                <a16:creationId xmlns:a16="http://schemas.microsoft.com/office/drawing/2014/main" id="{A4AC1687-D238-274D-9CDD-DDEB1FE44161}"/>
              </a:ext>
            </a:extLst>
          </p:cNvPr>
          <p:cNvSpPr txBox="1">
            <a:spLocks/>
          </p:cNvSpPr>
          <p:nvPr/>
        </p:nvSpPr>
        <p:spPr>
          <a:xfrm>
            <a:off x="836578" y="904672"/>
            <a:ext cx="10218275"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3.3 Rechtliche Rahmenbedingungen in Sachsen-Anhalt</a:t>
            </a:r>
          </a:p>
        </p:txBody>
      </p:sp>
    </p:spTree>
    <p:extLst>
      <p:ext uri="{BB962C8B-B14F-4D97-AF65-F5344CB8AC3E}">
        <p14:creationId xmlns:p14="http://schemas.microsoft.com/office/powerpoint/2010/main" val="558706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35</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txBox="1">
            <a:spLocks/>
          </p:cNvSpPr>
          <p:nvPr/>
        </p:nvSpPr>
        <p:spPr bwMode="auto">
          <a:xfrm>
            <a:off x="933855" y="1745432"/>
            <a:ext cx="10632332" cy="3069759"/>
          </a:xfrm>
          <a:prstGeom prst="rect">
            <a:avLst/>
          </a:prstGeom>
          <a:gradFill rotWithShape="1">
            <a:gsLst>
              <a:gs pos="0">
                <a:srgbClr val="F5FFE6"/>
              </a:gs>
              <a:gs pos="64999">
                <a:srgbClr val="E4FDC2"/>
              </a:gs>
              <a:gs pos="100000">
                <a:srgbClr val="DAFDA7"/>
              </a:gs>
            </a:gsLst>
            <a:lin ang="5400000" scaled="1"/>
          </a:gradFill>
          <a:ln w="9525" cap="flat">
            <a:solidFill>
              <a:srgbClr val="98B954"/>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r>
              <a:rPr lang="de-DE" sz="2000" b="1" dirty="0">
                <a:latin typeface="Gill Sans MT" pitchFamily="34" charset="0"/>
              </a:rPr>
              <a:t>Schulgesetz des Landes Sachsen-Anhalt vom 30. Juni 1993</a:t>
            </a:r>
            <a:endParaRPr lang="de-DE" sz="2000" dirty="0">
              <a:latin typeface="Gill Sans MT" pitchFamily="34" charset="0"/>
            </a:endParaRPr>
          </a:p>
          <a:p>
            <a:r>
              <a:rPr lang="de-DE" sz="2000" dirty="0">
                <a:latin typeface="Gill Sans MT" pitchFamily="34" charset="0"/>
              </a:rPr>
              <a:t>§ 20 Einsichtnahme in den Religionsunterricht</a:t>
            </a:r>
          </a:p>
          <a:p>
            <a:r>
              <a:rPr lang="de-DE" sz="2000" dirty="0">
                <a:latin typeface="Gill Sans MT" pitchFamily="34" charset="0"/>
              </a:rPr>
              <a:t>Unbeschadet des staatlichen Aufsichtsrechts haben die Religionsgemeinschaften das Recht, sich davon zu überzeugen, ob der Religionsunterricht in Übereinstimmung mit ihren Grundsätzen erteilt wird. Die näheren Umstände der Einsichtnahme sind vorher mit den Schulbehörden abzustimmen.</a:t>
            </a:r>
          </a:p>
          <a:p>
            <a:r>
              <a:rPr lang="de-DE" sz="2000" dirty="0">
                <a:latin typeface="Gill Sans MT" pitchFamily="34" charset="0"/>
              </a:rPr>
              <a:t> </a:t>
            </a:r>
          </a:p>
          <a:p>
            <a:r>
              <a:rPr lang="de-DE" sz="2000" dirty="0">
                <a:latin typeface="Gill Sans MT" pitchFamily="34" charset="0"/>
              </a:rPr>
              <a:t>§ 21 Teilnahme am Religionsunterricht und Ethikunterricht</a:t>
            </a:r>
          </a:p>
          <a:p>
            <a:r>
              <a:rPr lang="de-DE" sz="2000" dirty="0">
                <a:latin typeface="Gill Sans MT" pitchFamily="34" charset="0"/>
              </a:rPr>
              <a:t>Die Erziehungsberechtigten bestimmen, an welchem Unterricht gemäß § 19 Abs. 1 ihre Kinder teilnehmen. Nach Vollendung des 14. Lebensjahres steht dieses Recht dem Schüler zu.</a:t>
            </a:r>
          </a:p>
        </p:txBody>
      </p:sp>
      <p:pic>
        <p:nvPicPr>
          <p:cNvPr id="13" name="Bild 7">
            <a:extLst>
              <a:ext uri="{FF2B5EF4-FFF2-40B4-BE49-F238E27FC236}">
                <a16:creationId xmlns:a16="http://schemas.microsoft.com/office/drawing/2014/main" id="{5A9DC010-077A-3145-B4EE-1386E246EFFD}"/>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5" name="Titel 1">
            <a:extLst>
              <a:ext uri="{FF2B5EF4-FFF2-40B4-BE49-F238E27FC236}">
                <a16:creationId xmlns:a16="http://schemas.microsoft.com/office/drawing/2014/main" id="{4E1EDD17-6E58-6A49-8772-B81B8D857B1F}"/>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
        <p:nvSpPr>
          <p:cNvPr id="8" name="Titel 1">
            <a:extLst>
              <a:ext uri="{FF2B5EF4-FFF2-40B4-BE49-F238E27FC236}">
                <a16:creationId xmlns:a16="http://schemas.microsoft.com/office/drawing/2014/main" id="{7A0D407E-84AA-014E-98F4-D50AD51D5055}"/>
              </a:ext>
            </a:extLst>
          </p:cNvPr>
          <p:cNvSpPr txBox="1">
            <a:spLocks/>
          </p:cNvSpPr>
          <p:nvPr/>
        </p:nvSpPr>
        <p:spPr>
          <a:xfrm>
            <a:off x="836578" y="904672"/>
            <a:ext cx="10218275"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3.3 Rechtliche Rahmenbedingungen in Sachsen-Anhalt</a:t>
            </a:r>
          </a:p>
        </p:txBody>
      </p:sp>
    </p:spTree>
    <p:extLst>
      <p:ext uri="{BB962C8B-B14F-4D97-AF65-F5344CB8AC3E}">
        <p14:creationId xmlns:p14="http://schemas.microsoft.com/office/powerpoint/2010/main" val="635252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36</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txBox="1">
            <a:spLocks/>
          </p:cNvSpPr>
          <p:nvPr/>
        </p:nvSpPr>
        <p:spPr bwMode="auto">
          <a:xfrm>
            <a:off x="836578" y="1823517"/>
            <a:ext cx="10719881" cy="4464496"/>
          </a:xfrm>
          <a:prstGeom prst="rect">
            <a:avLst/>
          </a:prstGeom>
          <a:gradFill rotWithShape="1">
            <a:gsLst>
              <a:gs pos="0">
                <a:srgbClr val="F5FFE6"/>
              </a:gs>
              <a:gs pos="64999">
                <a:srgbClr val="E4FDC2"/>
              </a:gs>
              <a:gs pos="100000">
                <a:srgbClr val="DAFDA7"/>
              </a:gs>
            </a:gsLst>
            <a:lin ang="5400000" scaled="1"/>
          </a:gradFill>
          <a:ln w="9525" cap="flat">
            <a:solidFill>
              <a:srgbClr val="98B954"/>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r>
              <a:rPr lang="de-DE" sz="1600" b="1" dirty="0">
                <a:latin typeface="Gill Sans MT" pitchFamily="34" charset="0"/>
              </a:rPr>
              <a:t>Vertrag des Landes Sachsen-Anhalt mit den Evangelischen Landeskirchen in Sachsen-Anhalt (Evangelischer Kirchenvertrag Sachsen-Anhalt). Vom 15. September 1993</a:t>
            </a:r>
            <a:endParaRPr lang="de-DE" sz="1600" dirty="0">
              <a:latin typeface="Gill Sans MT" pitchFamily="34" charset="0"/>
            </a:endParaRPr>
          </a:p>
          <a:p>
            <a:r>
              <a:rPr lang="de-DE" sz="1600" b="1" dirty="0">
                <a:latin typeface="Gill Sans MT" pitchFamily="34" charset="0"/>
              </a:rPr>
              <a:t> </a:t>
            </a:r>
            <a:endParaRPr lang="de-DE" sz="1600" dirty="0">
              <a:latin typeface="Gill Sans MT" pitchFamily="34" charset="0"/>
            </a:endParaRPr>
          </a:p>
          <a:p>
            <a:r>
              <a:rPr lang="de-DE" sz="1600" dirty="0">
                <a:latin typeface="Gill Sans MT" pitchFamily="34" charset="0"/>
              </a:rPr>
              <a:t>Artikel 5 Religionsunterricht</a:t>
            </a:r>
          </a:p>
          <a:p>
            <a:r>
              <a:rPr lang="de-DE" sz="1600" dirty="0">
                <a:latin typeface="Gill Sans MT" pitchFamily="34" charset="0"/>
              </a:rPr>
              <a:t>(1) Das Land gewährleistet die Erteilung eines regelmäßigen evangelischen Religionsunterrichts als ordentliches Lehrfach an öffentlichen Schulen.</a:t>
            </a:r>
          </a:p>
          <a:p>
            <a:r>
              <a:rPr lang="de-DE" sz="1600" dirty="0">
                <a:latin typeface="Gill Sans MT" pitchFamily="34" charset="0"/>
              </a:rPr>
              <a:t>(2) Richtlinien und Lehrbücher für den evangelischen Religionsunterricht sind im Einvernehmen mit den Kirchen zu bestimmen.</a:t>
            </a:r>
          </a:p>
          <a:p>
            <a:r>
              <a:rPr lang="de-DE" sz="1600" dirty="0">
                <a:latin typeface="Gill Sans MT" pitchFamily="34" charset="0"/>
              </a:rPr>
              <a:t>(3) Die Erteilung des evangelischen Religionsunterrichts setzt eine kirchliche </a:t>
            </a:r>
            <a:r>
              <a:rPr lang="de-DE" sz="1600" dirty="0" err="1">
                <a:latin typeface="Gill Sans MT" pitchFamily="34" charset="0"/>
              </a:rPr>
              <a:t>Bevoll-mächtigung</a:t>
            </a:r>
            <a:r>
              <a:rPr lang="de-DE" sz="1600" dirty="0">
                <a:latin typeface="Gill Sans MT" pitchFamily="34" charset="0"/>
              </a:rPr>
              <a:t> (</a:t>
            </a:r>
            <a:r>
              <a:rPr lang="de-DE" sz="1600" dirty="0" err="1">
                <a:latin typeface="Gill Sans MT" pitchFamily="34" charset="0"/>
              </a:rPr>
              <a:t>vocatio</a:t>
            </a:r>
            <a:r>
              <a:rPr lang="de-DE" sz="1600" dirty="0">
                <a:latin typeface="Gill Sans MT" pitchFamily="34" charset="0"/>
              </a:rPr>
              <a:t>) voraus. Darüber ist bei der ersten Anstellung eine Bescheinigung der örtlich zuständigen Kirche vorzulegen. Handelt es sich um einen Pfarrer, so gilt die kirchliche Bevollmächtigung als zuerkannt. Die Bevollmächtigung kann befristet erteilt und in begründeten Fällen widerrufen werden.</a:t>
            </a:r>
          </a:p>
          <a:p>
            <a:r>
              <a:rPr lang="de-DE" sz="1600" dirty="0">
                <a:latin typeface="Gill Sans MT" pitchFamily="34" charset="0"/>
              </a:rPr>
              <a:t>(4) Unbeschadet des staatlichen Aufsichtsrechts haben die Kirchen das Recht, sich nach einem mit der Landesregierung vereinbarten Verfahren durch Einsichtnahme zu vergewissern, </a:t>
            </a:r>
            <a:r>
              <a:rPr lang="de-DE" sz="1600" dirty="0" err="1">
                <a:latin typeface="Gill Sans MT" pitchFamily="34" charset="0"/>
              </a:rPr>
              <a:t>daß</a:t>
            </a:r>
            <a:r>
              <a:rPr lang="de-DE" sz="1600" dirty="0">
                <a:latin typeface="Gill Sans MT" pitchFamily="34" charset="0"/>
              </a:rPr>
              <a:t> der Inhalt und die Gestaltung des Religionsunterrichts den Lehren und Ordnungen der Kirche entsprechen.</a:t>
            </a:r>
          </a:p>
          <a:p>
            <a:r>
              <a:rPr lang="de-DE" sz="1600" dirty="0">
                <a:latin typeface="Gill Sans MT" pitchFamily="34" charset="0"/>
              </a:rPr>
              <a:t>(5) Die vertragliche Gestellung von </a:t>
            </a:r>
            <a:r>
              <a:rPr lang="de-DE" sz="1600" dirty="0" err="1">
                <a:latin typeface="Gill Sans MT" pitchFamily="34" charset="0"/>
              </a:rPr>
              <a:t>haupt</a:t>
            </a:r>
            <a:r>
              <a:rPr lang="de-DE" sz="1600" dirty="0">
                <a:latin typeface="Gill Sans MT" pitchFamily="34" charset="0"/>
              </a:rPr>
              <a:t>- und nebenamtlichen Lehrkräften für den Religionsunterricht, die auf Dauer oder befristet aus dem Kirchendienst dazu abgeordnet werden, bleibt einer besonderen Vereinbarung vorbehalten.</a:t>
            </a:r>
          </a:p>
        </p:txBody>
      </p:sp>
      <p:pic>
        <p:nvPicPr>
          <p:cNvPr id="12" name="Bild 7">
            <a:extLst>
              <a:ext uri="{FF2B5EF4-FFF2-40B4-BE49-F238E27FC236}">
                <a16:creationId xmlns:a16="http://schemas.microsoft.com/office/drawing/2014/main" id="{7A746F8A-0231-D94F-AC93-46EC3A3DF9F2}"/>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5" name="Titel 1">
            <a:extLst>
              <a:ext uri="{FF2B5EF4-FFF2-40B4-BE49-F238E27FC236}">
                <a16:creationId xmlns:a16="http://schemas.microsoft.com/office/drawing/2014/main" id="{807D2FA4-A53B-F241-BB50-04918920060B}"/>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
        <p:nvSpPr>
          <p:cNvPr id="11" name="Titel 1">
            <a:extLst>
              <a:ext uri="{FF2B5EF4-FFF2-40B4-BE49-F238E27FC236}">
                <a16:creationId xmlns:a16="http://schemas.microsoft.com/office/drawing/2014/main" id="{04318130-5942-194A-9638-CE169260FDC7}"/>
              </a:ext>
            </a:extLst>
          </p:cNvPr>
          <p:cNvSpPr txBox="1">
            <a:spLocks/>
          </p:cNvSpPr>
          <p:nvPr/>
        </p:nvSpPr>
        <p:spPr>
          <a:xfrm>
            <a:off x="836578" y="904672"/>
            <a:ext cx="10218275"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3.3 Rechtliche Rahmenbedingungen in Sachsen-Anhalt</a:t>
            </a:r>
          </a:p>
        </p:txBody>
      </p:sp>
      <p:sp>
        <p:nvSpPr>
          <p:cNvPr id="3" name="Inhaltsplatzhalter 2">
            <a:extLst>
              <a:ext uri="{FF2B5EF4-FFF2-40B4-BE49-F238E27FC236}">
                <a16:creationId xmlns:a16="http://schemas.microsoft.com/office/drawing/2014/main" id="{4BE80A73-CF7E-0C42-9C69-4D220F331450}"/>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201262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37</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txBox="1">
            <a:spLocks/>
          </p:cNvSpPr>
          <p:nvPr/>
        </p:nvSpPr>
        <p:spPr bwMode="auto">
          <a:xfrm>
            <a:off x="836578" y="1833245"/>
            <a:ext cx="10700426" cy="2470459"/>
          </a:xfrm>
          <a:prstGeom prst="rect">
            <a:avLst/>
          </a:prstGeom>
          <a:gradFill rotWithShape="1">
            <a:gsLst>
              <a:gs pos="0">
                <a:srgbClr val="F5FFE6"/>
              </a:gs>
              <a:gs pos="64999">
                <a:srgbClr val="E4FDC2"/>
              </a:gs>
              <a:gs pos="100000">
                <a:srgbClr val="DAFDA7"/>
              </a:gs>
            </a:gsLst>
            <a:lin ang="5400000" scaled="1"/>
          </a:gradFill>
          <a:ln w="9525" cap="flat">
            <a:solidFill>
              <a:srgbClr val="98B954"/>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r>
              <a:rPr lang="de-DE" sz="1600" b="1" dirty="0">
                <a:latin typeface="Gill Sans MT" pitchFamily="34" charset="0"/>
              </a:rPr>
              <a:t>Das Germann-Gutachten 2004 - </a:t>
            </a:r>
            <a:r>
              <a:rPr lang="de-DE" sz="1600" b="1" dirty="0"/>
              <a:t>Gutachten zur rechtlichen Situation des Religions- und Ethikunterrichts in Sachsen-Anhalt</a:t>
            </a:r>
          </a:p>
          <a:p>
            <a:endParaRPr lang="de-DE" sz="1600" dirty="0">
              <a:latin typeface="Gill Sans MT" pitchFamily="34" charset="0"/>
            </a:endParaRPr>
          </a:p>
          <a:p>
            <a:r>
              <a:rPr lang="de-DE" sz="1600" dirty="0"/>
              <a:t>Auftrag an: Prof. Dr. Michael Germann, Lehrstuhl für Öffentliches Recht, Staatskirchenrecht und Kirchenrecht an der Juristischen Fakultät der Martin-Luther-Universität Halle-Wittenberg </a:t>
            </a:r>
          </a:p>
          <a:p>
            <a:endParaRPr lang="de-DE" sz="1600" dirty="0"/>
          </a:p>
          <a:p>
            <a:r>
              <a:rPr lang="de-DE" sz="1600" dirty="0"/>
              <a:t>Die Landesregierung fragte, ob die Notwendigkeit bestehe, „alle drei Angebote zwingend durchzuführen, oder ob angesichts der Gleichrangigkeit von Ethik- und Religionsunterricht … es möglich ist, </a:t>
            </a:r>
            <a:r>
              <a:rPr lang="de-DE" sz="1600" dirty="0" err="1"/>
              <a:t>daß</a:t>
            </a:r>
            <a:r>
              <a:rPr lang="de-DE" sz="1600" dirty="0"/>
              <a:t> jemand, der nicht am Religionsunterricht teilnimmt, verpflichtet werden kann, am Ethikunterricht teilzunehmen“ </a:t>
            </a:r>
          </a:p>
          <a:p>
            <a:endParaRPr lang="de-DE" sz="1600" dirty="0"/>
          </a:p>
          <a:p>
            <a:endParaRPr lang="de-DE" sz="1600" dirty="0"/>
          </a:p>
          <a:p>
            <a:endParaRPr lang="de-DE" sz="1600" dirty="0"/>
          </a:p>
          <a:p>
            <a:endParaRPr lang="de-DE" sz="1600" dirty="0">
              <a:latin typeface="Gill Sans MT" pitchFamily="34" charset="0"/>
            </a:endParaRPr>
          </a:p>
          <a:p>
            <a:endParaRPr lang="de-DE" sz="1600" dirty="0">
              <a:latin typeface="Gill Sans MT" pitchFamily="34" charset="0"/>
            </a:endParaRPr>
          </a:p>
        </p:txBody>
      </p:sp>
      <p:pic>
        <p:nvPicPr>
          <p:cNvPr id="12" name="Bild 7">
            <a:extLst>
              <a:ext uri="{FF2B5EF4-FFF2-40B4-BE49-F238E27FC236}">
                <a16:creationId xmlns:a16="http://schemas.microsoft.com/office/drawing/2014/main" id="{1C6DE075-450F-FA4D-8332-DDA627178A68}"/>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5" name="Titel 1">
            <a:extLst>
              <a:ext uri="{FF2B5EF4-FFF2-40B4-BE49-F238E27FC236}">
                <a16:creationId xmlns:a16="http://schemas.microsoft.com/office/drawing/2014/main" id="{81CEC51B-7601-9D43-90F0-94C5C78F2CDD}"/>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
        <p:nvSpPr>
          <p:cNvPr id="11" name="Titel 1">
            <a:extLst>
              <a:ext uri="{FF2B5EF4-FFF2-40B4-BE49-F238E27FC236}">
                <a16:creationId xmlns:a16="http://schemas.microsoft.com/office/drawing/2014/main" id="{49942E31-F3F2-5140-9249-6F9A7EB13C93}"/>
              </a:ext>
            </a:extLst>
          </p:cNvPr>
          <p:cNvSpPr txBox="1">
            <a:spLocks/>
          </p:cNvSpPr>
          <p:nvPr/>
        </p:nvSpPr>
        <p:spPr>
          <a:xfrm>
            <a:off x="836578" y="904672"/>
            <a:ext cx="10218275"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3.3 Rechtliche Rahmenbedingungen in Sachsen-Anhalt</a:t>
            </a:r>
          </a:p>
        </p:txBody>
      </p:sp>
      <p:sp>
        <p:nvSpPr>
          <p:cNvPr id="3" name="Inhaltsplatzhalter 2">
            <a:extLst>
              <a:ext uri="{FF2B5EF4-FFF2-40B4-BE49-F238E27FC236}">
                <a16:creationId xmlns:a16="http://schemas.microsoft.com/office/drawing/2014/main" id="{59A5CF7B-22B7-9041-A706-129A6D0E3A68}"/>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3590762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47727" y="245452"/>
            <a:ext cx="811019" cy="503578"/>
          </a:xfrm>
          <a:noFill/>
          <a:ln>
            <a:miter lim="800000"/>
            <a:headEnd/>
            <a:tailEnd/>
          </a:ln>
        </p:spPr>
        <p:txBody>
          <a:bodyPr/>
          <a:lstStyle/>
          <a:p>
            <a:fld id="{F2602A10-71EE-4D15-8C72-4FE86AE0EE67}" type="slidenum">
              <a:rPr lang="de-DE"/>
              <a:pPr/>
              <a:t>38</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0" name="Inhaltsplatzhalter 9"/>
          <p:cNvSpPr txBox="1">
            <a:spLocks/>
          </p:cNvSpPr>
          <p:nvPr/>
        </p:nvSpPr>
        <p:spPr bwMode="auto">
          <a:xfrm>
            <a:off x="914400" y="1783904"/>
            <a:ext cx="10612877" cy="3682441"/>
          </a:xfrm>
          <a:prstGeom prst="rect">
            <a:avLst/>
          </a:prstGeom>
          <a:gradFill rotWithShape="1">
            <a:gsLst>
              <a:gs pos="0">
                <a:srgbClr val="F5FFE6"/>
              </a:gs>
              <a:gs pos="64999">
                <a:srgbClr val="E4FDC2"/>
              </a:gs>
              <a:gs pos="100000">
                <a:srgbClr val="DAFDA7"/>
              </a:gs>
            </a:gsLst>
            <a:lin ang="5400000" scaled="1"/>
          </a:gradFill>
          <a:ln w="9525" cap="flat">
            <a:solidFill>
              <a:srgbClr val="98B954"/>
            </a:solidFill>
            <a:miter lim="800000"/>
            <a:headEnd/>
            <a:tailEnd/>
          </a:ln>
          <a:effectLst>
            <a:outerShdw dist="20000" dir="5400000" rotWithShape="0">
              <a:srgbClr val="000000">
                <a:alpha val="37999"/>
              </a:srgbClr>
            </a:outerShdw>
          </a:effectLst>
        </p:spPr>
        <p:txBody>
          <a:bodyPr vert="horz" wrap="square" lIns="91440" tIns="45720" rIns="91440" bIns="45720" numCol="1" anchor="t" anchorCtr="0" compatLnSpc="1">
            <a:prstTxWarp prst="textNoShape">
              <a:avLst/>
            </a:prstTxWarp>
          </a:bodyPr>
          <a:lstStyle/>
          <a:p>
            <a:r>
              <a:rPr lang="de-DE" sz="1600" b="1" dirty="0">
                <a:latin typeface="Gill Sans MT" pitchFamily="34" charset="0"/>
              </a:rPr>
              <a:t>Das Germann-Gutachten 2004 - </a:t>
            </a:r>
            <a:r>
              <a:rPr lang="de-DE" sz="1600" b="1" dirty="0"/>
              <a:t>Gutachten zur rechtlichen Situation des Religions- und Ethikunterrichts in Sachsen-Anhalt</a:t>
            </a:r>
          </a:p>
          <a:p>
            <a:endParaRPr lang="de-DE" sz="1600" dirty="0">
              <a:latin typeface="Gill Sans MT" pitchFamily="34" charset="0"/>
            </a:endParaRPr>
          </a:p>
          <a:p>
            <a:r>
              <a:rPr lang="de-DE" sz="1600" dirty="0"/>
              <a:t>Ein Schüler ist nicht nur nach Abmeldung vom Religionsunterricht zur Teilnahme am Ethikunterricht verpflichtet, sondern „auch dann, wenn der Religionsunterricht der eigenen Konfession gewünscht wird, mangels seiner Voraussetzungen aber nicht erteilt werden kann“. </a:t>
            </a:r>
          </a:p>
          <a:p>
            <a:endParaRPr lang="de-DE" sz="1600" dirty="0"/>
          </a:p>
          <a:p>
            <a:r>
              <a:rPr lang="de-DE" sz="1600" dirty="0"/>
              <a:t>Gleichzeitig ist eine „Befreiung vom Ethikunterricht zugunsten der Schüler, die einer Religionsgemeinschaft angehören, für die kein Religionsunterricht erteilt wird, … verfassungswidrig“, weil eine Differenzierung nach den Gründen für die Nichtteilnahme am Religionsunterricht gegen das Gleichbehandlungsgebot nach Art. 3 Abs. 1 S. 1 GG verstoße. </a:t>
            </a:r>
          </a:p>
          <a:p>
            <a:endParaRPr lang="de-DE" sz="1600" dirty="0"/>
          </a:p>
          <a:p>
            <a:r>
              <a:rPr lang="de-DE" sz="1600" dirty="0"/>
              <a:t>„Selbst wenn die Erteilung des Religionsunterrichts in der eigenen Konfession </a:t>
            </a:r>
            <a:r>
              <a:rPr lang="de-DE" sz="1600" i="1" dirty="0"/>
              <a:t>zu Unrecht verweigert</a:t>
            </a:r>
            <a:r>
              <a:rPr lang="de-DE" sz="1600" dirty="0"/>
              <a:t> würde, könnte … nicht die Befreiung vom Ethikunterricht, sondern nur die Erfüllung der staatlichen Pflicht zur Erteilung von Religionsunterricht gefordert werden.“</a:t>
            </a:r>
          </a:p>
          <a:p>
            <a:endParaRPr lang="de-DE" sz="1600" dirty="0"/>
          </a:p>
          <a:p>
            <a:endParaRPr lang="de-DE" sz="1600" dirty="0"/>
          </a:p>
          <a:p>
            <a:endParaRPr lang="de-DE" sz="1600" dirty="0">
              <a:latin typeface="Gill Sans MT" pitchFamily="34" charset="0"/>
            </a:endParaRPr>
          </a:p>
          <a:p>
            <a:endParaRPr lang="de-DE" sz="1600" dirty="0">
              <a:latin typeface="Gill Sans MT" pitchFamily="34" charset="0"/>
            </a:endParaRPr>
          </a:p>
        </p:txBody>
      </p:sp>
      <p:pic>
        <p:nvPicPr>
          <p:cNvPr id="12" name="Bild 7">
            <a:extLst>
              <a:ext uri="{FF2B5EF4-FFF2-40B4-BE49-F238E27FC236}">
                <a16:creationId xmlns:a16="http://schemas.microsoft.com/office/drawing/2014/main" id="{572368AF-659B-0F43-B2F2-F3A31FF66BD0}"/>
              </a:ext>
            </a:extLst>
          </p:cNvPr>
          <p:cNvPicPr>
            <a:picLocks noChangeAspect="1" noChangeArrowheads="1"/>
          </p:cNvPicPr>
          <p:nvPr/>
        </p:nvPicPr>
        <p:blipFill>
          <a:blip r:embed="rId3" cstate="print"/>
          <a:srcRect l="69621"/>
          <a:stretch>
            <a:fillRect/>
          </a:stretch>
        </p:blipFill>
        <p:spPr bwMode="auto">
          <a:xfrm>
            <a:off x="10789596" y="291830"/>
            <a:ext cx="990600" cy="457200"/>
          </a:xfrm>
          <a:prstGeom prst="rect">
            <a:avLst/>
          </a:prstGeom>
          <a:noFill/>
          <a:ln w="9525">
            <a:noFill/>
            <a:miter lim="800000"/>
            <a:headEnd/>
            <a:tailEnd/>
          </a:ln>
        </p:spPr>
      </p:pic>
      <p:sp>
        <p:nvSpPr>
          <p:cNvPr id="15" name="Titel 1">
            <a:extLst>
              <a:ext uri="{FF2B5EF4-FFF2-40B4-BE49-F238E27FC236}">
                <a16:creationId xmlns:a16="http://schemas.microsoft.com/office/drawing/2014/main" id="{87054A1C-CEE4-8842-8D9D-B5FE6F7F7708}"/>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
        <p:nvSpPr>
          <p:cNvPr id="13" name="Titel 1">
            <a:extLst>
              <a:ext uri="{FF2B5EF4-FFF2-40B4-BE49-F238E27FC236}">
                <a16:creationId xmlns:a16="http://schemas.microsoft.com/office/drawing/2014/main" id="{EA6213EA-E4A9-1C45-BC70-021CA91BBD77}"/>
              </a:ext>
            </a:extLst>
          </p:cNvPr>
          <p:cNvSpPr txBox="1">
            <a:spLocks/>
          </p:cNvSpPr>
          <p:nvPr/>
        </p:nvSpPr>
        <p:spPr>
          <a:xfrm>
            <a:off x="836578" y="904672"/>
            <a:ext cx="10218275"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3.3 Rechtliche Rahmenbedingungen in Sachsen-Anhalt</a:t>
            </a:r>
          </a:p>
        </p:txBody>
      </p:sp>
      <p:sp>
        <p:nvSpPr>
          <p:cNvPr id="3" name="Inhaltsplatzhalter 2">
            <a:extLst>
              <a:ext uri="{FF2B5EF4-FFF2-40B4-BE49-F238E27FC236}">
                <a16:creationId xmlns:a16="http://schemas.microsoft.com/office/drawing/2014/main" id="{4344E426-3DBB-9446-A0B5-63E8243123BC}"/>
              </a:ext>
            </a:extLst>
          </p:cNvPr>
          <p:cNvSpPr>
            <a:spLocks noGrp="1"/>
          </p:cNvSpPr>
          <p:nvPr>
            <p:ph idx="1"/>
          </p:nvPr>
        </p:nvSpPr>
        <p:spPr/>
        <p:txBody>
          <a:bodyPr/>
          <a:lstStyle/>
          <a:p>
            <a:endParaRPr lang="de-DE"/>
          </a:p>
        </p:txBody>
      </p:sp>
    </p:spTree>
    <p:extLst>
      <p:ext uri="{BB962C8B-B14F-4D97-AF65-F5344CB8AC3E}">
        <p14:creationId xmlns:p14="http://schemas.microsoft.com/office/powerpoint/2010/main" val="707944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3CE89-F2BE-2446-B102-882313C39A77}"/>
              </a:ext>
            </a:extLst>
          </p:cNvPr>
          <p:cNvSpPr>
            <a:spLocks noGrp="1"/>
          </p:cNvSpPr>
          <p:nvPr>
            <p:ph type="ctrTitle"/>
          </p:nvPr>
        </p:nvSpPr>
        <p:spPr/>
        <p:txBody>
          <a:bodyPr/>
          <a:lstStyle/>
          <a:p>
            <a:pPr algn="l"/>
            <a:r>
              <a:rPr lang="de-DE" dirty="0"/>
              <a:t>Geschafft!</a:t>
            </a:r>
          </a:p>
        </p:txBody>
      </p:sp>
      <p:sp>
        <p:nvSpPr>
          <p:cNvPr id="3" name="Untertitel 2">
            <a:extLst>
              <a:ext uri="{FF2B5EF4-FFF2-40B4-BE49-F238E27FC236}">
                <a16:creationId xmlns:a16="http://schemas.microsoft.com/office/drawing/2014/main" id="{DA86A7BE-B0EB-E84E-93F9-E4735ACAE562}"/>
              </a:ext>
            </a:extLst>
          </p:cNvPr>
          <p:cNvSpPr>
            <a:spLocks noGrp="1"/>
          </p:cNvSpPr>
          <p:nvPr>
            <p:ph type="subTitle" idx="1"/>
          </p:nvPr>
        </p:nvSpPr>
        <p:spPr/>
        <p:txBody>
          <a:bodyPr/>
          <a:lstStyle/>
          <a:p>
            <a:pPr algn="l"/>
            <a:r>
              <a:rPr lang="de-DE" dirty="0"/>
              <a:t>Vielen Dank für Ihre Aufmerksamkeit.</a:t>
            </a:r>
          </a:p>
        </p:txBody>
      </p:sp>
      <p:sp>
        <p:nvSpPr>
          <p:cNvPr id="4" name="Rechteck 3">
            <a:extLst>
              <a:ext uri="{FF2B5EF4-FFF2-40B4-BE49-F238E27FC236}">
                <a16:creationId xmlns:a16="http://schemas.microsoft.com/office/drawing/2014/main" id="{A6F1CE53-ECB4-714D-9755-0E6AA1E398B8}"/>
              </a:ext>
            </a:extLst>
          </p:cNvPr>
          <p:cNvSpPr/>
          <p:nvPr/>
        </p:nvSpPr>
        <p:spPr>
          <a:xfrm>
            <a:off x="5934738" y="3244334"/>
            <a:ext cx="322524" cy="369332"/>
          </a:xfrm>
          <a:prstGeom prst="rect">
            <a:avLst/>
          </a:prstGeom>
        </p:spPr>
        <p:txBody>
          <a:bodyPr wrap="none">
            <a:spAutoFit/>
          </a:bodyPr>
          <a:lstStyle/>
          <a:p>
            <a:r>
              <a:rPr lang="de-DE" dirty="0">
                <a:latin typeface="Times New Roman" panose="02020603050405020304" pitchFamily="18" charset="0"/>
                <a:ea typeface="Times New Roman" panose="02020603050405020304" pitchFamily="18" charset="0"/>
              </a:rPr>
              <a:t>• </a:t>
            </a:r>
            <a:endParaRPr lang="de-DE" dirty="0"/>
          </a:p>
        </p:txBody>
      </p:sp>
      <p:sp>
        <p:nvSpPr>
          <p:cNvPr id="5" name="Rechteck 4">
            <a:extLst>
              <a:ext uri="{FF2B5EF4-FFF2-40B4-BE49-F238E27FC236}">
                <a16:creationId xmlns:a16="http://schemas.microsoft.com/office/drawing/2014/main" id="{3C6D20BB-0070-F849-9746-B457CD801122}"/>
              </a:ext>
            </a:extLst>
          </p:cNvPr>
          <p:cNvSpPr/>
          <p:nvPr/>
        </p:nvSpPr>
        <p:spPr>
          <a:xfrm>
            <a:off x="5934738" y="3244334"/>
            <a:ext cx="322524" cy="369332"/>
          </a:xfrm>
          <a:prstGeom prst="rect">
            <a:avLst/>
          </a:prstGeom>
        </p:spPr>
        <p:txBody>
          <a:bodyPr wrap="none">
            <a:spAutoFit/>
          </a:bodyPr>
          <a:lstStyle/>
          <a:p>
            <a:r>
              <a:rPr lang="de-DE" dirty="0">
                <a:latin typeface="Times New Roman" panose="02020603050405020304" pitchFamily="18" charset="0"/>
                <a:ea typeface="Times New Roman" panose="02020603050405020304" pitchFamily="18" charset="0"/>
              </a:rPr>
              <a:t>• </a:t>
            </a:r>
            <a:endParaRPr lang="de-DE" dirty="0"/>
          </a:p>
        </p:txBody>
      </p:sp>
      <p:pic>
        <p:nvPicPr>
          <p:cNvPr id="6" name="Picture 2" descr="Why real changemakers need to stop 'empowering' their teams. — Let's Work  Magic by Anaïs Bock">
            <a:extLst>
              <a:ext uri="{FF2B5EF4-FFF2-40B4-BE49-F238E27FC236}">
                <a16:creationId xmlns:a16="http://schemas.microsoft.com/office/drawing/2014/main" id="{FE5776B5-30BF-749F-0AE0-3A9B07505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883" y="397041"/>
            <a:ext cx="4165433" cy="4165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5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279240" y="320815"/>
            <a:ext cx="811019" cy="503578"/>
          </a:xfrm>
          <a:noFill/>
          <a:ln>
            <a:miter lim="800000"/>
            <a:headEnd/>
            <a:tailEnd/>
          </a:ln>
        </p:spPr>
        <p:txBody>
          <a:bodyPr/>
          <a:lstStyle/>
          <a:p>
            <a:fld id="{F2602A10-71EE-4D15-8C72-4FE86AE0EE67}" type="slidenum">
              <a:rPr lang="de-DE"/>
              <a:pPr/>
              <a:t>4</a:t>
            </a:fld>
            <a:endParaRPr lang="de-DE"/>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828800" y="1965999"/>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spcAft>
                          <a:spcPts val="0"/>
                        </a:spcAft>
                      </a:pPr>
                      <a:r>
                        <a:rPr lang="de-DE" sz="1400" kern="1200" cap="none" baseline="0" dirty="0"/>
                        <a:t>(1) Bei der Errichtung der öffentlichen Volksschulen sind die konfessionellen Verhältnisse möglichst zu berücksichtigen. (2) Den religiösen Unterricht in der Volksschule leiten die betreffenden Religionsgesellschaften. (3) Die Leitung der äußeren Angelegenheiten der Volksschule steht der Gemeinde zu. </a:t>
                      </a:r>
                    </a:p>
                    <a:p>
                      <a:pPr>
                        <a:spcAft>
                          <a:spcPts val="0"/>
                        </a:spcAft>
                      </a:pPr>
                      <a:endParaRPr lang="de-DE" sz="1400" cap="none" baseline="0" dirty="0"/>
                    </a:p>
                    <a:p>
                      <a:pPr>
                        <a:spcAft>
                          <a:spcPts val="0"/>
                        </a:spcAft>
                      </a:pPr>
                      <a:r>
                        <a:rPr lang="de-DE" sz="1200" cap="none" baseline="0" dirty="0"/>
                        <a:t>(Art. 24 Rev. </a:t>
                      </a:r>
                      <a:r>
                        <a:rPr lang="de-DE" sz="1200" cap="none" baseline="0" dirty="0" err="1"/>
                        <a:t>preuß</a:t>
                      </a:r>
                      <a:r>
                        <a:rPr lang="de-DE" sz="1200" cap="none" baseline="0" dirty="0"/>
                        <a:t>. Verfassung v. 31.01.1850) </a:t>
                      </a:r>
                      <a:endParaRPr lang="de-DE" sz="1200" cap="none" baseline="0" dirty="0">
                        <a:solidFill>
                          <a:srgbClr val="C0504D"/>
                        </a:solidFill>
                        <a:latin typeface="+mn-lt"/>
                      </a:endParaRPr>
                    </a:p>
                  </a:txBody>
                  <a:tcPr marT="93600" marB="93600"/>
                </a:tc>
                <a:tc>
                  <a:txBody>
                    <a:bodyPr/>
                    <a:lstStyle/>
                    <a:p>
                      <a:pPr>
                        <a:spcAft>
                          <a:spcPts val="0"/>
                        </a:spcAft>
                      </a:pPr>
                      <a:r>
                        <a:rPr lang="de-DE" sz="1400" kern="1200" cap="none" baseline="0" dirty="0"/>
                        <a:t>Der Religionsunterricht ist ordentliches Lehrfach der Schulen mit Ausnahme der bekenntnisfreien (weltlichen)  Schulen. Seine Erteilung wird im Rahmen der Schulgesetzgebung geregelt. Der Religionsunterricht wird in Übereinstimmung mit den Grundsätzen der betreffenden Religionsgesellschaft unbeschadet des Aufsichtsrechts des Staates erteilt. ...</a:t>
                      </a: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spcBef>
                          <a:spcPts val="100"/>
                        </a:spcBef>
                        <a:spcAft>
                          <a:spcPts val="0"/>
                        </a:spcAft>
                      </a:pPr>
                      <a:r>
                        <a:rPr lang="de-DE" sz="1400" cap="none" baseline="0" dirty="0"/>
                        <a:t>(3) Der Religionsunterricht ist in den öffentlichen Schulen mit Ausnahme der bekenntnisfreien Schulen ordentliches Lehrfach. Unbeschadet des staatlichen Aufsichtsrechtes wird der Religionsunterricht in Übereinstimmung mit den Grundsätzen der Religionsgemeinschaften erteilt. </a:t>
                      </a:r>
                    </a:p>
                    <a:p>
                      <a:pPr eaLnBrk="1" fontAlgn="t" hangingPunct="1">
                        <a:spcAft>
                          <a:spcPts val="0"/>
                        </a:spcAft>
                      </a:pPr>
                      <a:endParaRPr lang="de-DE" sz="1400" cap="none" baseline="0" dirty="0"/>
                    </a:p>
                    <a:p>
                      <a:pPr eaLnBrk="1" fontAlgn="t" hangingPunct="1">
                        <a:spcAft>
                          <a:spcPts val="0"/>
                        </a:spcAft>
                      </a:pPr>
                      <a:r>
                        <a:rPr lang="de-DE" sz="1200" cap="none" baseline="0" dirty="0"/>
                        <a:t>(Art. 7 Abs. 3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A1758F81-43BA-7745-8D8A-4711E8EED710}"/>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3753FACD-EC84-CA4D-BCA7-F25335DC24EF}"/>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1B8CADDD-23C2-3349-80C4-B9416807DEF1}"/>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2695904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61608" y="281707"/>
            <a:ext cx="811019" cy="503578"/>
          </a:xfrm>
          <a:noFill/>
          <a:ln>
            <a:miter lim="800000"/>
            <a:headEnd/>
            <a:tailEnd/>
          </a:ln>
        </p:spPr>
        <p:txBody>
          <a:bodyPr/>
          <a:lstStyle/>
          <a:p>
            <a:fld id="{F2602A10-71EE-4D15-8C72-4FE86AE0EE67}" type="slidenum">
              <a:rPr lang="de-DE"/>
              <a:pPr/>
              <a:t>5</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spcAft>
                          <a:spcPts val="0"/>
                        </a:spcAft>
                      </a:pPr>
                      <a:r>
                        <a:rPr lang="de-DE" sz="1400" kern="1200" cap="none" baseline="0" dirty="0"/>
                        <a:t>(1) Bei der Errichtung der öffentlichen Volksschulen sind die konfessionellen Verhältnisse möglichst zu berücksichtigen. (2) </a:t>
                      </a:r>
                      <a:r>
                        <a:rPr lang="de-DE" sz="1400" b="1" kern="1200" cap="none" baseline="0" dirty="0"/>
                        <a:t>Den religiösen Unterricht in der Volksschule leiten die betreffenden Religionsgesellschaften.</a:t>
                      </a:r>
                      <a:r>
                        <a:rPr lang="de-DE" sz="1400" kern="1200" cap="none" baseline="0" dirty="0"/>
                        <a:t> (3) Die Leitung der äußeren Angelegenheiten der Volksschule steht der Gemeinde zu. </a:t>
                      </a:r>
                    </a:p>
                    <a:p>
                      <a:pPr>
                        <a:spcAft>
                          <a:spcPts val="0"/>
                        </a:spcAft>
                      </a:pPr>
                      <a:endParaRPr lang="de-DE" sz="1400" cap="none" baseline="0" dirty="0"/>
                    </a:p>
                    <a:p>
                      <a:pPr>
                        <a:spcAft>
                          <a:spcPts val="0"/>
                        </a:spcAft>
                      </a:pPr>
                      <a:r>
                        <a:rPr lang="de-DE" sz="1200" cap="none" baseline="0" dirty="0"/>
                        <a:t>(Art. 24 Rev. </a:t>
                      </a:r>
                      <a:r>
                        <a:rPr lang="de-DE" sz="1200" cap="none" baseline="0" dirty="0" err="1"/>
                        <a:t>preuß</a:t>
                      </a:r>
                      <a:r>
                        <a:rPr lang="de-DE" sz="1200" cap="none" baseline="0" dirty="0"/>
                        <a:t>. Verfassung v. 31.01.1850) </a:t>
                      </a:r>
                      <a:endParaRPr lang="de-DE" sz="1200" cap="none" baseline="0" dirty="0">
                        <a:solidFill>
                          <a:srgbClr val="C0504D"/>
                        </a:solidFill>
                        <a:latin typeface="+mn-lt"/>
                      </a:endParaRPr>
                    </a:p>
                  </a:txBody>
                  <a:tcPr marT="93600" marB="93600"/>
                </a:tc>
                <a:tc>
                  <a:txBody>
                    <a:bodyPr/>
                    <a:lstStyle/>
                    <a:p>
                      <a:pPr>
                        <a:spcAft>
                          <a:spcPts val="0"/>
                        </a:spcAft>
                      </a:pPr>
                      <a:r>
                        <a:rPr lang="de-DE" sz="1400" kern="1200" cap="none" baseline="0" dirty="0"/>
                        <a:t>Der Religionsunterricht ist ordentliches Lehrfach der Schulen mit Ausnahme der bekenntnisfreien (weltlichen)  Schulen. Seine Erteilung wird im Rahmen der Schulgesetzgebung geregelt. Der Religionsunterricht wird in Übereinstimmung mit den Grundsätzen der betreffenden Religionsgesellschaft unbeschadet des Aufsichtsrechts des Staates erteilt. ...</a:t>
                      </a: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spcBef>
                          <a:spcPts val="100"/>
                        </a:spcBef>
                        <a:spcAft>
                          <a:spcPts val="0"/>
                        </a:spcAft>
                      </a:pPr>
                      <a:r>
                        <a:rPr lang="de-DE" sz="1400" cap="none" baseline="0" dirty="0"/>
                        <a:t>(3) Der Religionsunterricht ist in den öffentlichen Schulen mit Ausnahme der bekenntnisfreien Schulen ordentliches Lehrfach. Unbeschadet des staatlichen Aufsichtsrechtes wird der Religionsunterricht in Übereinstimmung mit den Grundsätzen der Religionsgemeinschaften erteilt. </a:t>
                      </a:r>
                    </a:p>
                    <a:p>
                      <a:pPr eaLnBrk="1" fontAlgn="t" hangingPunct="1">
                        <a:spcAft>
                          <a:spcPts val="0"/>
                        </a:spcAft>
                      </a:pPr>
                      <a:endParaRPr lang="de-DE" sz="1400" cap="none" baseline="0" dirty="0"/>
                    </a:p>
                    <a:p>
                      <a:pPr eaLnBrk="1" fontAlgn="t" hangingPunct="1">
                        <a:spcAft>
                          <a:spcPts val="0"/>
                        </a:spcAft>
                      </a:pPr>
                      <a:r>
                        <a:rPr lang="de-DE" sz="1200" cap="none" baseline="0" dirty="0"/>
                        <a:t>(Art. 7 Abs. 3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EA61AA9F-B68E-2543-AA0A-41B7D6CE2763}"/>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087CB3AE-9FD6-714B-BFFB-71621D364359}"/>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220AB346-B930-B74A-8505-9B1765A69904}"/>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11118506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191148" y="334622"/>
            <a:ext cx="811019" cy="503578"/>
          </a:xfrm>
          <a:noFill/>
          <a:ln>
            <a:miter lim="800000"/>
            <a:headEnd/>
            <a:tailEnd/>
          </a:ln>
        </p:spPr>
        <p:txBody>
          <a:bodyPr/>
          <a:lstStyle/>
          <a:p>
            <a:fld id="{F2602A10-71EE-4D15-8C72-4FE86AE0EE67}" type="slidenum">
              <a:rPr lang="de-DE"/>
              <a:pPr/>
              <a:t>6</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spcAft>
                          <a:spcPts val="0"/>
                        </a:spcAft>
                      </a:pPr>
                      <a:r>
                        <a:rPr lang="de-DE" sz="1400" kern="1200" cap="none" baseline="0" dirty="0"/>
                        <a:t>(1) Bei der Errichtung der öffentlichen Volksschulen sind die konfessionellen Verhältnisse möglichst zu berücksichtigen. (2) </a:t>
                      </a:r>
                      <a:r>
                        <a:rPr lang="de-DE" sz="1400" b="1" kern="1200" cap="none" baseline="0" dirty="0"/>
                        <a:t>Den religiösen Unterricht in der Volksschule leiten die betreffenden Religionsgesellschaften.</a:t>
                      </a:r>
                      <a:r>
                        <a:rPr lang="de-DE" sz="1400" kern="1200" cap="none" baseline="0" dirty="0"/>
                        <a:t> (3) Die Leitung der äußeren Angelegenheiten der Volksschule steht der Gemeinde zu. </a:t>
                      </a:r>
                    </a:p>
                    <a:p>
                      <a:pPr>
                        <a:spcAft>
                          <a:spcPts val="0"/>
                        </a:spcAft>
                      </a:pPr>
                      <a:endParaRPr lang="de-DE" sz="1400" cap="none" baseline="0" dirty="0"/>
                    </a:p>
                    <a:p>
                      <a:pPr>
                        <a:spcAft>
                          <a:spcPts val="0"/>
                        </a:spcAft>
                      </a:pPr>
                      <a:r>
                        <a:rPr lang="de-DE" sz="1200" cap="none" baseline="0" dirty="0"/>
                        <a:t>(Art. 24 Rev. </a:t>
                      </a:r>
                      <a:r>
                        <a:rPr lang="de-DE" sz="1200" cap="none" baseline="0" dirty="0" err="1"/>
                        <a:t>preuß</a:t>
                      </a:r>
                      <a:r>
                        <a:rPr lang="de-DE" sz="1200" cap="none" baseline="0" dirty="0"/>
                        <a:t>. Verfassung v. 31.01.1850) </a:t>
                      </a:r>
                      <a:endParaRPr lang="de-DE" sz="1200" cap="none" baseline="0" dirty="0">
                        <a:solidFill>
                          <a:srgbClr val="C0504D"/>
                        </a:solidFill>
                        <a:latin typeface="+mn-lt"/>
                      </a:endParaRPr>
                    </a:p>
                  </a:txBody>
                  <a:tcPr marT="93600" marB="93600"/>
                </a:tc>
                <a:tc>
                  <a:txBody>
                    <a:bodyPr/>
                    <a:lstStyle/>
                    <a:p>
                      <a:pPr>
                        <a:spcAft>
                          <a:spcPts val="0"/>
                        </a:spcAft>
                      </a:pPr>
                      <a:r>
                        <a:rPr lang="de-DE" sz="1400" b="0" kern="1200" cap="none" baseline="0" dirty="0"/>
                        <a:t>Der Religionsunterricht ist ordentliches Lehrfach </a:t>
                      </a:r>
                      <a:r>
                        <a:rPr lang="de-DE" sz="1400" kern="1200" cap="none" baseline="0" dirty="0"/>
                        <a:t>der Schulen mit Ausnahme der bekenntnisfreien (weltlichen)  Schulen. Seine Erteilung wird im Rahmen der Schulgesetzgebung geregelt. </a:t>
                      </a:r>
                      <a:r>
                        <a:rPr lang="de-DE" sz="1400" b="1" kern="1200" cap="none" baseline="0" dirty="0"/>
                        <a:t>Der Religionsunterricht wird in Übereinstimmung mit den Grundsätzen der betreffenden Religionsgesellschaft unbeschadet des Aufsichtsrechts des Staates erteilt.</a:t>
                      </a:r>
                      <a:r>
                        <a:rPr lang="de-DE" sz="1400" kern="1200" cap="none" baseline="0" dirty="0"/>
                        <a:t> ...</a:t>
                      </a: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spcBef>
                          <a:spcPts val="100"/>
                        </a:spcBef>
                        <a:spcAft>
                          <a:spcPts val="0"/>
                        </a:spcAft>
                      </a:pPr>
                      <a:r>
                        <a:rPr lang="de-DE" sz="1400" cap="none" baseline="0" dirty="0"/>
                        <a:t>(3) Der Religionsunterricht ist in den öffentlichen Schulen mit Ausnahme der bekenntnisfreien Schulen ordentliches Lehrfach</a:t>
                      </a:r>
                      <a:r>
                        <a:rPr lang="de-DE" sz="1400" b="1" cap="none" baseline="0" dirty="0"/>
                        <a:t>. </a:t>
                      </a:r>
                      <a:r>
                        <a:rPr lang="de-DE" sz="1400" b="0" cap="none" baseline="0" dirty="0"/>
                        <a:t>Unbeschadet des staatlichen Aufsichtsrechtes wird der Religionsunterricht in Übereinstimmung mit den Grundsätzen der Religionsgemeinschaften erteilt. </a:t>
                      </a:r>
                    </a:p>
                    <a:p>
                      <a:pPr eaLnBrk="1" fontAlgn="t" hangingPunct="1">
                        <a:spcAft>
                          <a:spcPts val="0"/>
                        </a:spcAft>
                      </a:pPr>
                      <a:endParaRPr lang="de-DE" sz="1400" cap="none" baseline="0" dirty="0"/>
                    </a:p>
                    <a:p>
                      <a:pPr eaLnBrk="1" fontAlgn="t" hangingPunct="1">
                        <a:spcAft>
                          <a:spcPts val="0"/>
                        </a:spcAft>
                      </a:pPr>
                      <a:r>
                        <a:rPr lang="de-DE" sz="1200" cap="none" baseline="0" dirty="0"/>
                        <a:t>(Art. 7 Abs. 3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971C721A-4DB4-154F-8AC9-F02D68774DAE}"/>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2F9D356E-2433-0643-8B81-B7009105B0F0}"/>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0C06EFFF-8636-3240-B435-A49E4B6B97E0}"/>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12397773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249247" y="320815"/>
            <a:ext cx="811019" cy="503578"/>
          </a:xfrm>
          <a:noFill/>
          <a:ln>
            <a:miter lim="800000"/>
            <a:headEnd/>
            <a:tailEnd/>
          </a:ln>
        </p:spPr>
        <p:txBody>
          <a:bodyPr/>
          <a:lstStyle/>
          <a:p>
            <a:fld id="{F2602A10-71EE-4D15-8C72-4FE86AE0EE67}" type="slidenum">
              <a:rPr lang="de-DE"/>
              <a:pPr/>
              <a:t>7</a:t>
            </a:fld>
            <a:endParaRPr lang="de-DE"/>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spcAft>
                          <a:spcPts val="0"/>
                        </a:spcAft>
                      </a:pPr>
                      <a:r>
                        <a:rPr lang="de-DE" sz="1400" kern="1200" cap="none" baseline="0" dirty="0"/>
                        <a:t>(1) Bei der Errichtung der öffentlichen Volksschulen sind die konfessionellen Verhältnisse möglichst zu berücksichtigen. (2) </a:t>
                      </a:r>
                      <a:r>
                        <a:rPr lang="de-DE" sz="1400" b="1" kern="1200" cap="none" baseline="0" dirty="0"/>
                        <a:t>Den religiösen Unterricht in der Volksschule leiten die betreffenden Religionsgesellschaften.</a:t>
                      </a:r>
                      <a:r>
                        <a:rPr lang="de-DE" sz="1400" kern="1200" cap="none" baseline="0" dirty="0"/>
                        <a:t> (3) Die Leitung der äußeren Angelegenheiten der Volksschule steht der Gemeinde zu. </a:t>
                      </a:r>
                    </a:p>
                    <a:p>
                      <a:pPr>
                        <a:spcAft>
                          <a:spcPts val="0"/>
                        </a:spcAft>
                      </a:pPr>
                      <a:endParaRPr lang="de-DE" sz="1400" cap="none" baseline="0" dirty="0"/>
                    </a:p>
                    <a:p>
                      <a:pPr>
                        <a:spcAft>
                          <a:spcPts val="0"/>
                        </a:spcAft>
                      </a:pPr>
                      <a:r>
                        <a:rPr lang="de-DE" sz="1200" cap="none" baseline="0" dirty="0"/>
                        <a:t>(Art. 24 Rev. </a:t>
                      </a:r>
                      <a:r>
                        <a:rPr lang="de-DE" sz="1200" cap="none" baseline="0" dirty="0" err="1"/>
                        <a:t>preuß</a:t>
                      </a:r>
                      <a:r>
                        <a:rPr lang="de-DE" sz="1200" cap="none" baseline="0" dirty="0"/>
                        <a:t>. Verfassung v. 31.01.1850) </a:t>
                      </a:r>
                      <a:endParaRPr lang="de-DE" sz="1200" cap="none" baseline="0" dirty="0">
                        <a:solidFill>
                          <a:srgbClr val="C0504D"/>
                        </a:solidFill>
                        <a:latin typeface="+mn-lt"/>
                      </a:endParaRPr>
                    </a:p>
                  </a:txBody>
                  <a:tcPr marT="93600" marB="93600"/>
                </a:tc>
                <a:tc>
                  <a:txBody>
                    <a:bodyPr/>
                    <a:lstStyle/>
                    <a:p>
                      <a:pPr>
                        <a:spcAft>
                          <a:spcPts val="0"/>
                        </a:spcAft>
                      </a:pPr>
                      <a:r>
                        <a:rPr lang="de-DE" sz="1400" b="0" kern="1200" cap="none" baseline="0" dirty="0"/>
                        <a:t>Der Religionsunterricht ist ordentliches Lehrfach </a:t>
                      </a:r>
                      <a:r>
                        <a:rPr lang="de-DE" sz="1400" kern="1200" cap="none" baseline="0" dirty="0"/>
                        <a:t>der Schulen mit Ausnahme der bekenntnisfreien (weltlichen)  Schulen. Seine Erteilung wird im Rahmen der Schulgesetzgebung geregelt. </a:t>
                      </a:r>
                      <a:r>
                        <a:rPr lang="de-DE" sz="1400" b="1" kern="1200" cap="none" baseline="0" dirty="0"/>
                        <a:t>Der Religionsunterricht wird in Übereinstimmung mit den Grundsätzen der betreffenden Religionsgesellschaft unbeschadet des Aufsichtsrechts des Staates erteilt.</a:t>
                      </a:r>
                      <a:r>
                        <a:rPr lang="de-DE" sz="1400" kern="1200" cap="none" baseline="0" dirty="0"/>
                        <a:t> ...</a:t>
                      </a: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spcBef>
                          <a:spcPts val="100"/>
                        </a:spcBef>
                        <a:spcAft>
                          <a:spcPts val="0"/>
                        </a:spcAft>
                      </a:pPr>
                      <a:r>
                        <a:rPr lang="de-DE" sz="1400" cap="none" baseline="0" dirty="0"/>
                        <a:t>(3) Der Religionsunterricht ist in den öffentlichen Schulen mit Ausnahme der bekenntnisfreien Schulen ordentliches Lehrfach</a:t>
                      </a:r>
                      <a:r>
                        <a:rPr lang="de-DE" sz="1400" b="1" cap="none" baseline="0" dirty="0"/>
                        <a:t>. Unbeschadet des staatlichen Aufsichtsrechtes wird der Religionsunterricht in Übereinstimmung mit den Grundsätzen der Religionsgemeinschaften erteilt. </a:t>
                      </a:r>
                    </a:p>
                    <a:p>
                      <a:pPr eaLnBrk="1" fontAlgn="t" hangingPunct="1">
                        <a:spcAft>
                          <a:spcPts val="0"/>
                        </a:spcAft>
                      </a:pPr>
                      <a:endParaRPr lang="de-DE" sz="1400" cap="none" baseline="0" dirty="0"/>
                    </a:p>
                    <a:p>
                      <a:pPr eaLnBrk="1" fontAlgn="t" hangingPunct="1">
                        <a:spcAft>
                          <a:spcPts val="0"/>
                        </a:spcAft>
                      </a:pPr>
                      <a:r>
                        <a:rPr lang="de-DE" sz="1200" cap="none" baseline="0" dirty="0"/>
                        <a:t>(Art. 7 Abs. 3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A4F8D6E2-2BFA-7744-97C0-F6E7CD2E8999}"/>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A88F9796-E4EC-BA46-9BB2-6B0C07B73676}"/>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D9B08828-89FD-2145-BA58-33E578B72C4D}"/>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41268285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263838" y="328085"/>
            <a:ext cx="811019" cy="503578"/>
          </a:xfrm>
          <a:noFill/>
          <a:ln>
            <a:miter lim="800000"/>
            <a:headEnd/>
            <a:tailEnd/>
          </a:ln>
        </p:spPr>
        <p:txBody>
          <a:bodyPr/>
          <a:lstStyle/>
          <a:p>
            <a:fld id="{F2602A10-71EE-4D15-8C72-4FE86AE0EE67}" type="slidenum">
              <a:rPr lang="de-DE"/>
              <a:pPr/>
              <a:t>8</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spcAft>
                          <a:spcPts val="0"/>
                        </a:spcAft>
                      </a:pPr>
                      <a:r>
                        <a:rPr lang="de-DE" sz="1400" kern="1200" cap="none" baseline="0" dirty="0"/>
                        <a:t>(1) Bei der Errichtung der öffentlichen Volksschulen sind die konfessionellen Verhältnisse möglichst zu berücksichtigen. (2) </a:t>
                      </a:r>
                      <a:r>
                        <a:rPr lang="de-DE" sz="1400" b="1" kern="1200" cap="none" baseline="0" dirty="0"/>
                        <a:t>Den religiösen Unterricht in der Volksschule leiten die betreffenden Religionsgesellschaften.</a:t>
                      </a:r>
                      <a:r>
                        <a:rPr lang="de-DE" sz="1400" kern="1200" cap="none" baseline="0" dirty="0"/>
                        <a:t> (3) Die Leitung der äußeren Angelegenheiten der Volksschule steht der Gemeinde zu. </a:t>
                      </a:r>
                    </a:p>
                    <a:p>
                      <a:pPr>
                        <a:spcAft>
                          <a:spcPts val="0"/>
                        </a:spcAft>
                      </a:pPr>
                      <a:endParaRPr lang="de-DE" sz="1400" cap="none" baseline="0" dirty="0"/>
                    </a:p>
                    <a:p>
                      <a:pPr>
                        <a:spcAft>
                          <a:spcPts val="0"/>
                        </a:spcAft>
                      </a:pPr>
                      <a:r>
                        <a:rPr lang="de-DE" sz="1200" cap="none" baseline="0" dirty="0"/>
                        <a:t>(Art. 24 Rev. </a:t>
                      </a:r>
                      <a:r>
                        <a:rPr lang="de-DE" sz="1200" cap="none" baseline="0" dirty="0" err="1"/>
                        <a:t>preuß</a:t>
                      </a:r>
                      <a:r>
                        <a:rPr lang="de-DE" sz="1200" cap="none" baseline="0" dirty="0"/>
                        <a:t>. Verfassung v. 31.01.1850) </a:t>
                      </a:r>
                      <a:endParaRPr lang="de-DE" sz="1200" cap="none" baseline="0" dirty="0">
                        <a:solidFill>
                          <a:srgbClr val="C0504D"/>
                        </a:solidFill>
                        <a:latin typeface="+mn-lt"/>
                      </a:endParaRPr>
                    </a:p>
                  </a:txBody>
                  <a:tcPr marT="93600" marB="93600"/>
                </a:tc>
                <a:tc>
                  <a:txBody>
                    <a:bodyPr/>
                    <a:lstStyle/>
                    <a:p>
                      <a:pPr>
                        <a:spcAft>
                          <a:spcPts val="0"/>
                        </a:spcAft>
                      </a:pPr>
                      <a:r>
                        <a:rPr lang="de-DE" sz="1400" b="0" kern="1200" cap="none" baseline="0" dirty="0">
                          <a:solidFill>
                            <a:srgbClr val="C0504D"/>
                          </a:solidFill>
                        </a:rPr>
                        <a:t>Der Religionsunterricht ist ordentliches Lehrfach der Schulen mit Ausnahme der bekenntnisfreien (weltlichen)  Schulen.</a:t>
                      </a:r>
                      <a:r>
                        <a:rPr lang="de-DE" sz="1400" kern="1200" cap="none" baseline="0" dirty="0"/>
                        <a:t> Seine Erteilung wird im Rahmen der Schulgesetzgebung geregelt. </a:t>
                      </a:r>
                      <a:r>
                        <a:rPr lang="de-DE" sz="1400" b="1" kern="1200" cap="none" baseline="0" dirty="0"/>
                        <a:t>Der Religionsunterricht wird in Übereinstimmung mit den Grundsätzen der betreffenden Religionsgesellschaft unbeschadet des Aufsichtsrechts des Staates erteilt.</a:t>
                      </a:r>
                      <a:r>
                        <a:rPr lang="de-DE" sz="1400" kern="1200" cap="none" baseline="0" dirty="0"/>
                        <a:t> ...</a:t>
                      </a: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spcBef>
                          <a:spcPts val="100"/>
                        </a:spcBef>
                        <a:spcAft>
                          <a:spcPts val="0"/>
                        </a:spcAft>
                      </a:pPr>
                      <a:r>
                        <a:rPr lang="de-DE" sz="1400" cap="none" baseline="0" dirty="0"/>
                        <a:t>(3) Der Religionsunterricht ist in den öffentlichen Schulen mit Ausnahme der bekenntnisfreien Schulen ordentliches Lehrfach</a:t>
                      </a:r>
                      <a:r>
                        <a:rPr lang="de-DE" sz="1400" b="1" cap="none" baseline="0" dirty="0"/>
                        <a:t>. Unbeschadet des staatlichen Aufsichtsrechtes wird der Religionsunterricht in Übereinstimmung mit den Grundsätzen der Religionsgemeinschaften erteilt. </a:t>
                      </a:r>
                    </a:p>
                    <a:p>
                      <a:pPr eaLnBrk="1" fontAlgn="t" hangingPunct="1">
                        <a:spcAft>
                          <a:spcPts val="0"/>
                        </a:spcAft>
                      </a:pPr>
                      <a:endParaRPr lang="de-DE" sz="1400" cap="none" baseline="0" dirty="0"/>
                    </a:p>
                    <a:p>
                      <a:pPr eaLnBrk="1" fontAlgn="t" hangingPunct="1">
                        <a:spcAft>
                          <a:spcPts val="0"/>
                        </a:spcAft>
                      </a:pPr>
                      <a:r>
                        <a:rPr lang="de-DE" sz="1200" cap="none" baseline="0" dirty="0"/>
                        <a:t>(Art. 7 Abs. 3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08024925-3A29-9044-8C66-4A65BDB7E9CB}"/>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7CAA9515-7EA2-B545-83D2-7167AC805A3A}"/>
              </a:ext>
            </a:extLst>
          </p:cNvPr>
          <p:cNvSpPr txBox="1">
            <a:spLocks/>
          </p:cNvSpPr>
          <p:nvPr/>
        </p:nvSpPr>
        <p:spPr>
          <a:xfrm>
            <a:off x="836579" y="95250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dirty="0">
                <a:solidFill>
                  <a:srgbClr val="4F6228"/>
                </a:solidFill>
                <a:cs typeface="Times New Roman" charset="0"/>
              </a:rPr>
              <a:t>3.2 Rechtliche Rahmenbedingungen</a:t>
            </a:r>
          </a:p>
        </p:txBody>
      </p:sp>
      <p:sp>
        <p:nvSpPr>
          <p:cNvPr id="20" name="Titel 1">
            <a:extLst>
              <a:ext uri="{FF2B5EF4-FFF2-40B4-BE49-F238E27FC236}">
                <a16:creationId xmlns:a16="http://schemas.microsoft.com/office/drawing/2014/main" id="{B59CF9E8-8897-BE46-AC48-67FA6E8D5F6A}"/>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5813106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Foliennummernplatzhalter 5"/>
          <p:cNvSpPr>
            <a:spLocks noGrp="1"/>
          </p:cNvSpPr>
          <p:nvPr>
            <p:ph type="sldNum" sz="quarter" idx="12"/>
          </p:nvPr>
        </p:nvSpPr>
        <p:spPr bwMode="auto">
          <a:xfrm>
            <a:off x="0" y="320815"/>
            <a:ext cx="811019" cy="503578"/>
          </a:xfrm>
          <a:noFill/>
          <a:ln>
            <a:miter lim="800000"/>
            <a:headEnd/>
            <a:tailEnd/>
          </a:ln>
        </p:spPr>
        <p:txBody>
          <a:bodyPr/>
          <a:lstStyle/>
          <a:p>
            <a:fld id="{F2602A10-71EE-4D15-8C72-4FE86AE0EE67}" type="slidenum">
              <a:rPr lang="de-DE"/>
              <a:pPr/>
              <a:t>9</a:t>
            </a:fld>
            <a:endParaRPr lang="de-DE" dirty="0"/>
          </a:p>
        </p:txBody>
      </p:sp>
      <p:sp>
        <p:nvSpPr>
          <p:cNvPr id="9" name="Inhaltsplatzhalter 9"/>
          <p:cNvSpPr txBox="1">
            <a:spLocks/>
          </p:cNvSpPr>
          <p:nvPr/>
        </p:nvSpPr>
        <p:spPr bwMode="auto">
          <a:xfrm>
            <a:off x="1981200" y="3048000"/>
            <a:ext cx="8229600" cy="3200400"/>
          </a:xfrm>
          <a:prstGeom prst="rect">
            <a:avLst/>
          </a:prstGeom>
          <a:noFill/>
          <a:ln w="9525">
            <a:noFill/>
            <a:miter lim="800000"/>
            <a:headEnd/>
            <a:tailEnd/>
          </a:ln>
        </p:spPr>
        <p:txBody>
          <a:bodyPr/>
          <a:lstStyle/>
          <a:p>
            <a:pPr marL="342900" indent="-342900" eaLnBrk="0" hangingPunct="0"/>
            <a:endParaRPr lang="de-DE" sz="2000" b="1">
              <a:latin typeface="Calibri" charset="0"/>
            </a:endParaRPr>
          </a:p>
        </p:txBody>
      </p:sp>
      <p:sp>
        <p:nvSpPr>
          <p:cNvPr id="15" name="Inhaltsplatzhalter 14"/>
          <p:cNvSpPr>
            <a:spLocks noGrp="1"/>
          </p:cNvSpPr>
          <p:nvPr>
            <p:ph idx="1"/>
          </p:nvPr>
        </p:nvSpPr>
        <p:spPr>
          <a:xfrm>
            <a:off x="1981200" y="1600202"/>
            <a:ext cx="8229600" cy="1752599"/>
          </a:xfrm>
        </p:spPr>
        <p:txBody>
          <a:bodyPr/>
          <a:lstStyle/>
          <a:p>
            <a:pPr eaLnBrk="1" fontAlgn="t" hangingPunct="1">
              <a:buNone/>
            </a:pPr>
            <a:endParaRPr lang="de-DE" dirty="0"/>
          </a:p>
          <a:p>
            <a:pPr>
              <a:buNone/>
            </a:pPr>
            <a:endParaRPr lang="de-DE" dirty="0"/>
          </a:p>
        </p:txBody>
      </p:sp>
      <p:graphicFrame>
        <p:nvGraphicFramePr>
          <p:cNvPr id="17" name="Tabelle 16"/>
          <p:cNvGraphicFramePr>
            <a:graphicFrameLocks noGrp="1"/>
          </p:cNvGraphicFramePr>
          <p:nvPr/>
        </p:nvGraphicFramePr>
        <p:xfrm>
          <a:off x="1905000" y="1981201"/>
          <a:ext cx="8382000" cy="4571186"/>
        </p:xfrm>
        <a:graphic>
          <a:graphicData uri="http://schemas.openxmlformats.org/drawingml/2006/table">
            <a:tbl>
              <a:tblPr firstRow="1" bandRow="1">
                <a:tableStyleId>{1FECB4D8-DB02-4DC6-A0A2-4F2EBAE1DC90}</a:tableStyleId>
              </a:tblPr>
              <a:tblGrid>
                <a:gridCol w="27940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gridCol w="2794000">
                  <a:extLst>
                    <a:ext uri="{9D8B030D-6E8A-4147-A177-3AD203B41FA5}">
                      <a16:colId xmlns:a16="http://schemas.microsoft.com/office/drawing/2014/main" val="20002"/>
                    </a:ext>
                  </a:extLst>
                </a:gridCol>
              </a:tblGrid>
              <a:tr h="380999">
                <a:tc>
                  <a:txBody>
                    <a:bodyPr/>
                    <a:lstStyle/>
                    <a:p>
                      <a:pPr algn="ctr"/>
                      <a:endParaRPr lang="de-DE" dirty="0"/>
                    </a:p>
                    <a:p>
                      <a:pPr algn="ctr"/>
                      <a:endParaRPr lang="de-DE" dirty="0"/>
                    </a:p>
                    <a:p>
                      <a:pPr algn="ctr"/>
                      <a:endParaRPr lang="de-DE" dirty="0"/>
                    </a:p>
                    <a:p>
                      <a:pPr algn="ctr"/>
                      <a:r>
                        <a:rPr lang="de-DE" dirty="0"/>
                        <a:t>Preußen 1850</a:t>
                      </a:r>
                    </a:p>
                  </a:txBody>
                  <a:tcPr/>
                </a:tc>
                <a:tc>
                  <a:txBody>
                    <a:bodyPr/>
                    <a:lstStyle/>
                    <a:p>
                      <a:pPr algn="ctr"/>
                      <a:endParaRPr lang="de-DE" dirty="0"/>
                    </a:p>
                    <a:p>
                      <a:pPr algn="ctr"/>
                      <a:endParaRPr lang="de-DE" dirty="0"/>
                    </a:p>
                    <a:p>
                      <a:pPr algn="ctr"/>
                      <a:endParaRPr lang="de-DE" dirty="0"/>
                    </a:p>
                    <a:p>
                      <a:pPr algn="ctr"/>
                      <a:r>
                        <a:rPr lang="de-DE" dirty="0"/>
                        <a:t>Deutsches Reich 1919</a:t>
                      </a:r>
                    </a:p>
                  </a:txBody>
                  <a:tcPr/>
                </a:tc>
                <a:tc>
                  <a:txBody>
                    <a:bodyPr/>
                    <a:lstStyle/>
                    <a:p>
                      <a:pPr algn="ctr"/>
                      <a:endParaRPr lang="de-DE" dirty="0"/>
                    </a:p>
                    <a:p>
                      <a:pPr algn="ctr"/>
                      <a:endParaRPr lang="de-DE" dirty="0"/>
                    </a:p>
                    <a:p>
                      <a:pPr algn="ctr"/>
                      <a:endParaRPr lang="de-DE" dirty="0"/>
                    </a:p>
                    <a:p>
                      <a:pPr algn="ctr"/>
                      <a:r>
                        <a:rPr lang="de-DE" dirty="0"/>
                        <a:t>Bundesrepublik 1949</a:t>
                      </a:r>
                    </a:p>
                  </a:txBody>
                  <a:tcPr/>
                </a:tc>
                <a:extLst>
                  <a:ext uri="{0D108BD9-81ED-4DB2-BD59-A6C34878D82A}">
                    <a16:rowId xmlns:a16="http://schemas.microsoft.com/office/drawing/2014/main" val="10000"/>
                  </a:ext>
                </a:extLst>
              </a:tr>
              <a:tr h="3382466">
                <a:tc>
                  <a:txBody>
                    <a:bodyPr/>
                    <a:lstStyle/>
                    <a:p>
                      <a:pPr>
                        <a:spcAft>
                          <a:spcPts val="0"/>
                        </a:spcAft>
                      </a:pPr>
                      <a:r>
                        <a:rPr lang="de-DE" sz="1400" kern="1200" cap="none" baseline="0" dirty="0"/>
                        <a:t>(1) Bei der Errichtung der öffentlichen Volksschulen sind die konfessionellen Verhältnisse möglichst zu berücksichtigen. (2) </a:t>
                      </a:r>
                      <a:r>
                        <a:rPr lang="de-DE" sz="1400" b="1" kern="1200" cap="none" baseline="0" dirty="0"/>
                        <a:t>Den religiösen Unterricht in der Volksschule leiten die betreffenden Religionsgesellschaften.</a:t>
                      </a:r>
                      <a:r>
                        <a:rPr lang="de-DE" sz="1400" kern="1200" cap="none" baseline="0" dirty="0"/>
                        <a:t> (3) Die Leitung der äußeren Angelegenheiten der Volksschule steht der Gemeinde zu. </a:t>
                      </a:r>
                    </a:p>
                    <a:p>
                      <a:pPr>
                        <a:spcAft>
                          <a:spcPts val="0"/>
                        </a:spcAft>
                      </a:pPr>
                      <a:endParaRPr lang="de-DE" sz="1400" cap="none" baseline="0" dirty="0"/>
                    </a:p>
                    <a:p>
                      <a:pPr>
                        <a:spcAft>
                          <a:spcPts val="0"/>
                        </a:spcAft>
                      </a:pPr>
                      <a:r>
                        <a:rPr lang="de-DE" sz="1200" cap="none" baseline="0" dirty="0"/>
                        <a:t>(Art. 24 Rev. </a:t>
                      </a:r>
                      <a:r>
                        <a:rPr lang="de-DE" sz="1200" cap="none" baseline="0" dirty="0" err="1"/>
                        <a:t>preuß</a:t>
                      </a:r>
                      <a:r>
                        <a:rPr lang="de-DE" sz="1200" cap="none" baseline="0" dirty="0"/>
                        <a:t>. Verfassung v. 31.01.1850) </a:t>
                      </a:r>
                      <a:endParaRPr lang="de-DE" sz="1200" cap="none" baseline="0" dirty="0">
                        <a:solidFill>
                          <a:srgbClr val="C0504D"/>
                        </a:solidFill>
                        <a:latin typeface="+mn-lt"/>
                      </a:endParaRPr>
                    </a:p>
                  </a:txBody>
                  <a:tcPr marT="93600" marB="93600"/>
                </a:tc>
                <a:tc>
                  <a:txBody>
                    <a:bodyPr/>
                    <a:lstStyle/>
                    <a:p>
                      <a:pPr>
                        <a:spcAft>
                          <a:spcPts val="0"/>
                        </a:spcAft>
                      </a:pPr>
                      <a:r>
                        <a:rPr lang="de-DE" sz="1400" b="0" kern="1200" cap="none" baseline="0" dirty="0">
                          <a:solidFill>
                            <a:srgbClr val="C0504D"/>
                          </a:solidFill>
                        </a:rPr>
                        <a:t>Der Religionsunterricht ist ordentliches Lehrfach der Schulen mit Ausnahme der bekenntnisfreien (weltlichen)  Schulen.</a:t>
                      </a:r>
                      <a:r>
                        <a:rPr lang="de-DE" sz="1400" kern="1200" cap="none" baseline="0" dirty="0"/>
                        <a:t> Seine Erteilung wird im Rahmen der Schulgesetzgebung geregelt. </a:t>
                      </a:r>
                      <a:r>
                        <a:rPr lang="de-DE" sz="1400" b="1" kern="1200" cap="none" baseline="0" dirty="0"/>
                        <a:t>Der Religionsunterricht wird in Übereinstimmung mit den Grundsätzen der betreffenden Religionsgesellschaft unbeschadet des Aufsichtsrechts des Staates erteilt.</a:t>
                      </a:r>
                      <a:r>
                        <a:rPr lang="de-DE" sz="1400" kern="1200" cap="none" baseline="0" dirty="0"/>
                        <a:t> ...</a:t>
                      </a:r>
                    </a:p>
                    <a:p>
                      <a:pPr>
                        <a:spcAft>
                          <a:spcPts val="0"/>
                        </a:spcAft>
                      </a:pPr>
                      <a:endParaRPr lang="de-DE" sz="1200" kern="1200" cap="none" baseline="0" dirty="0"/>
                    </a:p>
                    <a:p>
                      <a:pPr>
                        <a:spcAft>
                          <a:spcPts val="0"/>
                        </a:spcAft>
                      </a:pPr>
                      <a:r>
                        <a:rPr lang="de-DE" sz="1200" cap="none" baseline="0" dirty="0"/>
                        <a:t>(Art. 149 Weimarer Reichsverfassung v. 11.08.1919) </a:t>
                      </a:r>
                      <a:endParaRPr lang="de-DE" sz="1200" cap="none" baseline="0" dirty="0">
                        <a:solidFill>
                          <a:srgbClr val="C0504D"/>
                        </a:solidFill>
                        <a:latin typeface="+mn-lt"/>
                      </a:endParaRPr>
                    </a:p>
                  </a:txBody>
                  <a:tcPr marT="93600" marB="93600"/>
                </a:tc>
                <a:tc>
                  <a:txBody>
                    <a:bodyPr/>
                    <a:lstStyle/>
                    <a:p>
                      <a:pPr eaLnBrk="1" fontAlgn="t" hangingPunct="1">
                        <a:spcBef>
                          <a:spcPts val="100"/>
                        </a:spcBef>
                        <a:spcAft>
                          <a:spcPts val="0"/>
                        </a:spcAft>
                      </a:pPr>
                      <a:r>
                        <a:rPr lang="de-DE" sz="1400" cap="none" baseline="0" dirty="0">
                          <a:solidFill>
                            <a:srgbClr val="C0504D"/>
                          </a:solidFill>
                        </a:rPr>
                        <a:t>(3) Der Religionsunterricht ist in den öffentlichen Schulen mit Ausnahme der bekenntnisfreien Schulen ordentliches Lehrfach</a:t>
                      </a:r>
                      <a:r>
                        <a:rPr lang="de-DE" sz="1400" b="1" cap="none" baseline="0" dirty="0">
                          <a:solidFill>
                            <a:srgbClr val="C0504D"/>
                          </a:solidFill>
                        </a:rPr>
                        <a:t>. </a:t>
                      </a:r>
                      <a:r>
                        <a:rPr lang="de-DE" sz="1400" b="1" cap="none" baseline="0" dirty="0"/>
                        <a:t>Unbeschadet des staatlichen Aufsichtsrechtes wird der Religionsunterricht in Übereinstimmung mit den Grundsätzen der Religionsgemeinschaften erteilt. </a:t>
                      </a:r>
                    </a:p>
                    <a:p>
                      <a:pPr eaLnBrk="1" fontAlgn="t" hangingPunct="1">
                        <a:spcAft>
                          <a:spcPts val="0"/>
                        </a:spcAft>
                      </a:pPr>
                      <a:endParaRPr lang="de-DE" sz="1400" cap="none" baseline="0" dirty="0"/>
                    </a:p>
                    <a:p>
                      <a:pPr eaLnBrk="1" fontAlgn="t" hangingPunct="1">
                        <a:spcAft>
                          <a:spcPts val="0"/>
                        </a:spcAft>
                      </a:pPr>
                      <a:r>
                        <a:rPr lang="de-DE" sz="1200" cap="none" baseline="0" dirty="0"/>
                        <a:t>(Art. 7 Abs. 3 Grundgesetz v. 23.05.1949)</a:t>
                      </a:r>
                    </a:p>
                    <a:p>
                      <a:pPr eaLnBrk="1" fontAlgn="t" hangingPunct="1">
                        <a:spcAft>
                          <a:spcPts val="0"/>
                        </a:spcAft>
                      </a:pPr>
                      <a:endParaRPr lang="de-DE" sz="1400" cap="none" baseline="0" dirty="0">
                        <a:latin typeface="+mj-lt"/>
                      </a:endParaRPr>
                    </a:p>
                  </a:txBody>
                  <a:tcPr marT="93600" marB="93600"/>
                </a:tc>
                <a:extLst>
                  <a:ext uri="{0D108BD9-81ED-4DB2-BD59-A6C34878D82A}">
                    <a16:rowId xmlns:a16="http://schemas.microsoft.com/office/drawing/2014/main" val="10001"/>
                  </a:ext>
                </a:extLst>
              </a:tr>
            </a:tbl>
          </a:graphicData>
        </a:graphic>
      </p:graphicFrame>
      <p:pic>
        <p:nvPicPr>
          <p:cNvPr id="12" name="Bild 11"/>
          <p:cNvPicPr>
            <a:picLocks noChangeAspect="1"/>
          </p:cNvPicPr>
          <p:nvPr/>
        </p:nvPicPr>
        <p:blipFill>
          <a:blip r:embed="rId3" cstate="print"/>
          <a:stretch>
            <a:fillRect/>
          </a:stretch>
        </p:blipFill>
        <p:spPr>
          <a:xfrm>
            <a:off x="5791201" y="2057401"/>
            <a:ext cx="614933" cy="685799"/>
          </a:xfrm>
          <a:prstGeom prst="rect">
            <a:avLst/>
          </a:prstGeom>
        </p:spPr>
      </p:pic>
      <p:pic>
        <p:nvPicPr>
          <p:cNvPr id="13" name="Bild 12"/>
          <p:cNvPicPr>
            <a:picLocks noChangeAspect="1"/>
          </p:cNvPicPr>
          <p:nvPr/>
        </p:nvPicPr>
        <p:blipFill>
          <a:blip r:embed="rId4" cstate="print"/>
          <a:stretch>
            <a:fillRect/>
          </a:stretch>
        </p:blipFill>
        <p:spPr>
          <a:xfrm>
            <a:off x="2971801" y="2057400"/>
            <a:ext cx="552069" cy="685800"/>
          </a:xfrm>
          <a:prstGeom prst="rect">
            <a:avLst/>
          </a:prstGeom>
        </p:spPr>
      </p:pic>
      <p:pic>
        <p:nvPicPr>
          <p:cNvPr id="14" name="Bild 13"/>
          <p:cNvPicPr>
            <a:picLocks noChangeAspect="1"/>
          </p:cNvPicPr>
          <p:nvPr/>
        </p:nvPicPr>
        <p:blipFill>
          <a:blip r:embed="rId5" cstate="print"/>
          <a:stretch>
            <a:fillRect/>
          </a:stretch>
        </p:blipFill>
        <p:spPr>
          <a:xfrm>
            <a:off x="8610601" y="2057400"/>
            <a:ext cx="527803" cy="685800"/>
          </a:xfrm>
          <a:prstGeom prst="rect">
            <a:avLst/>
          </a:prstGeom>
        </p:spPr>
      </p:pic>
      <p:pic>
        <p:nvPicPr>
          <p:cNvPr id="18" name="Bild 7">
            <a:extLst>
              <a:ext uri="{FF2B5EF4-FFF2-40B4-BE49-F238E27FC236}">
                <a16:creationId xmlns:a16="http://schemas.microsoft.com/office/drawing/2014/main" id="{37D79A29-F6CF-3649-9611-D93FA6B7BC22}"/>
              </a:ext>
            </a:extLst>
          </p:cNvPr>
          <p:cNvPicPr>
            <a:picLocks noChangeAspect="1" noChangeArrowheads="1"/>
          </p:cNvPicPr>
          <p:nvPr/>
        </p:nvPicPr>
        <p:blipFill>
          <a:blip r:embed="rId6" cstate="print"/>
          <a:srcRect l="69621"/>
          <a:stretch>
            <a:fillRect/>
          </a:stretch>
        </p:blipFill>
        <p:spPr bwMode="auto">
          <a:xfrm>
            <a:off x="10789596" y="291830"/>
            <a:ext cx="990600" cy="457200"/>
          </a:xfrm>
          <a:prstGeom prst="rect">
            <a:avLst/>
          </a:prstGeom>
          <a:noFill/>
          <a:ln w="9525">
            <a:noFill/>
            <a:miter lim="800000"/>
            <a:headEnd/>
            <a:tailEnd/>
          </a:ln>
        </p:spPr>
      </p:pic>
      <p:sp>
        <p:nvSpPr>
          <p:cNvPr id="19" name="Titel 1">
            <a:extLst>
              <a:ext uri="{FF2B5EF4-FFF2-40B4-BE49-F238E27FC236}">
                <a16:creationId xmlns:a16="http://schemas.microsoft.com/office/drawing/2014/main" id="{8D0EB310-1959-8F49-860B-0CB245F51BA2}"/>
              </a:ext>
            </a:extLst>
          </p:cNvPr>
          <p:cNvSpPr txBox="1">
            <a:spLocks/>
          </p:cNvSpPr>
          <p:nvPr/>
        </p:nvSpPr>
        <p:spPr>
          <a:xfrm>
            <a:off x="836579" y="904672"/>
            <a:ext cx="8229600" cy="8382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a:solidFill>
                  <a:srgbClr val="4F6228"/>
                </a:solidFill>
                <a:cs typeface="Times New Roman" charset="0"/>
              </a:rPr>
              <a:t>3.2 Rechtliche Rahmenbedingungen</a:t>
            </a:r>
            <a:endParaRPr lang="de-DE" sz="2800" dirty="0">
              <a:solidFill>
                <a:srgbClr val="4F6228"/>
              </a:solidFill>
              <a:cs typeface="Times New Roman" charset="0"/>
            </a:endParaRPr>
          </a:p>
        </p:txBody>
      </p:sp>
      <p:sp>
        <p:nvSpPr>
          <p:cNvPr id="20" name="Titel 1">
            <a:extLst>
              <a:ext uri="{FF2B5EF4-FFF2-40B4-BE49-F238E27FC236}">
                <a16:creationId xmlns:a16="http://schemas.microsoft.com/office/drawing/2014/main" id="{00D23F77-C51D-7E41-A23F-2EA03B210C3A}"/>
              </a:ext>
            </a:extLst>
          </p:cNvPr>
          <p:cNvSpPr txBox="1">
            <a:spLocks/>
          </p:cNvSpPr>
          <p:nvPr/>
        </p:nvSpPr>
        <p:spPr>
          <a:xfrm>
            <a:off x="836579" y="320815"/>
            <a:ext cx="9374221" cy="50357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de-DE" sz="2800" b="1" dirty="0">
                <a:solidFill>
                  <a:srgbClr val="4F6228"/>
                </a:solidFill>
                <a:cs typeface="Times New Roman" charset="0"/>
              </a:rPr>
              <a:t>3. Empirische Perspektiven</a:t>
            </a:r>
          </a:p>
        </p:txBody>
      </p:sp>
    </p:spTree>
    <p:extLst>
      <p:ext uri="{BB962C8B-B14F-4D97-AF65-F5344CB8AC3E}">
        <p14:creationId xmlns:p14="http://schemas.microsoft.com/office/powerpoint/2010/main" val="3405900831"/>
      </p:ext>
    </p:extLst>
  </p:cSld>
  <p:clrMapOvr>
    <a:masterClrMapping/>
  </p:clrMapOvr>
  <p:transition>
    <p:fad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Design1</Template>
  <TotalTime>0</TotalTime>
  <Words>7039</Words>
  <Application>Microsoft Macintosh PowerPoint</Application>
  <PresentationFormat>Breitbild</PresentationFormat>
  <Paragraphs>707</Paragraphs>
  <Slides>39</Slides>
  <Notes>38</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39</vt:i4>
      </vt:variant>
    </vt:vector>
  </HeadingPairs>
  <TitlesOfParts>
    <vt:vector size="49" baseType="lpstr">
      <vt:lpstr>Arial</vt:lpstr>
      <vt:lpstr>Book Antiqua</vt:lpstr>
      <vt:lpstr>Calibri</vt:lpstr>
      <vt:lpstr>Calibri (Kopfzeilen)</vt:lpstr>
      <vt:lpstr>Calibri Light</vt:lpstr>
      <vt:lpstr>Garamond</vt:lpstr>
      <vt:lpstr>Gill Sans MT</vt:lpstr>
      <vt:lpstr>Times New Roman</vt:lpstr>
      <vt:lpstr>Wingdings</vt:lpstr>
      <vt:lpstr>Office</vt:lpstr>
      <vt:lpstr>PowerPoint-Präsentation</vt:lpstr>
      <vt:lpstr>3.2 Rechtliche Rahmenbedingungen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3.2 Rechtliche Rahmenbedingungen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Geschafft!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Bucher, Georg</dc:creator>
  <cp:lastModifiedBy>Michael Domsgen</cp:lastModifiedBy>
  <cp:revision>38</cp:revision>
  <dcterms:created xsi:type="dcterms:W3CDTF">2022-05-19T12:48:19Z</dcterms:created>
  <dcterms:modified xsi:type="dcterms:W3CDTF">2025-10-27T17:53:37Z</dcterms:modified>
</cp:coreProperties>
</file>