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90" r:id="rId1"/>
    <p:sldMasterId id="2147484528" r:id="rId2"/>
    <p:sldMasterId id="2147484552" r:id="rId3"/>
    <p:sldMasterId id="2147484564" r:id="rId4"/>
    <p:sldMasterId id="2147484589" r:id="rId5"/>
    <p:sldMasterId id="2147484613" r:id="rId6"/>
    <p:sldMasterId id="2147484625" r:id="rId7"/>
    <p:sldMasterId id="2147484637" r:id="rId8"/>
    <p:sldMasterId id="2147484674" r:id="rId9"/>
    <p:sldMasterId id="2147484698" r:id="rId10"/>
    <p:sldMasterId id="2147484723" r:id="rId11"/>
    <p:sldMasterId id="2147485111" r:id="rId12"/>
    <p:sldMasterId id="2147485126" r:id="rId13"/>
    <p:sldMasterId id="2147485138" r:id="rId14"/>
    <p:sldMasterId id="2147485150" r:id="rId15"/>
    <p:sldMasterId id="2147485162" r:id="rId16"/>
    <p:sldMasterId id="2147485174" r:id="rId17"/>
    <p:sldMasterId id="2147485186" r:id="rId18"/>
    <p:sldMasterId id="2147485198" r:id="rId19"/>
    <p:sldMasterId id="2147485210" r:id="rId20"/>
    <p:sldMasterId id="2147485222" r:id="rId21"/>
    <p:sldMasterId id="2147485234" r:id="rId22"/>
    <p:sldMasterId id="2147485272" r:id="rId23"/>
    <p:sldMasterId id="2147485329" r:id="rId24"/>
  </p:sldMasterIdLst>
  <p:notesMasterIdLst>
    <p:notesMasterId r:id="rId94"/>
  </p:notesMasterIdLst>
  <p:sldIdLst>
    <p:sldId id="1338" r:id="rId25"/>
    <p:sldId id="1345" r:id="rId26"/>
    <p:sldId id="874" r:id="rId27"/>
    <p:sldId id="1015" r:id="rId28"/>
    <p:sldId id="1184" r:id="rId29"/>
    <p:sldId id="1185" r:id="rId30"/>
    <p:sldId id="1308" r:id="rId31"/>
    <p:sldId id="1305" r:id="rId32"/>
    <p:sldId id="1304" r:id="rId33"/>
    <p:sldId id="923" r:id="rId34"/>
    <p:sldId id="924" r:id="rId35"/>
    <p:sldId id="1186" r:id="rId36"/>
    <p:sldId id="1307" r:id="rId37"/>
    <p:sldId id="936" r:id="rId38"/>
    <p:sldId id="937" r:id="rId39"/>
    <p:sldId id="938" r:id="rId40"/>
    <p:sldId id="939" r:id="rId41"/>
    <p:sldId id="944" r:id="rId42"/>
    <p:sldId id="960" r:id="rId43"/>
    <p:sldId id="1187" r:id="rId44"/>
    <p:sldId id="1188" r:id="rId45"/>
    <p:sldId id="1189" r:id="rId46"/>
    <p:sldId id="1190" r:id="rId47"/>
    <p:sldId id="1303" r:id="rId48"/>
    <p:sldId id="975" r:id="rId49"/>
    <p:sldId id="976" r:id="rId50"/>
    <p:sldId id="1150" r:id="rId51"/>
    <p:sldId id="978" r:id="rId52"/>
    <p:sldId id="1192" r:id="rId53"/>
    <p:sldId id="1193" r:id="rId54"/>
    <p:sldId id="1194" r:id="rId55"/>
    <p:sldId id="1195" r:id="rId56"/>
    <p:sldId id="1241" r:id="rId57"/>
    <p:sldId id="1242" r:id="rId58"/>
    <p:sldId id="1243" r:id="rId59"/>
    <p:sldId id="1244" r:id="rId60"/>
    <p:sldId id="1245" r:id="rId61"/>
    <p:sldId id="1246" r:id="rId62"/>
    <p:sldId id="1248" r:id="rId63"/>
    <p:sldId id="1250" r:id="rId64"/>
    <p:sldId id="1196" r:id="rId65"/>
    <p:sldId id="1251" r:id="rId66"/>
    <p:sldId id="1252" r:id="rId67"/>
    <p:sldId id="1197" r:id="rId68"/>
    <p:sldId id="1198" r:id="rId69"/>
    <p:sldId id="1199" r:id="rId70"/>
    <p:sldId id="1253" r:id="rId71"/>
    <p:sldId id="1200" r:id="rId72"/>
    <p:sldId id="1254" r:id="rId73"/>
    <p:sldId id="1255" r:id="rId74"/>
    <p:sldId id="1256" r:id="rId75"/>
    <p:sldId id="1257" r:id="rId76"/>
    <p:sldId id="1258" r:id="rId77"/>
    <p:sldId id="1201" r:id="rId78"/>
    <p:sldId id="1260" r:id="rId79"/>
    <p:sldId id="1261" r:id="rId80"/>
    <p:sldId id="1202" r:id="rId81"/>
    <p:sldId id="1262" r:id="rId82"/>
    <p:sldId id="1263" r:id="rId83"/>
    <p:sldId id="1264" r:id="rId84"/>
    <p:sldId id="1300" r:id="rId85"/>
    <p:sldId id="1301" r:id="rId86"/>
    <p:sldId id="1312" r:id="rId87"/>
    <p:sldId id="1302" r:id="rId88"/>
    <p:sldId id="1269" r:id="rId89"/>
    <p:sldId id="1276" r:id="rId90"/>
    <p:sldId id="1277" r:id="rId91"/>
    <p:sldId id="1278" r:id="rId92"/>
    <p:sldId id="1206" r:id="rId93"/>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990000"/>
    <a:srgbClr val="003366"/>
    <a:srgbClr val="800080"/>
    <a:srgbClr val="6666FF"/>
    <a:srgbClr val="FFFFCC"/>
    <a:srgbClr val="EAEAEA"/>
    <a:srgbClr val="CC0000"/>
    <a:srgbClr val="777777"/>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306" autoAdjust="0"/>
    <p:restoredTop sz="88475" autoAdjust="0"/>
  </p:normalViewPr>
  <p:slideViewPr>
    <p:cSldViewPr snapToGrid="0">
      <p:cViewPr>
        <p:scale>
          <a:sx n="60" d="100"/>
          <a:sy n="60" d="100"/>
        </p:scale>
        <p:origin x="3102" y="1296"/>
      </p:cViewPr>
      <p:guideLst>
        <p:guide orient="horz" pos="4319"/>
        <p:guide pos="5759"/>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slide" Target="slides/slide60.xml"/><Relationship Id="rId89" Type="http://schemas.openxmlformats.org/officeDocument/2006/relationships/slide" Target="slides/slide65.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s>
</file>

<file path=ppt/_rels/viewProps.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3635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192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35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635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3635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BD22C19-C2C4-4087-BC11-1CE2E2E461C5}" type="slidenum">
              <a:rPr lang="de-DE"/>
              <a:pPr>
                <a:defRPr/>
              </a:pPr>
              <a:t>‹Nr.›</a:t>
            </a:fld>
            <a:endParaRPr lang="de-DE"/>
          </a:p>
        </p:txBody>
      </p:sp>
    </p:spTree>
    <p:extLst>
      <p:ext uri="{BB962C8B-B14F-4D97-AF65-F5344CB8AC3E}">
        <p14:creationId xmlns:p14="http://schemas.microsoft.com/office/powerpoint/2010/main" val="1013433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2F8E3A6-0FCC-614E-A3B1-3AB03B1275C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49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FAF2F-B7A9-47C9-8D3B-EA4C0F54464F}" type="slidenum">
              <a:rPr lang="de-DE">
                <a:solidFill>
                  <a:prstClr val="black"/>
                </a:solidFill>
              </a:rPr>
              <a:pPr/>
              <a:t>34</a:t>
            </a:fld>
            <a:endParaRPr lang="de-DE">
              <a:solidFill>
                <a:prstClr val="black"/>
              </a:solidFill>
            </a:endParaRPr>
          </a:p>
        </p:txBody>
      </p:sp>
      <p:sp>
        <p:nvSpPr>
          <p:cNvPr id="1285122" name="Rectangle 2"/>
          <p:cNvSpPr>
            <a:spLocks noGrp="1" noRot="1" noChangeAspect="1" noChangeArrowheads="1" noTextEdit="1"/>
          </p:cNvSpPr>
          <p:nvPr>
            <p:ph type="sldImg"/>
          </p:nvPr>
        </p:nvSpPr>
        <p:spPr>
          <a:ln/>
        </p:spPr>
      </p:sp>
      <p:sp>
        <p:nvSpPr>
          <p:cNvPr id="1285123" name="Rectangle 3"/>
          <p:cNvSpPr>
            <a:spLocks noGrp="1" noChangeArrowheads="1"/>
          </p:cNvSpPr>
          <p:nvPr>
            <p:ph type="body" idx="1"/>
          </p:nvPr>
        </p:nvSpPr>
        <p:spPr>
          <a:xfrm>
            <a:off x="685800" y="4343400"/>
            <a:ext cx="5486400" cy="4114800"/>
          </a:xfrm>
        </p:spPr>
        <p:txBody>
          <a:bodyPr/>
          <a:lstStyle/>
          <a:p>
            <a:r>
              <a:rPr lang="de-DE"/>
              <a:t>Undifferenzierte Oligo-Arthritis, Z.n. SE rechts</a:t>
            </a:r>
          </a:p>
          <a:p>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483DA-AAFC-4C8A-B3B9-482F62D42CAE}" type="slidenum">
              <a:rPr lang="de-DE">
                <a:solidFill>
                  <a:prstClr val="black"/>
                </a:solidFill>
              </a:rPr>
              <a:pPr/>
              <a:t>35</a:t>
            </a:fld>
            <a:endParaRPr lang="de-DE">
              <a:solidFill>
                <a:prstClr val="black"/>
              </a:solidFill>
            </a:endParaRPr>
          </a:p>
        </p:txBody>
      </p:sp>
      <p:sp>
        <p:nvSpPr>
          <p:cNvPr id="1289218" name="Rectangle 2"/>
          <p:cNvSpPr>
            <a:spLocks noGrp="1" noRot="1" noChangeAspect="1" noChangeArrowheads="1" noTextEdit="1"/>
          </p:cNvSpPr>
          <p:nvPr>
            <p:ph type="sldImg"/>
          </p:nvPr>
        </p:nvSpPr>
        <p:spPr>
          <a:ln/>
        </p:spPr>
      </p:sp>
      <p:sp>
        <p:nvSpPr>
          <p:cNvPr id="1289219" name="Rectangle 3"/>
          <p:cNvSpPr>
            <a:spLocks noGrp="1" noChangeArrowheads="1"/>
          </p:cNvSpPr>
          <p:nvPr>
            <p:ph type="body" idx="1"/>
          </p:nvPr>
        </p:nvSpPr>
        <p:spPr>
          <a:xfrm>
            <a:off x="685800" y="4343400"/>
            <a:ext cx="5486400" cy="4114800"/>
          </a:xfrm>
        </p:spPr>
        <p:txBody>
          <a:bodyPr/>
          <a:lstStyle/>
          <a:p>
            <a:r>
              <a:rPr lang="de-DE"/>
              <a:t>Juvenilie Spondarthritis, erosive Bursitis achillea</a:t>
            </a:r>
          </a:p>
          <a:p>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85096A-8815-41CE-BEE0-65EAC2FD33FA}" type="slidenum">
              <a:rPr lang="de-DE">
                <a:solidFill>
                  <a:prstClr val="black"/>
                </a:solidFill>
              </a:rPr>
              <a:pPr/>
              <a:t>36</a:t>
            </a:fld>
            <a:endParaRPr lang="de-DE">
              <a:solidFill>
                <a:prstClr val="black"/>
              </a:solidFill>
            </a:endParaRPr>
          </a:p>
        </p:txBody>
      </p:sp>
      <p:sp>
        <p:nvSpPr>
          <p:cNvPr id="1328130" name="Rectangle 2"/>
          <p:cNvSpPr>
            <a:spLocks noGrp="1" noRot="1" noChangeAspect="1" noChangeArrowheads="1" noTextEdit="1"/>
          </p:cNvSpPr>
          <p:nvPr>
            <p:ph type="sldImg"/>
          </p:nvPr>
        </p:nvSpPr>
        <p:spPr>
          <a:ln/>
        </p:spPr>
      </p:sp>
      <p:sp>
        <p:nvSpPr>
          <p:cNvPr id="1328131" name="Rectangle 3"/>
          <p:cNvSpPr>
            <a:spLocks noGrp="1" noChangeArrowheads="1"/>
          </p:cNvSpPr>
          <p:nvPr>
            <p:ph type="body" idx="1"/>
          </p:nvPr>
        </p:nvSpPr>
        <p:spPr/>
        <p:txBody>
          <a:bodyPr/>
          <a:lstStyle/>
          <a:p>
            <a:r>
              <a:rPr lang="de-DE"/>
              <a:t>Frühe RA, PIP-Schwellung IV rechts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F5F9D-C695-4A87-88D4-AF82DC9D269A}" type="slidenum">
              <a:rPr lang="de-DE">
                <a:solidFill>
                  <a:prstClr val="black"/>
                </a:solidFill>
              </a:rPr>
              <a:pPr/>
              <a:t>38</a:t>
            </a:fld>
            <a:endParaRPr lang="de-DE">
              <a:solidFill>
                <a:prstClr val="black"/>
              </a:solidFill>
            </a:endParaRPr>
          </a:p>
        </p:txBody>
      </p:sp>
      <p:sp>
        <p:nvSpPr>
          <p:cNvPr id="1347586" name="Rectangle 2"/>
          <p:cNvSpPr>
            <a:spLocks noGrp="1" noRot="1" noChangeAspect="1" noChangeArrowheads="1" noTextEdit="1"/>
          </p:cNvSpPr>
          <p:nvPr>
            <p:ph type="sldImg"/>
          </p:nvPr>
        </p:nvSpPr>
        <p:spPr>
          <a:ln/>
        </p:spPr>
      </p:sp>
      <p:sp>
        <p:nvSpPr>
          <p:cNvPr id="1347587" name="Rectangle 3"/>
          <p:cNvSpPr>
            <a:spLocks noGrp="1" noChangeArrowheads="1"/>
          </p:cNvSpPr>
          <p:nvPr>
            <p:ph type="body" idx="1"/>
          </p:nvPr>
        </p:nvSpPr>
        <p:spPr/>
        <p:txBody>
          <a:bodyPr/>
          <a:lstStyle/>
          <a:p>
            <a:r>
              <a:rPr lang="de-DE"/>
              <a:t>Frühe RA, PIP-Schwellung IV rechts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Abb. 10: a) Psoriasis</a:t>
            </a:r>
            <a:r>
              <a:rPr lang="de-DE" baseline="0" dirty="0" smtClean="0"/>
              <a:t>-Arthritis an der Hand mit mutilierender Arthritis im proximalen </a:t>
            </a:r>
            <a:r>
              <a:rPr lang="de-DE" baseline="0" dirty="0" err="1" smtClean="0"/>
              <a:t>Interphalangealgelenk</a:t>
            </a:r>
            <a:r>
              <a:rPr lang="de-DE" baseline="0" dirty="0" smtClean="0"/>
              <a:t> II, Arthritis im distalem </a:t>
            </a:r>
            <a:r>
              <a:rPr lang="de-DE" baseline="0" dirty="0" err="1" smtClean="0"/>
              <a:t>Interphalagealgelenk</a:t>
            </a:r>
            <a:r>
              <a:rPr lang="de-DE" baseline="0" dirty="0" smtClean="0"/>
              <a:t> III und IV. b) Daktylitis am IV Zeh rechts. </a:t>
            </a:r>
            <a:endParaRPr lang="de-DE" dirty="0"/>
          </a:p>
        </p:txBody>
      </p:sp>
      <p:sp>
        <p:nvSpPr>
          <p:cNvPr id="4" name="Foliennummernplatzhalter 3"/>
          <p:cNvSpPr>
            <a:spLocks noGrp="1"/>
          </p:cNvSpPr>
          <p:nvPr>
            <p:ph type="sldNum" sz="quarter" idx="10"/>
          </p:nvPr>
        </p:nvSpPr>
        <p:spPr/>
        <p:txBody>
          <a:bodyPr/>
          <a:lstStyle/>
          <a:p>
            <a:fld id="{70757C48-7FD0-4358-B0E5-63951F7F066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150450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F607E-A572-4D2F-8C16-4CF81A642A9A}" type="slidenum">
              <a:rPr lang="de-DE">
                <a:solidFill>
                  <a:prstClr val="black"/>
                </a:solidFill>
              </a:rPr>
              <a:pPr/>
              <a:t>43</a:t>
            </a:fld>
            <a:endParaRPr lang="de-DE">
              <a:solidFill>
                <a:prstClr val="black"/>
              </a:solidFill>
            </a:endParaRPr>
          </a:p>
        </p:txBody>
      </p:sp>
      <p:sp>
        <p:nvSpPr>
          <p:cNvPr id="1325058" name="Rectangle 2"/>
          <p:cNvSpPr>
            <a:spLocks noGrp="1" noRot="1" noChangeAspect="1" noChangeArrowheads="1" noTextEdit="1"/>
          </p:cNvSpPr>
          <p:nvPr>
            <p:ph type="sldImg"/>
          </p:nvPr>
        </p:nvSpPr>
        <p:spPr>
          <a:ln/>
        </p:spPr>
      </p:sp>
      <p:sp>
        <p:nvSpPr>
          <p:cNvPr id="1325059" name="Rectangle 3"/>
          <p:cNvSpPr>
            <a:spLocks noGrp="1" noChangeArrowheads="1"/>
          </p:cNvSpPr>
          <p:nvPr>
            <p:ph type="body" idx="1"/>
          </p:nvPr>
        </p:nvSpPr>
        <p:spPr/>
        <p:txBody>
          <a:bodyPr/>
          <a:lstStyle/>
          <a:p>
            <a:r>
              <a:rPr lang="de-DE"/>
              <a:t>Patn Fürschke mit Psoriasis arthropathica. Fehlende gelenknahe Demineralisation, pencil-to-cup-phänomen PIP III, ankylosierende Veränderungen etc.</a:t>
            </a:r>
          </a:p>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1DE76-74F6-4A0A-AC8C-A9445E57A479}" type="slidenum">
              <a:rPr lang="de-DE">
                <a:solidFill>
                  <a:prstClr val="black"/>
                </a:solidFill>
              </a:rPr>
              <a:pPr/>
              <a:t>51</a:t>
            </a:fld>
            <a:endParaRPr lang="de-DE">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de-DE"/>
              <a:t>Patn. Fassmann, Andrea, SLE mit therapierefraktärer Gelenkbeteiligung. Initial als RA fehlgedeutet. Therapieversuch mit Rituximab.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14423" eaLnBrk="0" hangingPunct="0">
              <a:defRPr sz="2600">
                <a:solidFill>
                  <a:schemeClr val="tx1"/>
                </a:solidFill>
                <a:latin typeface="Times New Roman" pitchFamily="18" charset="0"/>
              </a:defRPr>
            </a:lvl1pPr>
            <a:lvl2pPr marL="685817" indent="-263776" defTabSz="914423" eaLnBrk="0" hangingPunct="0">
              <a:defRPr sz="2600">
                <a:solidFill>
                  <a:schemeClr val="tx1"/>
                </a:solidFill>
                <a:latin typeface="Times New Roman" pitchFamily="18" charset="0"/>
              </a:defRPr>
            </a:lvl2pPr>
            <a:lvl3pPr marL="1055103" indent="-211021" defTabSz="914423" eaLnBrk="0" hangingPunct="0">
              <a:defRPr sz="2600">
                <a:solidFill>
                  <a:schemeClr val="tx1"/>
                </a:solidFill>
                <a:latin typeface="Times New Roman" pitchFamily="18" charset="0"/>
              </a:defRPr>
            </a:lvl3pPr>
            <a:lvl4pPr marL="1477145" indent="-211021" defTabSz="914423" eaLnBrk="0" hangingPunct="0">
              <a:defRPr sz="2600">
                <a:solidFill>
                  <a:schemeClr val="tx1"/>
                </a:solidFill>
                <a:latin typeface="Times New Roman" pitchFamily="18" charset="0"/>
              </a:defRPr>
            </a:lvl4pPr>
            <a:lvl5pPr marL="1899186" indent="-211021" defTabSz="914423" eaLnBrk="0" hangingPunct="0">
              <a:defRPr sz="2600">
                <a:solidFill>
                  <a:schemeClr val="tx1"/>
                </a:solidFill>
                <a:latin typeface="Times New Roman" pitchFamily="18" charset="0"/>
              </a:defRPr>
            </a:lvl5pPr>
            <a:lvl6pPr marL="2321227" indent="-211021" defTabSz="914423" eaLnBrk="0" fontAlgn="base" hangingPunct="0">
              <a:spcBef>
                <a:spcPct val="0"/>
              </a:spcBef>
              <a:spcAft>
                <a:spcPct val="0"/>
              </a:spcAft>
              <a:defRPr sz="2600">
                <a:solidFill>
                  <a:schemeClr val="tx1"/>
                </a:solidFill>
                <a:latin typeface="Times New Roman" pitchFamily="18" charset="0"/>
              </a:defRPr>
            </a:lvl6pPr>
            <a:lvl7pPr marL="2743269" indent="-211021" defTabSz="914423" eaLnBrk="0" fontAlgn="base" hangingPunct="0">
              <a:spcBef>
                <a:spcPct val="0"/>
              </a:spcBef>
              <a:spcAft>
                <a:spcPct val="0"/>
              </a:spcAft>
              <a:defRPr sz="2600">
                <a:solidFill>
                  <a:schemeClr val="tx1"/>
                </a:solidFill>
                <a:latin typeface="Times New Roman" pitchFamily="18" charset="0"/>
              </a:defRPr>
            </a:lvl7pPr>
            <a:lvl8pPr marL="3165310" indent="-211021" defTabSz="914423" eaLnBrk="0" fontAlgn="base" hangingPunct="0">
              <a:spcBef>
                <a:spcPct val="0"/>
              </a:spcBef>
              <a:spcAft>
                <a:spcPct val="0"/>
              </a:spcAft>
              <a:defRPr sz="2600">
                <a:solidFill>
                  <a:schemeClr val="tx1"/>
                </a:solidFill>
                <a:latin typeface="Times New Roman" pitchFamily="18" charset="0"/>
              </a:defRPr>
            </a:lvl8pPr>
            <a:lvl9pPr marL="3587351" indent="-211021" defTabSz="914423" eaLnBrk="0" fontAlgn="base" hangingPunct="0">
              <a:spcBef>
                <a:spcPct val="0"/>
              </a:spcBef>
              <a:spcAft>
                <a:spcPct val="0"/>
              </a:spcAft>
              <a:defRPr sz="2600">
                <a:solidFill>
                  <a:schemeClr val="tx1"/>
                </a:solidFill>
                <a:latin typeface="Times New Roman" pitchFamily="18" charset="0"/>
              </a:defRPr>
            </a:lvl9pPr>
          </a:lstStyle>
          <a:p>
            <a:pPr eaLnBrk="1" hangingPunct="1"/>
            <a:fld id="{5D14954C-5ACB-43E4-BE2B-A7E1DB0FA235}" type="slidenum">
              <a:rPr lang="de-DE" sz="1200">
                <a:solidFill>
                  <a:prstClr val="black"/>
                </a:solidFill>
              </a:rPr>
              <a:pPr eaLnBrk="1" hangingPunct="1"/>
              <a:t>53</a:t>
            </a:fld>
            <a:endParaRPr lang="de-DE" sz="1200">
              <a:solidFill>
                <a:prstClr val="black"/>
              </a:solidFill>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p:spPr>
        <p:txBody>
          <a:bodyPr/>
          <a:lstStyle/>
          <a:p>
            <a:pPr eaLnBrk="1" hangingPunct="1"/>
            <a:r>
              <a:rPr lang="de-DE" smtClean="0"/>
              <a:t>Patn. Schröder Ute, cANCA-assoziierte Vaskulitis, Mononeuritis multiplex, Hautulcera, Zehengangrän, Proteinurie bis 1g/d, Gewichtsverlust von 12 kg in 3 Monaten, seit Jahren chron. Sinusitis.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4CF8040F-3EEB-408A-851A-0DD4A04E7725}" type="slidenum">
              <a:rPr lang="de-DE" sz="1200">
                <a:solidFill>
                  <a:prstClr val="black"/>
                </a:solidFill>
              </a:rPr>
              <a:pPr/>
              <a:t>59</a:t>
            </a:fld>
            <a:endParaRPr lang="de-DE" sz="1200">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de-DE" smtClean="0"/>
              <a:t>Akute polyartikuläre Gicht (hier: MCP II), früher Fußballspieler, schwere Gonarthrose rechts, im Röbi außerdem Chondrokalzinose, akuter Anfall, v.a. Sprunggelenke, auch Kniegel.  und MTP I</a:t>
            </a:r>
          </a:p>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12B10-959B-4DF8-9BCF-2D5EF0B77B85}" type="slidenum">
              <a:rPr lang="de-DE">
                <a:solidFill>
                  <a:prstClr val="black"/>
                </a:solidFill>
              </a:rPr>
              <a:pPr/>
              <a:t>64</a:t>
            </a:fld>
            <a:endParaRPr lang="de-DE">
              <a:solidFill>
                <a:prstClr val="black"/>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8514A52-E566-4D7C-BB6C-90546AFF3F1B}" type="slidenum">
              <a:rPr lang="de-DE" sz="1200">
                <a:solidFill>
                  <a:prstClr val="black"/>
                </a:solidFill>
              </a:rPr>
              <a:pPr/>
              <a:t>10</a:t>
            </a:fld>
            <a:endParaRPr lang="de-DE" sz="1200">
              <a:solidFill>
                <a:prstClr val="black"/>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2C3C0102-B4A9-47AA-A07C-3858CF41DA6B}" type="slidenum">
              <a:rPr lang="de-DE" sz="1200">
                <a:solidFill>
                  <a:prstClr val="black"/>
                </a:solidFill>
              </a:rPr>
              <a:pPr/>
              <a:t>65</a:t>
            </a:fld>
            <a:endParaRPr lang="de-DE" sz="1200">
              <a:solidFill>
                <a:prstClr val="black"/>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685800" y="4343400"/>
            <a:ext cx="5486400" cy="4114800"/>
          </a:xfrm>
          <a:noFill/>
        </p:spPr>
        <p:txBody>
          <a:bodyPr/>
          <a:lstStyle/>
          <a:p>
            <a:r>
              <a:rPr lang="de-DE" smtClean="0"/>
              <a:t>Phlegmonös infizierter Gicht-Tophus, letztlich Unterschenkelamputation, Bilder stammen aus KH Querfurt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31515AC2-1B70-4A70-9FFA-0E7EECE0B138}" type="slidenum">
              <a:rPr lang="de-DE" sz="1200">
                <a:solidFill>
                  <a:prstClr val="black"/>
                </a:solidFill>
              </a:rPr>
              <a:pPr/>
              <a:t>11</a:t>
            </a:fld>
            <a:endParaRPr lang="de-DE" sz="1200">
              <a:solidFill>
                <a:prstClr val="black"/>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r>
              <a:rPr lang="de-DE" smtClean="0"/>
              <a:t>Frische RA, PIP- und MCP-Schwellungen mit livider Verfärbung</a:t>
            </a:r>
          </a:p>
          <a:p>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FDF724B-9836-4207-A341-85BCD123F296}" type="slidenum">
              <a:rPr lang="de-DE" altLang="de-DE" sz="1200" smtClean="0">
                <a:solidFill>
                  <a:prstClr val="black"/>
                </a:solidFill>
              </a:rPr>
              <a:pPr/>
              <a:t>13</a:t>
            </a:fld>
            <a:endParaRPr lang="de-DE" altLang="de-DE" sz="1200" smtClean="0">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685800" y="4343400"/>
            <a:ext cx="5486400" cy="4114800"/>
          </a:xfrm>
          <a:noFill/>
        </p:spPr>
        <p:txBody>
          <a:bodyPr/>
          <a:lstStyle/>
          <a:p>
            <a:r>
              <a:rPr lang="de-DE" altLang="de-DE" smtClean="0"/>
              <a:t>Pat. Ketteritzsch, Wilhelmine, Schwanenhalsdeformitäten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D263BB88-C3A6-4BD0-B210-57CB6DE6D19B}" type="slidenum">
              <a:rPr lang="de-DE" sz="1200">
                <a:solidFill>
                  <a:prstClr val="black"/>
                </a:solidFill>
              </a:rPr>
              <a:pPr/>
              <a:t>18</a:t>
            </a:fld>
            <a:endParaRPr lang="de-DE"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685800" y="4343400"/>
            <a:ext cx="5486400" cy="4114800"/>
          </a:xfrm>
          <a:noFill/>
        </p:spPr>
        <p:txBody>
          <a:bodyPr/>
          <a:lstStyle/>
          <a:p>
            <a:r>
              <a:rPr lang="de-DE" smtClean="0"/>
              <a:t>Rheumaknoten am Ellenbogen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89741B3-4393-4C53-896B-914C962BB2D1}" type="slidenum">
              <a:rPr lang="de-DE" sz="1200">
                <a:solidFill>
                  <a:prstClr val="black"/>
                </a:solidFill>
              </a:rPr>
              <a:pPr/>
              <a:t>19</a:t>
            </a:fld>
            <a:endParaRPr lang="de-DE"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r>
              <a:rPr lang="de-DE" smtClean="0"/>
              <a:t>Echtermeyer; Ramona, RA, PIP II, III  rechts Aufnahme 2000</a:t>
            </a:r>
          </a:p>
          <a:p>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p:spPr>
        <p:txBody>
          <a:bodyPr/>
          <a:lstStyle/>
          <a:p>
            <a:r>
              <a:rPr lang="de-DE" altLang="de-DE" smtClean="0"/>
              <a:t>„Schöner kann eine Gonarthrose nicht sein!“</a:t>
            </a:r>
          </a:p>
        </p:txBody>
      </p:sp>
      <p:sp>
        <p:nvSpPr>
          <p:cNvPr id="90116" name="Foliennummernplatzhalt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31BA0BD-9BC0-4FCE-B5DC-38630AC1296B}" type="slidenum">
              <a:rPr lang="de-DE" altLang="de-DE" sz="1200" smtClean="0">
                <a:solidFill>
                  <a:srgbClr val="000000"/>
                </a:solidFill>
              </a:rPr>
              <a:pPr/>
              <a:t>27</a:t>
            </a:fld>
            <a:endParaRPr lang="de-DE" altLang="de-DE"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A4E9C37A-7455-4A05-AEBC-87E03EA8D2D8}" type="slidenum">
              <a:rPr lang="de-DE" sz="1200">
                <a:solidFill>
                  <a:prstClr val="black"/>
                </a:solidFill>
              </a:rPr>
              <a:pPr/>
              <a:t>28</a:t>
            </a:fld>
            <a:endParaRPr lang="de-DE" sz="1200">
              <a:solidFill>
                <a:prstClr val="black"/>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685800" y="4343400"/>
            <a:ext cx="5486400" cy="4114800"/>
          </a:xfrm>
          <a:noFill/>
        </p:spPr>
        <p:txBody>
          <a:bodyPr/>
          <a:lstStyle/>
          <a:p>
            <a:r>
              <a:rPr lang="de-DE" smtClean="0"/>
              <a:t>Bouchard - Arthrose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BE547-9D6C-4A94-BF08-658FA2BF1F1C}" type="slidenum">
              <a:rPr lang="de-DE">
                <a:solidFill>
                  <a:prstClr val="black"/>
                </a:solidFill>
              </a:rPr>
              <a:pPr/>
              <a:t>33</a:t>
            </a:fld>
            <a:endParaRPr lang="de-DE">
              <a:solidFill>
                <a:prstClr val="black"/>
              </a:solidFill>
            </a:endParaRPr>
          </a:p>
        </p:txBody>
      </p:sp>
      <p:sp>
        <p:nvSpPr>
          <p:cNvPr id="1291266" name="Rectangle 2"/>
          <p:cNvSpPr>
            <a:spLocks noGrp="1" noRot="1" noChangeAspect="1" noChangeArrowheads="1" noTextEdit="1"/>
          </p:cNvSpPr>
          <p:nvPr>
            <p:ph type="sldImg"/>
          </p:nvPr>
        </p:nvSpPr>
        <p:spPr>
          <a:ln/>
        </p:spPr>
      </p:sp>
      <p:sp>
        <p:nvSpPr>
          <p:cNvPr id="1291267" name="Rectangle 3"/>
          <p:cNvSpPr>
            <a:spLocks noGrp="1" noChangeArrowheads="1"/>
          </p:cNvSpPr>
          <p:nvPr>
            <p:ph type="body" idx="1"/>
          </p:nvPr>
        </p:nvSpPr>
        <p:spPr>
          <a:xfrm>
            <a:off x="685800" y="4343400"/>
            <a:ext cx="5486400" cy="4114800"/>
          </a:xfrm>
        </p:spPr>
        <p:txBody>
          <a:bodyPr/>
          <a:lstStyle/>
          <a:p>
            <a:r>
              <a:rPr lang="de-DE"/>
              <a:t>Psoriasis arthropathica, v.a. IP I links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4BE6285-27CD-4E7F-8C97-69A0722BF19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07604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1535D8B-704D-4DCC-A27D-35595B57F92F}"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1404102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3ADDE1-C5EC-42AF-B18D-00B0DB32D09B}"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0367720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9EAF4-FBE6-4FD8-951D-960CC9092EF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878402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7F8D69-C8C5-4A08-8C78-78489CD63BE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6198916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75ACF2-F4AF-491C-92A8-8E2EC3D885E8}"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192484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73E5C-4DAE-40AD-84DE-A3BD8E9B02C0}"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039268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AB7D0-E769-43EE-B1A0-2E798DACF5D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35665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7ECF7-E3EA-45CC-AA7B-94E10AC97F5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597103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FCAEDB-8ACE-4964-973E-72C836C9C87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8268461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0D307B-41E0-44D8-B376-67DF41862DA0}"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474604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B3086-79A7-4D77-A0F5-BA0E97D7A315}"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39213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475B0C7-ABA8-4DD8-8776-F5AE5DA0B7C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550664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0F6A1-9F41-48C2-BF61-DEA2CB7A118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7933638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E8AF7A-0A2E-4DFB-8B8E-5C66EC2824C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06534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1"/>
          </p:nvPr>
        </p:nvSpPr>
        <p:spPr/>
        <p:txBody>
          <a:bodyPr/>
          <a:lstStyle>
            <a:lvl1pPr>
              <a:defRPr/>
            </a:lvl1pPr>
          </a:lstStyle>
          <a:p>
            <a:fld id="{BA0B8DBD-45CB-4944-81DE-782E2F5D7B33}"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581955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1"/>
          </p:nvPr>
        </p:nvSpPr>
        <p:spPr/>
        <p:txBody>
          <a:bodyPr/>
          <a:lstStyle>
            <a:lvl1pPr>
              <a:defRPr/>
            </a:lvl1pPr>
          </a:lstStyle>
          <a:p>
            <a:fld id="{F9B748D5-50FD-4E58-A3C6-F84BD809298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7019758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1"/>
          </p:nvPr>
        </p:nvSpPr>
        <p:spPr/>
        <p:txBody>
          <a:bodyPr/>
          <a:lstStyle>
            <a:lvl1pPr>
              <a:defRPr/>
            </a:lvl1pPr>
          </a:lstStyle>
          <a:p>
            <a:fld id="{0EC8B8D6-C6CA-40D3-B463-1F4CBC97430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9524320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1"/>
          </p:nvPr>
        </p:nvSpPr>
        <p:spPr/>
        <p:txBody>
          <a:bodyPr/>
          <a:lstStyle>
            <a:lvl1pPr>
              <a:defRPr/>
            </a:lvl1pPr>
          </a:lstStyle>
          <a:p>
            <a:fld id="{F682B29C-0C3F-441F-A56A-BC84398CE4B9}"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5896655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oliennummernplatzhalter 7"/>
          <p:cNvSpPr>
            <a:spLocks noGrp="1"/>
          </p:cNvSpPr>
          <p:nvPr>
            <p:ph type="sldNum" sz="quarter" idx="11"/>
          </p:nvPr>
        </p:nvSpPr>
        <p:spPr/>
        <p:txBody>
          <a:bodyPr/>
          <a:lstStyle>
            <a:lvl1pPr>
              <a:defRPr/>
            </a:lvl1pPr>
          </a:lstStyle>
          <a:p>
            <a:fld id="{86DAFD2C-AE00-46FF-A115-9C213FE47908}"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0704652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1"/>
          </p:nvPr>
        </p:nvSpPr>
        <p:spPr/>
        <p:txBody>
          <a:bodyPr/>
          <a:lstStyle>
            <a:lvl1pPr>
              <a:defRPr/>
            </a:lvl1pPr>
          </a:lstStyle>
          <a:p>
            <a:fld id="{88843EB4-4B6C-4153-9CE8-D5E395BEA2D1}"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4291924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oliennummernplatzhalter 2"/>
          <p:cNvSpPr>
            <a:spLocks noGrp="1"/>
          </p:cNvSpPr>
          <p:nvPr>
            <p:ph type="sldNum" sz="quarter" idx="11"/>
          </p:nvPr>
        </p:nvSpPr>
        <p:spPr/>
        <p:txBody>
          <a:bodyPr/>
          <a:lstStyle>
            <a:lvl1pPr>
              <a:defRPr/>
            </a:lvl1pPr>
          </a:lstStyle>
          <a:p>
            <a:fld id="{75C89F9F-B9BE-4E13-954A-2C75CE4D67A4}"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092265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1"/>
          </p:nvPr>
        </p:nvSpPr>
        <p:spPr/>
        <p:txBody>
          <a:bodyPr/>
          <a:lstStyle>
            <a:lvl1pPr>
              <a:defRPr/>
            </a:lvl1pPr>
          </a:lstStyle>
          <a:p>
            <a:fld id="{37163DA2-4A82-424F-97CC-52B906CB6C7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53536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645A39-4D8D-4170-BD32-C02E905BAB7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796608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1"/>
          </p:nvPr>
        </p:nvSpPr>
        <p:spPr/>
        <p:txBody>
          <a:bodyPr/>
          <a:lstStyle>
            <a:lvl1pPr>
              <a:defRPr/>
            </a:lvl1pPr>
          </a:lstStyle>
          <a:p>
            <a:fld id="{54AF7D3E-D812-4267-8D79-BAB4C0A249D5}"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8178516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1"/>
          </p:nvPr>
        </p:nvSpPr>
        <p:spPr/>
        <p:txBody>
          <a:bodyPr/>
          <a:lstStyle>
            <a:lvl1pPr>
              <a:defRPr/>
            </a:lvl1pPr>
          </a:lstStyle>
          <a:p>
            <a:fld id="{30AC10D3-ECD4-494B-A7A9-4BD14C511CE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245201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1"/>
          </p:nvPr>
        </p:nvSpPr>
        <p:spPr/>
        <p:txBody>
          <a:bodyPr/>
          <a:lstStyle>
            <a:lvl1pPr>
              <a:defRPr/>
            </a:lvl1pPr>
          </a:lstStyle>
          <a:p>
            <a:fld id="{9C6A70E0-7107-420C-AFED-956701A08A19}"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591668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07504" y="6597352"/>
            <a:ext cx="1008112"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8676456" y="6330446"/>
            <a:ext cx="264504"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45" name="Textfeld 44"/>
          <p:cNvSpPr txBox="1"/>
          <p:nvPr userDrawn="1"/>
        </p:nvSpPr>
        <p:spPr>
          <a:xfrm>
            <a:off x="7092280" y="6536377"/>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30976472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Titel 9"/>
          <p:cNvSpPr>
            <a:spLocks noGrp="1"/>
          </p:cNvSpPr>
          <p:nvPr>
            <p:ph type="title"/>
          </p:nvPr>
        </p:nvSpPr>
        <p:spPr/>
        <p:txBody>
          <a:bodyPr/>
          <a:lstStyle/>
          <a:p>
            <a:r>
              <a:rPr lang="de-DE" smtClean="0"/>
              <a:t>Titelmasterformat durch Klicken bearbeiten</a:t>
            </a:r>
            <a:endParaRPr lang="de-DE"/>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0260"/>
          <a:stretch/>
        </p:blipFill>
        <p:spPr bwMode="auto">
          <a:xfrm>
            <a:off x="107504" y="6597352"/>
            <a:ext cx="1008112"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8676456" y="6330446"/>
            <a:ext cx="264504" cy="426246"/>
            <a:chOff x="4904" y="1559"/>
            <a:chExt cx="689" cy="1134"/>
          </a:xfrm>
        </p:grpSpPr>
        <p:sp>
          <p:nvSpPr>
            <p:cNvPr id="13"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4" name="Group 5"/>
            <p:cNvGrpSpPr>
              <a:grpSpLocks/>
            </p:cNvGrpSpPr>
            <p:nvPr/>
          </p:nvGrpSpPr>
          <p:grpSpPr bwMode="auto">
            <a:xfrm>
              <a:off x="4940" y="1693"/>
              <a:ext cx="629" cy="890"/>
              <a:chOff x="4940" y="1693"/>
              <a:chExt cx="629" cy="890"/>
            </a:xfrm>
          </p:grpSpPr>
          <p:sp>
            <p:nvSpPr>
              <p:cNvPr id="15"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6"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7"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1"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2"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3"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4"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5"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8"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9"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45" name="Textfeld 44"/>
          <p:cNvSpPr txBox="1"/>
          <p:nvPr userDrawn="1"/>
        </p:nvSpPr>
        <p:spPr>
          <a:xfrm>
            <a:off x="7092280" y="6536377"/>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19146725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6400800" y="6355080"/>
            <a:ext cx="2286000" cy="365760"/>
          </a:xfrm>
          <a:prstGeom prst="rect">
            <a:avLst/>
          </a:prstGeom>
        </p:spPr>
        <p:txBody>
          <a:bodyPr/>
          <a:lstStyle>
            <a:lvl1pPr>
              <a:defRPr sz="1400"/>
            </a:lvl1pPr>
          </a:lstStyle>
          <a:p>
            <a:pPr algn="l" eaLnBrk="1" fontAlgn="auto" hangingPunct="1">
              <a:spcBef>
                <a:spcPts val="0"/>
              </a:spcBef>
              <a:spcAft>
                <a:spcPts val="0"/>
              </a:spcAft>
            </a:pPr>
            <a:fld id="{ACDF6120-F1F0-4C60-9FE9-39AC71A9C79D}" type="datetimeFigureOut">
              <a:rPr lang="en-US" smtClean="0">
                <a:solidFill>
                  <a:prstClr val="black"/>
                </a:solidFill>
                <a:latin typeface="Gill Sans MT"/>
              </a:rPr>
              <a:pPr algn="l" eaLnBrk="1" fontAlgn="auto" hangingPunct="1">
                <a:spcBef>
                  <a:spcPts val="0"/>
                </a:spcBef>
                <a:spcAft>
                  <a:spcPts val="0"/>
                </a:spcAft>
              </a:pPr>
              <a:t>1/5/2026</a:t>
            </a:fld>
            <a:endParaRPr lang="en-US" sz="1600" dirty="0">
              <a:solidFill>
                <a:prstClr val="black"/>
              </a:solidFill>
              <a:latin typeface="Gill Sans MT"/>
            </a:endParaRPr>
          </a:p>
        </p:txBody>
      </p:sp>
      <p:sp>
        <p:nvSpPr>
          <p:cNvPr id="17" name="Fußzeilenplatzhalter 16"/>
          <p:cNvSpPr>
            <a:spLocks noGrp="1"/>
          </p:cNvSpPr>
          <p:nvPr>
            <p:ph type="ftr" sz="quarter" idx="11"/>
          </p:nvPr>
        </p:nvSpPr>
        <p:spPr>
          <a:xfrm>
            <a:off x="2898648" y="6355080"/>
            <a:ext cx="3474720" cy="365760"/>
          </a:xfrm>
          <a:prstGeom prst="rect">
            <a:avLst/>
          </a:prstGeom>
        </p:spPr>
        <p:txBody>
          <a:bodyPr/>
          <a:lstStyle/>
          <a:p>
            <a:pPr algn="l" eaLnBrk="1" fontAlgn="auto" hangingPunct="1">
              <a:spcBef>
                <a:spcPts val="0"/>
              </a:spcBef>
              <a:spcAft>
                <a:spcPts val="0"/>
              </a:spcAft>
            </a:pPr>
            <a:endParaRPr lang="en-US" sz="1800" dirty="0">
              <a:solidFill>
                <a:prstClr val="black"/>
              </a:solidFill>
              <a:latin typeface="Gill Sans MT"/>
            </a:endParaRPr>
          </a:p>
        </p:txBody>
      </p:sp>
      <p:sp>
        <p:nvSpPr>
          <p:cNvPr id="29" name="Foliennummernplatzhalter 28"/>
          <p:cNvSpPr>
            <a:spLocks noGrp="1"/>
          </p:cNvSpPr>
          <p:nvPr>
            <p:ph type="sldNum" sz="quarter" idx="12"/>
          </p:nvPr>
        </p:nvSpPr>
        <p:spPr>
          <a:xfrm>
            <a:off x="1216152" y="6355080"/>
            <a:ext cx="1219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dirty="0">
              <a:solidFill>
                <a:prstClr val="black"/>
              </a:solidFill>
              <a:latin typeface="Gill Sans MT"/>
            </a:endParaRPr>
          </a:p>
        </p:txBody>
      </p:sp>
      <p:sp>
        <p:nvSpPr>
          <p:cNvPr id="21" name="Rechtec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33" name="Rechtec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22" name="Rechtec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32" name="Rechtec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3823805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4" name="Datumsplatzhalter 3"/>
          <p:cNvSpPr>
            <a:spLocks noGrp="1"/>
          </p:cNvSpPr>
          <p:nvPr>
            <p:ph type="dt" sz="half" idx="10"/>
          </p:nvPr>
        </p:nvSpPr>
        <p:spPr>
          <a:xfrm>
            <a:off x="6400800" y="6355080"/>
            <a:ext cx="2286000"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white"/>
                </a:solidFill>
                <a:latin typeface="Gill Sans MT"/>
              </a:rPr>
              <a:pPr algn="l" eaLnBrk="1" fontAlgn="auto" hangingPunct="1">
                <a:spcBef>
                  <a:spcPts val="0"/>
                </a:spcBef>
                <a:spcAft>
                  <a:spcPts val="0"/>
                </a:spcAft>
              </a:pPr>
              <a:t>1/5/2026</a:t>
            </a:fld>
            <a:endParaRPr lang="en-US" sz="1800" dirty="0">
              <a:solidFill>
                <a:prstClr val="white"/>
              </a:solidFill>
              <a:latin typeface="Gill Sans MT"/>
            </a:endParaRPr>
          </a:p>
        </p:txBody>
      </p:sp>
      <p:sp>
        <p:nvSpPr>
          <p:cNvPr id="5" name="Fußzeilenplatzhalter 4"/>
          <p:cNvSpPr>
            <a:spLocks noGrp="1"/>
          </p:cNvSpPr>
          <p:nvPr>
            <p:ph type="ftr" sz="quarter" idx="11"/>
          </p:nvPr>
        </p:nvSpPr>
        <p:spPr>
          <a:xfrm>
            <a:off x="2898648" y="6355080"/>
            <a:ext cx="3474720" cy="365760"/>
          </a:xfrm>
          <a:prstGeom prst="rect">
            <a:avLst/>
          </a:prstGeom>
        </p:spPr>
        <p:txBody>
          <a:bodyPr/>
          <a:lstStyle/>
          <a:p>
            <a:pPr algn="l" eaLnBrk="1" fontAlgn="auto" hangingPunct="1">
              <a:spcBef>
                <a:spcPts val="0"/>
              </a:spcBef>
              <a:spcAft>
                <a:spcPts val="0"/>
              </a:spcAft>
            </a:pPr>
            <a:endParaRPr lang="en-US" sz="1800" dirty="0">
              <a:solidFill>
                <a:prstClr val="white"/>
              </a:solidFill>
              <a:latin typeface="Gill Sans MT"/>
            </a:endParaRPr>
          </a:p>
        </p:txBody>
      </p:sp>
      <p:sp>
        <p:nvSpPr>
          <p:cNvPr id="6" name="Foliennummernplatzhalter 5"/>
          <p:cNvSpPr>
            <a:spLocks noGrp="1"/>
          </p:cNvSpPr>
          <p:nvPr>
            <p:ph type="sldNum" sz="quarter" idx="12"/>
          </p:nvPr>
        </p:nvSpPr>
        <p:spPr>
          <a:xfrm>
            <a:off x="1069848" y="6355080"/>
            <a:ext cx="1520952"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white"/>
                </a:solidFill>
                <a:latin typeface="Gill Sans MT"/>
              </a:rPr>
              <a:pPr algn="l" eaLnBrk="1" fontAlgn="auto" hangingPunct="1">
                <a:spcBef>
                  <a:spcPts val="0"/>
                </a:spcBef>
                <a:spcAft>
                  <a:spcPts val="0"/>
                </a:spcAft>
              </a:pPr>
              <a:t>‹Nr.›</a:t>
            </a:fld>
            <a:endParaRPr lang="en-US" sz="1800" dirty="0">
              <a:solidFill>
                <a:prstClr val="white"/>
              </a:solidFill>
              <a:latin typeface="Gill Sans MT"/>
            </a:endParaRPr>
          </a:p>
        </p:txBody>
      </p:sp>
      <p:sp>
        <p:nvSpPr>
          <p:cNvPr id="7" name="Rechtec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8" name="Rechtec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59580466"/>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6" name="Fußzeilenplatzhalter 5"/>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7" name="Foliennummernplatzhalter 6"/>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9" name="Inhaltsplatzhalter 8"/>
          <p:cNvSpPr>
            <a:spLocks noGrp="1"/>
          </p:cNvSpPr>
          <p:nvPr>
            <p:ph sz="quarter" idx="1"/>
          </p:nvPr>
        </p:nvSpPr>
        <p:spPr>
          <a:xfrm>
            <a:off x="457200" y="1219200"/>
            <a:ext cx="4041648"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632198" y="1216152"/>
            <a:ext cx="4041648" cy="493776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689155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umsplatzhalter 6"/>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8" name="Fußzeilenplatzhalter 7"/>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9" name="Foliennummernplatzhalter 8"/>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11" name="Inhaltsplatzhalter 10"/>
          <p:cNvSpPr>
            <a:spLocks noGrp="1"/>
          </p:cNvSpPr>
          <p:nvPr>
            <p:ph sz="quarter" idx="2"/>
          </p:nvPr>
        </p:nvSpPr>
        <p:spPr>
          <a:xfrm>
            <a:off x="457200" y="2133600"/>
            <a:ext cx="40386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648200" y="2133600"/>
            <a:ext cx="4038600" cy="40386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29304611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4" name="Fußzeilenplatzhalter 3"/>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5" name="Foliennummernplatzhalter 4"/>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423665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F790D7-9B84-42FE-9D3C-A9D4103778D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458854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3" name="Fußzeilenplatzhalter 2"/>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4" name="Foliennummernplatzhalter 3"/>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5" name="Gerade Verbindung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1672778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6" name="Fußzeilenplatzhalter 5"/>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7" name="Foliennummernplatzhalter 6"/>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10" name="Gerade Verbindung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dirty="0">
              <a:solidFill>
                <a:prstClr val="black"/>
              </a:solidFill>
              <a:latin typeface="Gill Sans MT"/>
            </a:endParaRPr>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12" name="Inhaltsplatzhalter 11"/>
          <p:cNvSpPr>
            <a:spLocks noGrp="1"/>
          </p:cNvSpPr>
          <p:nvPr>
            <p:ph sz="quarter" idx="1"/>
          </p:nvPr>
        </p:nvSpPr>
        <p:spPr>
          <a:xfrm>
            <a:off x="304800" y="304800"/>
            <a:ext cx="5715000" cy="5715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extLst>
      <p:ext uri="{BB962C8B-B14F-4D97-AF65-F5344CB8AC3E}">
        <p14:creationId xmlns:p14="http://schemas.microsoft.com/office/powerpoint/2010/main" val="39392852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5" name="Datumsplatzhalter 4"/>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white"/>
                </a:solidFill>
                <a:latin typeface="Gill Sans MT"/>
              </a:rPr>
              <a:pPr algn="l" eaLnBrk="1" fontAlgn="auto" hangingPunct="1">
                <a:spcBef>
                  <a:spcPts val="0"/>
                </a:spcBef>
                <a:spcAft>
                  <a:spcPts val="0"/>
                </a:spcAft>
              </a:pPr>
              <a:t>1/5/2026</a:t>
            </a:fld>
            <a:endParaRPr lang="en-US" sz="1800">
              <a:solidFill>
                <a:prstClr val="white"/>
              </a:solidFill>
              <a:latin typeface="Gill Sans MT"/>
            </a:endParaRPr>
          </a:p>
        </p:txBody>
      </p:sp>
      <p:sp>
        <p:nvSpPr>
          <p:cNvPr id="6" name="Fußzeilenplatzhalter 5"/>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white"/>
              </a:solidFill>
              <a:latin typeface="Gill Sans MT"/>
            </a:endParaRPr>
          </a:p>
        </p:txBody>
      </p:sp>
      <p:sp>
        <p:nvSpPr>
          <p:cNvPr id="7" name="Foliennummernplatzhalter 6"/>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white"/>
                </a:solidFill>
                <a:latin typeface="Gill Sans MT"/>
              </a:rPr>
              <a:pPr algn="l" eaLnBrk="1" fontAlgn="auto" hangingPunct="1">
                <a:spcBef>
                  <a:spcPts val="0"/>
                </a:spcBef>
                <a:spcAft>
                  <a:spcPts val="0"/>
                </a:spcAft>
              </a:pPr>
              <a:t>‹Nr.›</a:t>
            </a:fld>
            <a:endParaRPr lang="en-US" sz="1800">
              <a:solidFill>
                <a:prstClr val="white"/>
              </a:solidFill>
              <a:latin typeface="Gill Sans MT"/>
            </a:endParaRPr>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white"/>
              </a:solidFill>
              <a:latin typeface="Gill Sans MT"/>
            </a:endParaRPr>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10" name="Rechtec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165349109"/>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5" name="Fußzeilenplatzhalter 4"/>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6" name="Foliennummernplatzhalter 5"/>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Tree>
    <p:extLst>
      <p:ext uri="{BB962C8B-B14F-4D97-AF65-F5344CB8AC3E}">
        <p14:creationId xmlns:p14="http://schemas.microsoft.com/office/powerpoint/2010/main" val="20861220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a:xfrm>
            <a:off x="6400800" y="6356350"/>
            <a:ext cx="2289048" cy="365760"/>
          </a:xfrm>
          <a:prstGeom prst="rect">
            <a:avLst/>
          </a:prstGeom>
        </p:spPr>
        <p:txBody>
          <a:bodyPr/>
          <a:lstStyle/>
          <a:p>
            <a:pPr algn="l" eaLnBrk="1" fontAlgn="auto" hangingPunct="1">
              <a:spcBef>
                <a:spcPts val="0"/>
              </a:spcBef>
              <a:spcAft>
                <a:spcPts val="0"/>
              </a:spcAft>
            </a:pPr>
            <a:fld id="{ACDF6120-F1F0-4C60-9FE9-39AC71A9C79D}" type="datetimeFigureOut">
              <a:rPr lang="en-US" sz="1800" smtClean="0">
                <a:solidFill>
                  <a:prstClr val="black"/>
                </a:solidFill>
                <a:latin typeface="Gill Sans MT"/>
              </a:rPr>
              <a:pPr algn="l" eaLnBrk="1" fontAlgn="auto" hangingPunct="1">
                <a:spcBef>
                  <a:spcPts val="0"/>
                </a:spcBef>
                <a:spcAft>
                  <a:spcPts val="0"/>
                </a:spcAft>
              </a:pPr>
              <a:t>1/5/2026</a:t>
            </a:fld>
            <a:endParaRPr lang="en-US" sz="1800">
              <a:solidFill>
                <a:prstClr val="black"/>
              </a:solidFill>
              <a:latin typeface="Gill Sans MT"/>
            </a:endParaRPr>
          </a:p>
        </p:txBody>
      </p:sp>
      <p:sp>
        <p:nvSpPr>
          <p:cNvPr id="5" name="Fußzeilenplatzhalter 4"/>
          <p:cNvSpPr>
            <a:spLocks noGrp="1"/>
          </p:cNvSpPr>
          <p:nvPr>
            <p:ph type="ftr" sz="quarter" idx="11"/>
          </p:nvPr>
        </p:nvSpPr>
        <p:spPr>
          <a:xfrm>
            <a:off x="2898648" y="6356350"/>
            <a:ext cx="3505200" cy="365760"/>
          </a:xfrm>
          <a:prstGeom prst="rect">
            <a:avLst/>
          </a:prstGeom>
        </p:spPr>
        <p:txBody>
          <a:bodyPr/>
          <a:lstStyle/>
          <a:p>
            <a:pPr algn="l" eaLnBrk="1" fontAlgn="auto" hangingPunct="1">
              <a:spcBef>
                <a:spcPts val="0"/>
              </a:spcBef>
              <a:spcAft>
                <a:spcPts val="0"/>
              </a:spcAft>
            </a:pPr>
            <a:endParaRPr lang="en-US" sz="1800">
              <a:solidFill>
                <a:prstClr val="black"/>
              </a:solidFill>
              <a:latin typeface="Gill Sans MT"/>
            </a:endParaRPr>
          </a:p>
        </p:txBody>
      </p:sp>
      <p:sp>
        <p:nvSpPr>
          <p:cNvPr id="6" name="Foliennummernplatzhalter 5"/>
          <p:cNvSpPr>
            <a:spLocks noGrp="1"/>
          </p:cNvSpPr>
          <p:nvPr>
            <p:ph type="sldNum" sz="quarter" idx="12"/>
          </p:nvPr>
        </p:nvSpPr>
        <p:spPr>
          <a:xfrm>
            <a:off x="612648" y="6356350"/>
            <a:ext cx="1981200" cy="365760"/>
          </a:xfrm>
          <a:prstGeom prst="rect">
            <a:avLst/>
          </a:prstGeom>
        </p:spPr>
        <p:txBody>
          <a:bodyPr/>
          <a:lstStyle/>
          <a:p>
            <a:pPr algn="l" eaLnBrk="1" fontAlgn="auto" hangingPunct="1">
              <a:spcBef>
                <a:spcPts val="0"/>
              </a:spcBef>
              <a:spcAft>
                <a:spcPts val="0"/>
              </a:spcAft>
            </a:pPr>
            <a:fld id="{EA7C8D44-3667-46F6-9772-CC52308E2A7F}" type="slidenum">
              <a:rPr lang="en-US" sz="1800" smtClean="0">
                <a:solidFill>
                  <a:prstClr val="black"/>
                </a:solidFill>
                <a:latin typeface="Gill Sans MT"/>
              </a:rPr>
              <a:pPr algn="l" eaLnBrk="1" fontAlgn="auto" hangingPunct="1">
                <a:spcBef>
                  <a:spcPts val="0"/>
                </a:spcBef>
                <a:spcAft>
                  <a:spcPts val="0"/>
                </a:spcAft>
              </a:pPr>
              <a:t>‹Nr.›</a:t>
            </a:fld>
            <a:endParaRPr lang="en-US" sz="1800">
              <a:solidFill>
                <a:prstClr val="black"/>
              </a:solidFill>
              <a:latin typeface="Gill Sans MT"/>
            </a:endParaRPr>
          </a:p>
        </p:txBody>
      </p:sp>
      <p:sp>
        <p:nvSpPr>
          <p:cNvPr id="7" name="Gerade Verbindung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
        <p:nvSpPr>
          <p:cNvPr id="8" name="Gleichschenkliges Dreiec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9" name="Gerade Verbindung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2486672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874838"/>
            <a:ext cx="4038600" cy="45259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874838"/>
            <a:ext cx="4038600" cy="45259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9763760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52400" y="76200"/>
            <a:ext cx="8915400" cy="10668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457200" y="1874838"/>
            <a:ext cx="8229600" cy="4525962"/>
          </a:xfrm>
        </p:spPr>
        <p:txBody>
          <a:bodyPr/>
          <a:lstStyle/>
          <a:p>
            <a:pPr lvl="0"/>
            <a:endParaRPr lang="de-DE" noProof="0" smtClean="0"/>
          </a:p>
        </p:txBody>
      </p:sp>
      <p:sp>
        <p:nvSpPr>
          <p:cNvPr id="4" name="Rectangle 4"/>
          <p:cNvSpPr>
            <a:spLocks noGrp="1" noChangeArrowheads="1"/>
          </p:cNvSpPr>
          <p:nvPr>
            <p:ph type="dt" sz="half" idx="10"/>
          </p:nvPr>
        </p:nvSpPr>
        <p:spPr>
          <a:xfrm>
            <a:off x="0" y="6553200"/>
            <a:ext cx="1219200" cy="304800"/>
          </a:xfrm>
          <a:prstGeom prst="rect">
            <a:avLst/>
          </a:prstGeom>
          <a:ln/>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198340615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29DF7D79-481C-463E-8C5B-A2F75667C370}"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7380886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37405438-6B24-40A8-8596-2344E9A00646}"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322858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74C6A383-EF15-4862-BF24-8F5D657AE7F7}"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58615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7885B-77F9-4F8C-B8FE-6A78DC667E0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770995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042ED632-5045-4AB3-B279-62591D464E70}"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3825488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en-US">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D10E8A32-506E-4AD7-948C-96FBE9B32447}"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2269181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146B7D0D-E092-423B-B39B-26F59F4006F8}"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4874818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DC898B4C-FEAC-41EA-B682-A9149D7DDCD9}"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8462534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3EB8A993-BAC2-4EC9-904A-2BF79745046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5967207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0E20856A-9CFB-494E-81ED-15C956A82EDB}"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40854335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E0466F14-6B09-42F9-B42E-F671BED40CA4}"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1135734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402CBA8A-ED0A-4DB5-8603-39FD85575EA2}"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9736889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9D24AF56-A4C6-4EF5-B85C-43EE38922E42}"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850327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6D7EC16-156C-4E96-BE21-B06FDDB806F4}"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17191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382D8-0686-492C-B451-560820C0AE7B}"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1110125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4F309FD-E54C-4AD1-AA97-70DA7AA08C97}"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3531543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E82D8103-A751-482A-8280-D38B0C2F50DF}"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6732642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en-US">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C8534506-A092-4915-9A25-8EAB06FBFA0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8676607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6FD4318A-F670-49E5-86A7-D324B2D0B6E3}"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7625770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8B00DCF9-0AD3-4B48-9F2E-AAA0F913693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665211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75AD47E3-9BAF-4344-B427-57D9B7832DC0}"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416017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72049711-E5B1-4841-A136-8F3443B22FE0}"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2035199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39E7B838-159A-4E58-8B1A-B62C9DE9E33D}"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6107603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F082BE4D-C541-49FB-A551-BC1C7E75A1B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5171564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GB">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GB">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4E4DBE3-33A4-4A90-A2A7-D26495FC8A3D}"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89552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2B5521-D22F-4E00-8E1B-2ADE8742E5F1}"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0180219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GB">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GB">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D4BED90-73B0-46DC-9FD6-FD768BBF8322}"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403418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GB">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GB">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0676D85C-09DF-4032-A2F1-79AF41FCB8A1}"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5525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GB">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GB">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4198F1B-979B-4AF5-9951-57DF6D44C89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984640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GB">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GB">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8EBA0910-4DDD-4A78-93E3-AE1877ED66B1}"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519703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GB">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GB">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900B475A-19E4-4218-8095-CEF64E9AF444}"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531601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GB">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GB">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6EF69365-A116-4A7C-88DB-EA509415B6B4}"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7998392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GB">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GB">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BE53452B-4529-4A94-9D9A-B1AA672A2A32}"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993234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GB">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GB">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DAAE764-234B-4F2E-9D9B-370826C159E4}"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3239823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GB">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GB">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89C4404-FBEE-4AFE-9067-5997494CFA2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61854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GB">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GB">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FCF4E36-7DDA-4ED6-9C70-02B1A61CA81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9459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D6DFCB-E94C-4DEE-B707-61AE0BBFDC2F}"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04111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3FC68090-7EEB-46D5-A6A2-03550934C203}"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0463010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DE2915AB-095E-495C-90CC-F905F4A27A6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92967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2C1E87D8-2C0B-4A8F-B23F-A1C9D7B09272}"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8318881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ACB68BE0-63F7-4509-832D-94D082731EF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6557760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en-US">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EA2D0F52-62A2-4102-B618-9D157CE3050F}"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3215183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D420D94B-F9D0-4529-A7D5-2F1484372CEA}"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3108419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F2FABD6F-15F9-499E-920C-C8B0B669D5EB}"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8842346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CB294964-FDA7-47ED-B600-822A377F9E78}"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215026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67CCDF67-3847-4BB6-9D05-01A0A9DFA422}"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6062056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4517ED00-5D42-498A-A29B-3A4CE1783F1B}"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944780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0377D0-3EB3-470C-9EF9-D3A89330EE71}"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131298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9829EFB-57EA-4CEA-BC50-8FC5A9AF168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582142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06713DA-A695-4489-9732-D1DC58E14AEF}"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5660593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9A8E9574-F5A5-4888-BB2C-E81526F0B072}"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6939563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C3CC4287-C8EC-4950-AC43-54A0707EE67E}"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7697089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DFEF232-67B5-4D2E-B35C-9116BF8F5C2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9361959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AE4596AC-3BD5-4179-B9A4-77CBAA861543}"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3274088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B0EB0922-DE88-4B8A-8C2A-C695D4EC6F3F}"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2137314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F94AA3A3-0721-455D-A817-A87241BA1FD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39911592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BFACF5A-FB1C-46E5-A5E0-9AD6A2C4DB10}"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9349349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35F659F-9846-4871-BAA2-6A1F599D7E6A}"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040912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139FD4-AB72-4587-A8D3-EEAD9A3D20F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7418195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E41AB0B-D559-41D5-9F97-05ED64149953}"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3192593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35EA9AA-489C-4856-AC91-67446F6EC1FA}"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3481575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50ACE8A-E79C-495C-AC10-8CD515378741}"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9293310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95F3AF79-594D-4AE9-B817-79EA6E1D3861}"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2642115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E3E09CE-4E46-473E-8240-504E0507C339}"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187265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9ED848B3-94DF-40B9-B9AE-D52CCE85C5FB}"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5531347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en-US">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6CE8C557-79F5-4CF2-B7BA-A9F6E4FB86F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1395494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17AEC286-6A31-449A-8BCE-BE995A6C6C7F}"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4116549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85ABE031-45B7-4C2C-A90D-AB57E94829B5}"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6613971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C63F3100-0DE9-4C08-A2C1-2B0160CCF0D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28954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018E962-9590-4393-9D78-661FFDFC7B38}"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16304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D82935-6A5C-4C1D-9564-8D6FD265B95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4907119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799506F3-E59B-4854-AB21-2F1EEC90816E}"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487208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1C448A63-0ED2-4F14-9531-F7A457C451A4}"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0676106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89FEE286-03FB-4D20-9281-51FBEBCC39FB}"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5947919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592ED379-1B96-41BD-B740-C3E3CC9ECBA8}"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3562500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C16A7013-52B3-4F01-B976-164A77279B93}"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475816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81FD9698-9690-45EE-99C0-3BE555A16D17}"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0088085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7F8CE5B3-9AD6-4E1E-AC71-1CA96DF1D6FE}"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7337037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en-US">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37FD6895-A5D1-4DC0-BEF7-323327730C35}"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1511747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7CD52CD2-BC82-41E8-BBE5-5918408E9050}"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5662149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en-US">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E2286313-58CA-4373-8E3A-F08B60B04324}"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172463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EBCE19-64E3-41E7-A834-D4AB15732D1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3260828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5F679220-CC0B-4D3A-93A5-8B341955C8A8}"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29469706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en-US">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FB6CE3E6-7AF0-477E-BE1D-73EA77D43B4C}"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38277587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CF7CE9E5-57F9-4595-BBCA-18F574F79EEF}"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9501975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en-US">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E72189D-528E-48A3-8F81-9DC264A5A333}" type="slidenum">
              <a:rPr lang="en-US">
                <a:solidFill>
                  <a:srgbClr val="FFFF00"/>
                </a:solidFill>
              </a:rPr>
              <a:pPr/>
              <a:t>‹Nr.›</a:t>
            </a:fld>
            <a:endParaRPr lang="en-US">
              <a:solidFill>
                <a:srgbClr val="FFFF00"/>
              </a:solidFill>
            </a:endParaRPr>
          </a:p>
        </p:txBody>
      </p:sp>
    </p:spTree>
    <p:extLst>
      <p:ext uri="{BB962C8B-B14F-4D97-AF65-F5344CB8AC3E}">
        <p14:creationId xmlns:p14="http://schemas.microsoft.com/office/powerpoint/2010/main" val="12084480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CA9F9960-97BF-4D54-B5FF-7D008EF535BA}"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8967394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7B0B0587-FD93-4A8D-83A8-7620279325F7}"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3036307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DE">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2AC47EE5-AF23-4BD2-80DC-9627B77A7C02}"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27236327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de-DE">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A268F0A8-B228-490C-8333-2383C92A226B}"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8253958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de-DE">
              <a:solidFill>
                <a:srgbClr val="FFFF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FFFF00"/>
              </a:solidFill>
            </a:endParaRPr>
          </a:p>
        </p:txBody>
      </p:sp>
      <p:sp>
        <p:nvSpPr>
          <p:cNvPr id="9" name="Foliennummernplatzhalter 8"/>
          <p:cNvSpPr>
            <a:spLocks noGrp="1"/>
          </p:cNvSpPr>
          <p:nvPr>
            <p:ph type="sldNum" sz="quarter" idx="12"/>
          </p:nvPr>
        </p:nvSpPr>
        <p:spPr/>
        <p:txBody>
          <a:bodyPr/>
          <a:lstStyle>
            <a:lvl1pPr>
              <a:defRPr/>
            </a:lvl1pPr>
          </a:lstStyle>
          <a:p>
            <a:fld id="{2965BAB9-C1C7-45EE-9918-A5BBAE295197}"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9745921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de-DE">
              <a:solidFill>
                <a:srgbClr val="FFFF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FFFF00"/>
              </a:solidFill>
            </a:endParaRPr>
          </a:p>
        </p:txBody>
      </p:sp>
      <p:sp>
        <p:nvSpPr>
          <p:cNvPr id="5" name="Foliennummernplatzhalter 4"/>
          <p:cNvSpPr>
            <a:spLocks noGrp="1"/>
          </p:cNvSpPr>
          <p:nvPr>
            <p:ph type="sldNum" sz="quarter" idx="12"/>
          </p:nvPr>
        </p:nvSpPr>
        <p:spPr/>
        <p:txBody>
          <a:bodyPr/>
          <a:lstStyle>
            <a:lvl1pPr>
              <a:defRPr/>
            </a:lvl1pPr>
          </a:lstStyle>
          <a:p>
            <a:fld id="{681CDA1C-4E8C-4838-A860-142F3A95EE86}"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17214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0AA72-82B6-47E1-99CB-9A430143A30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2733666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solidFill>
                <a:srgbClr val="FFFF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FFFF00"/>
              </a:solidFill>
            </a:endParaRPr>
          </a:p>
        </p:txBody>
      </p:sp>
      <p:sp>
        <p:nvSpPr>
          <p:cNvPr id="4" name="Foliennummernplatzhalter 3"/>
          <p:cNvSpPr>
            <a:spLocks noGrp="1"/>
          </p:cNvSpPr>
          <p:nvPr>
            <p:ph type="sldNum" sz="quarter" idx="12"/>
          </p:nvPr>
        </p:nvSpPr>
        <p:spPr/>
        <p:txBody>
          <a:bodyPr/>
          <a:lstStyle>
            <a:lvl1pPr>
              <a:defRPr/>
            </a:lvl1pPr>
          </a:lstStyle>
          <a:p>
            <a:fld id="{C2D2DA76-B0F5-4357-9C25-7D8C578392C3}"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33278547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D164EB44-5146-4AA7-BE69-03B547385896}"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29215166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FFFF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FFFF00"/>
              </a:solidFill>
            </a:endParaRPr>
          </a:p>
        </p:txBody>
      </p:sp>
      <p:sp>
        <p:nvSpPr>
          <p:cNvPr id="7" name="Foliennummernplatzhalter 6"/>
          <p:cNvSpPr>
            <a:spLocks noGrp="1"/>
          </p:cNvSpPr>
          <p:nvPr>
            <p:ph type="sldNum" sz="quarter" idx="12"/>
          </p:nvPr>
        </p:nvSpPr>
        <p:spPr/>
        <p:txBody>
          <a:bodyPr/>
          <a:lstStyle>
            <a:lvl1pPr>
              <a:defRPr/>
            </a:lvl1pPr>
          </a:lstStyle>
          <a:p>
            <a:fld id="{C9378E66-E958-492E-A34C-01279C3939F3}"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30026869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C57D8BBF-AED3-4839-90D1-5C506F9A7EC8}"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9207135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de-DE">
              <a:solidFill>
                <a:srgbClr val="FFFF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FFFF00"/>
              </a:solidFill>
            </a:endParaRPr>
          </a:p>
        </p:txBody>
      </p:sp>
      <p:sp>
        <p:nvSpPr>
          <p:cNvPr id="6" name="Foliennummernplatzhalter 5"/>
          <p:cNvSpPr>
            <a:spLocks noGrp="1"/>
          </p:cNvSpPr>
          <p:nvPr>
            <p:ph type="sldNum" sz="quarter" idx="12"/>
          </p:nvPr>
        </p:nvSpPr>
        <p:spPr/>
        <p:txBody>
          <a:bodyPr/>
          <a:lstStyle>
            <a:lvl1pPr>
              <a:defRPr/>
            </a:lvl1pPr>
          </a:lstStyle>
          <a:p>
            <a:fld id="{0D41D25A-124D-420D-A00F-239B7BDF2DFA}" type="slidenum">
              <a:rPr lang="de-DE">
                <a:solidFill>
                  <a:srgbClr val="FFFF00"/>
                </a:solidFill>
              </a:rPr>
              <a:pPr/>
              <a:t>‹Nr.›</a:t>
            </a:fld>
            <a:endParaRPr lang="de-DE">
              <a:solidFill>
                <a:srgbClr val="FFFF00"/>
              </a:solidFill>
            </a:endParaRPr>
          </a:p>
        </p:txBody>
      </p:sp>
    </p:spTree>
    <p:extLst>
      <p:ext uri="{BB962C8B-B14F-4D97-AF65-F5344CB8AC3E}">
        <p14:creationId xmlns:p14="http://schemas.microsoft.com/office/powerpoint/2010/main" val="13379917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63E905-CB2A-4A26-BB42-08DB03438F5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0263413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87D74A-AD38-4D35-A0A1-4F3494F28D7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7502819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9E45FB-0239-4F81-8334-4C16C0E3615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261010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79C0E9-3E6F-4555-A442-B51257EB3D8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748139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254B3D-C41E-4FB4-A024-A8C8C809958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069881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DBBE4-BCE6-4DA5-9F93-45D12A404625}"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3904341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248B0F-513A-4A79-BBE0-DBF48A60C51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638218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361ED1-E8FE-4F4A-87FE-6C332191178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5670064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F33EB9-3998-4AED-9FD7-27E0971B2E12}"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958390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2383A9-2E85-4FE4-880F-158D19501CD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813198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6718CF-BCEC-42E8-8173-9440A476487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525294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9F26D-DE08-49B9-82BA-4D992422088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3032687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99614-FB5B-42F4-B68B-E324433B65F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497613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DCA21F-E60F-449D-B0B8-AB3CD55F628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6724131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DA7C1-20B8-4178-9E57-DE7E0EB13CF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694440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A3DF0-0929-4C9E-A079-CE982700E00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89869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CE412-C897-469A-8EEF-46604D0660D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9655070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B2EFB0-D38D-4FCE-AA7B-CB92E28C64F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480936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BF997E-BF55-4FDB-9126-A1313D378B2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7024997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0586F3-F7C2-47FB-96F4-6107C3F8047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923746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E608F1-4AA7-4EB9-BC79-CCF05A4A4C8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497684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A133FF-EE07-45B4-926C-91598F2414A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7082640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4C41C2-2AC8-42F8-B382-9D96A916C00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803992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644CFD-67E8-4D33-BC67-50EAC5828A8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3157741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32839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897319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3862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48A044-9D68-4083-9AD9-D1258FFCF4D5}"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8204817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38192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012813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174853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609991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375876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928064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344865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32C08FE-1115-46AD-A8D5-FB736AD199F7}" type="datetimeFigureOut">
              <a:rPr lang="de-DE">
                <a:solidFill>
                  <a:prstClr val="black">
                    <a:tint val="75000"/>
                  </a:prstClr>
                </a:solidFill>
              </a:rPr>
              <a:pPr/>
              <a:t>05.01.2026</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5E5788-C55C-4152-A7B9-D5E92D845616}" type="slidenum">
              <a:rPr lang="de-DE">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396869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19DA2-794F-D24B-B5FB-407934B7335D}"/>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A2D6C6A5-F11B-FC48-9864-C77241208651}"/>
              </a:ext>
            </a:extLst>
          </p:cNvPr>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ED6FDFD8-2A40-3045-BC9A-98B927306482}"/>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3716E268-85C0-674A-B148-DDFC070BED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16522F8-ACCE-E041-95B7-E87864A425FA}"/>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16155931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A8A9B-F182-6941-9739-83CA2551DD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7E5ECB4-4C84-4B4C-8FD6-CB2CBF8A2DB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A0F69AD-8FD4-8641-A244-4D2491FA799D}"/>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B6070A07-1723-C942-9FA3-E7B7EDC6C8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2F54192-9429-1244-9F93-9D5B6E3DA317}"/>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276770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646AD5-3628-4ADE-8257-4F9A73088BF1}"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5851844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38E25-E3BC-8A45-9595-E759F80669A6}"/>
              </a:ext>
            </a:extLst>
          </p:cNvPr>
          <p:cNvSpPr>
            <a:spLocks noGrp="1"/>
          </p:cNvSpPr>
          <p:nvPr>
            <p:ph type="title"/>
          </p:nvPr>
        </p:nvSpPr>
        <p:spPr>
          <a:xfrm>
            <a:off x="623888" y="1709741"/>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7867CC70-1FE6-8241-B308-DD6A10DB6C5D}"/>
              </a:ext>
            </a:extLst>
          </p:cNvPr>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E034323-DAB4-DE46-92D6-3A34F2CEEF67}"/>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ACA0510A-7CB6-0144-AEBD-8F547BD622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6311B9-1619-374F-B4D9-93A7F6029C83}"/>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31523810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D4E89-2687-734C-8B3B-908F269C52C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BF9AB54-0A6F-9B47-8CDF-F7072885460E}"/>
              </a:ext>
            </a:extLst>
          </p:cNvPr>
          <p:cNvSpPr>
            <a:spLocks noGrp="1"/>
          </p:cNvSpPr>
          <p:nvPr>
            <p:ph sz="half" idx="1"/>
          </p:nvPr>
        </p:nvSpPr>
        <p:spPr>
          <a:xfrm>
            <a:off x="628650" y="1825625"/>
            <a:ext cx="38862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316B41A-8201-7F47-924D-51F973B5A300}"/>
              </a:ext>
            </a:extLst>
          </p:cNvPr>
          <p:cNvSpPr>
            <a:spLocks noGrp="1"/>
          </p:cNvSpPr>
          <p:nvPr>
            <p:ph sz="half" idx="2"/>
          </p:nvPr>
        </p:nvSpPr>
        <p:spPr>
          <a:xfrm>
            <a:off x="4629150" y="1825625"/>
            <a:ext cx="3886200" cy="435133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2ABC25D-D765-2F4F-A503-5D41A50A2325}"/>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6" name="Fußzeilenplatzhalter 5">
            <a:extLst>
              <a:ext uri="{FF2B5EF4-FFF2-40B4-BE49-F238E27FC236}">
                <a16:creationId xmlns:a16="http://schemas.microsoft.com/office/drawing/2014/main" id="{4016071D-45B0-0A47-81ED-93C90EBDFF4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03C2D85-6909-984A-8B51-51CDE415039B}"/>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16723714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2AA40-2623-384D-956E-3898AA17C22A}"/>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1F198E0-5E56-874E-AAAD-BCDCE1ED8A45}"/>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5B6B9A04-A13A-794F-9E61-FD0AD1EDAB78}"/>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8FFD472-D964-3144-B4E6-B4D778D6D13E}"/>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691757DA-DA59-2F44-A8A9-451E2A58EF49}"/>
              </a:ext>
            </a:extLst>
          </p:cNvPr>
          <p:cNvSpPr>
            <a:spLocks noGrp="1"/>
          </p:cNvSpPr>
          <p:nvPr>
            <p:ph sz="quarter" idx="4"/>
          </p:nvPr>
        </p:nvSpPr>
        <p:spPr>
          <a:xfrm>
            <a:off x="4629151"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45F3772-DE8F-1D4C-A5C4-94D15B1DB81A}"/>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8" name="Fußzeilenplatzhalter 7">
            <a:extLst>
              <a:ext uri="{FF2B5EF4-FFF2-40B4-BE49-F238E27FC236}">
                <a16:creationId xmlns:a16="http://schemas.microsoft.com/office/drawing/2014/main" id="{FD8F5FC7-3230-CC45-B894-BB39A27E398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58B881C-1DAD-BE44-8CCF-71F59EE1FA9A}"/>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25503798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4E484-FE45-7A4D-9D35-4E29B9A2EC7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44F9E51-642D-6940-AAE9-B9A4976FFDCF}"/>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4" name="Fußzeilenplatzhalter 3">
            <a:extLst>
              <a:ext uri="{FF2B5EF4-FFF2-40B4-BE49-F238E27FC236}">
                <a16:creationId xmlns:a16="http://schemas.microsoft.com/office/drawing/2014/main" id="{A45FF0DC-25EA-EC40-B225-69B5EDA4ACF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5E6797F-1A5A-664B-81C1-D02DC385B8E7}"/>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3315926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8B1F90-AD90-B04C-B3B9-84A4AF7C4EA6}"/>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3" name="Fußzeilenplatzhalter 2">
            <a:extLst>
              <a:ext uri="{FF2B5EF4-FFF2-40B4-BE49-F238E27FC236}">
                <a16:creationId xmlns:a16="http://schemas.microsoft.com/office/drawing/2014/main" id="{3CE2FE2F-E9AB-BE4A-9389-3CF6FEC803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C23218B-BAF6-7640-A1C6-88AF726F144D}"/>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3122723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FF055-595C-084A-9549-61BE5B5CEC38}"/>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2501ACE7-BFC4-4845-981A-2A02A1585986}"/>
              </a:ext>
            </a:extLst>
          </p:cNvPr>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1A26915-87C1-C74F-BA63-78E02306B3B0}"/>
              </a:ext>
            </a:extLst>
          </p:cNvPr>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E7B561C4-CDED-664D-B454-38058150D410}"/>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6" name="Fußzeilenplatzhalter 5">
            <a:extLst>
              <a:ext uri="{FF2B5EF4-FFF2-40B4-BE49-F238E27FC236}">
                <a16:creationId xmlns:a16="http://schemas.microsoft.com/office/drawing/2014/main" id="{105E98A6-441E-2D4D-819E-78E3AD98FF1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3C0D4D0-AD25-5D47-9853-890215D7B4DE}"/>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1524196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46989-F4E2-CA46-80D7-CC609653FCCB}"/>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72E09028-8A66-E54E-ABDE-97017FEE2493}"/>
              </a:ext>
            </a:extLst>
          </p:cNvPr>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de-DE"/>
          </a:p>
        </p:txBody>
      </p:sp>
      <p:sp>
        <p:nvSpPr>
          <p:cNvPr id="4" name="Textplatzhalter 3">
            <a:extLst>
              <a:ext uri="{FF2B5EF4-FFF2-40B4-BE49-F238E27FC236}">
                <a16:creationId xmlns:a16="http://schemas.microsoft.com/office/drawing/2014/main" id="{8047B787-558C-B347-9BCF-66C53F6B9DB5}"/>
              </a:ext>
            </a:extLst>
          </p:cNvPr>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6A7CA8CA-90AE-E943-AB92-37055BB66AE3}"/>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6" name="Fußzeilenplatzhalter 5">
            <a:extLst>
              <a:ext uri="{FF2B5EF4-FFF2-40B4-BE49-F238E27FC236}">
                <a16:creationId xmlns:a16="http://schemas.microsoft.com/office/drawing/2014/main" id="{0FE61232-B450-824B-9DB1-858E8CD7BA2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D28073-32C5-A146-B6B4-47E5FD4CA1B2}"/>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10360964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8F512-C744-8647-B76D-47F020438FE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2B74B5A-F11D-5740-8B70-6C69414B29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0F18CA-C725-AD4D-8414-8C283D10C2E2}"/>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9DE97FB5-56C8-284C-9849-0626AC4594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AB7F25-5FFB-824D-98E3-05F1A4D49F4F}"/>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26184053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67BDCF9-AACF-CA4C-A766-C38019FFDFA4}"/>
              </a:ext>
            </a:extLst>
          </p:cNvPr>
          <p:cNvSpPr>
            <a:spLocks noGrp="1"/>
          </p:cNvSpPr>
          <p:nvPr>
            <p:ph type="title" orient="vert"/>
          </p:nvPr>
        </p:nvSpPr>
        <p:spPr>
          <a:xfrm>
            <a:off x="6543676" y="365127"/>
            <a:ext cx="1971675" cy="5811839"/>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7A39ECB-9354-7E43-B858-87B728609510}"/>
              </a:ext>
            </a:extLst>
          </p:cNvPr>
          <p:cNvSpPr>
            <a:spLocks noGrp="1"/>
          </p:cNvSpPr>
          <p:nvPr>
            <p:ph type="body" orient="vert" idx="1"/>
          </p:nvPr>
        </p:nvSpPr>
        <p:spPr>
          <a:xfrm>
            <a:off x="628651" y="365127"/>
            <a:ext cx="5800725" cy="581183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0F23F9-A384-0F41-A348-C3E4ABE248D3}"/>
              </a:ext>
            </a:extLst>
          </p:cNvPr>
          <p:cNvSpPr>
            <a:spLocks noGrp="1"/>
          </p:cNvSpPr>
          <p:nvPr>
            <p:ph type="dt" sz="half" idx="10"/>
          </p:nvPr>
        </p:nvSpPr>
        <p:spPr/>
        <p:txBody>
          <a:body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897973F0-D86E-9B4C-8A88-B7F7F77F77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FDF9035-9F55-164C-82EB-69028091A86E}"/>
              </a:ext>
            </a:extLst>
          </p:cNvPr>
          <p:cNvSpPr>
            <a:spLocks noGrp="1"/>
          </p:cNvSpPr>
          <p:nvPr>
            <p:ph type="sldNum" sz="quarter" idx="12"/>
          </p:nvPr>
        </p:nvSpPr>
        <p:spPr/>
        <p:txBody>
          <a:bodyPr/>
          <a:lstStyle/>
          <a:p>
            <a:fld id="{29F2A12B-5353-9344-B7E0-78BF81D9B302}" type="slidenum">
              <a:rPr lang="de-DE" smtClean="0"/>
              <a:t>‹Nr.›</a:t>
            </a:fld>
            <a:endParaRPr lang="de-DE"/>
          </a:p>
        </p:txBody>
      </p:sp>
    </p:spTree>
    <p:extLst>
      <p:ext uri="{BB962C8B-B14F-4D97-AF65-F5344CB8AC3E}">
        <p14:creationId xmlns:p14="http://schemas.microsoft.com/office/powerpoint/2010/main" val="2486665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DD377E-E43E-4783-84FE-C340164782B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439711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D7CB20-EF58-4002-954B-145C2DB52335}"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867427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331FA6-D86A-4D50-BCA9-3042A38124E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00809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0068F1E-ECE3-4B6A-916B-65BDC5D3886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229061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6AFF68-DF1D-4943-9D51-1DF069C0564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739879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04F742-B02E-490F-A8F9-9ECF93538737}"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765708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F933C-D22E-461B-B6A8-B383D7701DC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98351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09587D-01ED-4EA1-98A7-636E6026013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9697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F4A3FD-2537-4F35-AA6A-CA9B55C30865}"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431953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EA1272-C4B0-4EF4-816A-C0A7D50178EA}"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72052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168E6-EAB8-4F7F-A9BD-3EE552A42755}"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758212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82EC61-22C8-45AC-B140-BA83F090CFBD}"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767948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7229EB-718C-4B75-87EF-28E0A2C2216B}"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76577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EA3F36-984F-40FF-AD91-ADC811A3004A}"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33868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71E9E21-F122-4639-8528-6BE3117CC30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62674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9A0D59-19FA-4D4A-84E6-F26A5C1258D9}"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751143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98EF37-2CE8-4E86-8211-06E5B549E5C2}"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709161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B68485-A0AF-42E4-9598-477F64CD28CF}"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2194278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57C44B-A9EE-486D-AA87-7F7C76BA150E}"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865462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019218-5931-44D9-9F06-B17992F504CF}"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113410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685800" y="1981200"/>
            <a:ext cx="7772400" cy="4114800"/>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8086F3-AC9B-4331-9206-95E1C50FCFCB}"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247969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82BD2-F186-4142-B2A1-3D62B3287F4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956708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970B31-3E51-4029-8E8E-5D35732C060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766029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91E3E4-F8E2-4B0B-B575-B52A2DCECDF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567859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57CB6-67B6-4C71-A65B-2E3815888F2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9089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5C9F1A6-C1A5-49BB-828C-E34C4B471BA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078061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B9AEAC-4238-4829-8999-8CE4858DA57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998353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842766-F6CE-4F79-8226-68CE1D808FB9}"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54559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752648-DAEA-46BE-BD73-6F58BBD7D10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53385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6F1C5D-573F-4B21-B97A-28428228344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83274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93F17-E087-474A-A3D9-4CD4CE8989B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003043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63A6D-2930-4316-8407-7395B07F420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520425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8A761-E242-4ABC-944C-C1A9CCA51A4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678441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BAAED-C10C-4E30-98E2-B106D44BA30E}"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720537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CF6974-5282-4E1F-B54D-4ADD125E9AC3}"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222594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CC845-86D6-4E30-A2BA-99F952B6BCB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81828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41BCD31F-C48B-442F-A5D3-476C5AD6642B}"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468959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1D5C6-9AFC-4762-BAFC-E9EF3E073DD8}"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348296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B18CEC-9AF6-462A-A4AB-044052B8D10F}"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292113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29DF8-4E16-4F18-8B75-02A0C5F9A47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178601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F32A28-D8D7-484C-872F-01DD884F18AF}"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619919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68CB50-AF8E-40ED-8087-121ABBBBC55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807092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5DAEEC-CA2B-412D-8F26-C81BBAE17D1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733535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A59675-1B1A-497B-A033-9A8563325E7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598060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3C3405-F155-4C4F-8E10-53468921F21C}"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83672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94385D-AD64-4E20-8A5C-FE6815CCFD2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05038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1690D-A71C-4108-B047-00A6CFC4A46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24449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B2ACCF61-B530-4FEB-B15A-DBFFEE3ADA7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6124049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270DF7-9E7C-411F-858A-A8F8ECF2B23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285838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92A614-4D84-48C4-8247-AAC84B131C7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49437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FF6E88-D8EF-471F-98FD-C049375EFEB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136422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438718-81B4-4572-B86C-FBD5F08EE1E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88406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3F6393-48B9-4503-86DA-C5880BD93C6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67993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841CA9-F3DA-4C95-A8FB-EE5EB6EE383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863670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57844-FB13-420B-8974-B5EC513891D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339207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1CF26E-1699-44A7-8A91-B1E7B9083CA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62540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39A171-766A-41CC-BF04-A0D8E595784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808235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AAE9FA-BC85-4F7C-9CBB-01659AA2594E}"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32018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790B0BC-632A-4751-A1A8-C9F6ECE1C80B}"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470678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CAC7A5-F70E-43F3-97E1-43CAB900C575}"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222715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4B9A0D-7915-4F22-816B-253BB88AD64F}"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571393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111DFE-BD3F-4E77-9518-392B6630F7FC}"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6942009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631E0D-2A66-407B-A7DD-8203977CEA2D}"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9846122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9DDE0E-73B5-48AC-8FF6-B9BDCE2F3F4D}"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1379967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AA736F-6C05-4AC9-A884-F871D1C401D7}"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425589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288786-E531-4F31-A8AD-C530E2509DDC}"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841323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7D4E7D-59CC-4530-A91A-F635DC6D9260}"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8946915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87EDFB-274D-4DD0-BE57-9CFD6EDEB182}"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348299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07C6EA-329C-4417-9A5B-386DB2BC3AE8}"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21585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B7BB45EE-5B4B-4865-A04A-90EB3A08BABE}"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715280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DF519A-C143-4805-8B42-FFB2F22CF387}"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707578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F4514-0F3A-40A2-B733-D85E8391F290}"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8641257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E3BB1C-7E17-4819-88C3-26947A4C400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137732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F71E5-8C9F-4807-99C2-0CDA4D0EFEB1}"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7397356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539C13-567D-4B36-8928-97F1713D936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288543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C4E8EC-6D9E-4957-95FE-63D4BF3B557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5249477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500A33-21C7-4050-B3A6-3A5080D96D2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8616694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4DCE1-229B-4E8C-B541-C0042ABE94C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55064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3A356-2E9E-426F-AD6C-1A6F51605A77}"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972330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6F3ABE-6495-4C99-95BD-E3E82F9B0752}"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64304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image" Target="../media/image2.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2.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9395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89395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ED6E363-9590-4242-AC0A-D866B0BC3996}"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115696348"/>
      </p:ext>
    </p:extLst>
  </p:cSld>
  <p:clrMap bg1="dk2" tx1="lt1" bg2="dk1" tx2="lt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5785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5785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00"/>
              </a:solidFill>
            </a:endParaRPr>
          </a:p>
        </p:txBody>
      </p:sp>
      <p:sp>
        <p:nvSpPr>
          <p:cNvPr id="5785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A789E2F-F896-43A4-B88E-4397E2D9CA31}"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331028252"/>
      </p:ext>
    </p:extLst>
  </p:cSld>
  <p:clrMap bg1="dk2" tx1="lt1" bg2="dk1"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bwMode="auto">
          <a:xfrm>
            <a:off x="685800" y="609600"/>
            <a:ext cx="7772400" cy="1143000"/>
          </a:xfrm>
          <a:prstGeom prst="rect">
            <a:avLst/>
          </a:prstGeom>
          <a:solidFill>
            <a:srgbClr val="FF0000"/>
          </a:solidFill>
          <a:ln>
            <a:noFill/>
          </a:ln>
          <a:effectLst>
            <a:prstShdw prst="shdw17" dist="17961" dir="2700000">
              <a:srgbClr val="FF00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7321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7321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smtClean="0">
              <a:solidFill>
                <a:srgbClr val="FFFF00"/>
              </a:solidFill>
            </a:endParaRPr>
          </a:p>
        </p:txBody>
      </p:sp>
      <p:sp>
        <p:nvSpPr>
          <p:cNvPr id="732165"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9017E9C-A572-4700-ACEC-DE0F088C5049}"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3930212627"/>
      </p:ext>
    </p:extLst>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Times New Roman" pitchFamily="18" charset="0"/>
        </a:defRPr>
      </a:lvl2pPr>
      <a:lvl3pPr algn="ctr" rtl="0" fontAlgn="base">
        <a:spcBef>
          <a:spcPct val="0"/>
        </a:spcBef>
        <a:spcAft>
          <a:spcPct val="0"/>
        </a:spcAft>
        <a:defRPr sz="4000" b="1">
          <a:solidFill>
            <a:schemeClr val="tx2"/>
          </a:solidFill>
          <a:latin typeface="Times New Roman" pitchFamily="18" charset="0"/>
        </a:defRPr>
      </a:lvl3pPr>
      <a:lvl4pPr algn="ctr" rtl="0" fontAlgn="base">
        <a:spcBef>
          <a:spcPct val="0"/>
        </a:spcBef>
        <a:spcAft>
          <a:spcPct val="0"/>
        </a:spcAft>
        <a:defRPr sz="4000" b="1">
          <a:solidFill>
            <a:schemeClr val="tx2"/>
          </a:solidFill>
          <a:latin typeface="Times New Roman" pitchFamily="18" charset="0"/>
        </a:defRPr>
      </a:lvl4pPr>
      <a:lvl5pPr algn="ctr" rtl="0" fontAlgn="base">
        <a:spcBef>
          <a:spcPct val="0"/>
        </a:spcBef>
        <a:spcAft>
          <a:spcPct val="0"/>
        </a:spcAft>
        <a:defRPr sz="4000" b="1">
          <a:solidFill>
            <a:schemeClr val="tx2"/>
          </a:solidFill>
          <a:latin typeface="Times New Roman" pitchFamily="18" charset="0"/>
        </a:defRPr>
      </a:lvl5pPr>
      <a:lvl6pPr marL="457200" algn="ctr" rtl="0" fontAlgn="base">
        <a:spcBef>
          <a:spcPct val="0"/>
        </a:spcBef>
        <a:spcAft>
          <a:spcPct val="0"/>
        </a:spcAft>
        <a:defRPr sz="4000" b="1">
          <a:solidFill>
            <a:schemeClr val="tx2"/>
          </a:solidFill>
          <a:latin typeface="Times New Roman" pitchFamily="18" charset="0"/>
        </a:defRPr>
      </a:lvl6pPr>
      <a:lvl7pPr marL="914400" algn="ctr" rtl="0" fontAlgn="base">
        <a:spcBef>
          <a:spcPct val="0"/>
        </a:spcBef>
        <a:spcAft>
          <a:spcPct val="0"/>
        </a:spcAft>
        <a:defRPr sz="4000" b="1">
          <a:solidFill>
            <a:schemeClr val="tx2"/>
          </a:solidFill>
          <a:latin typeface="Times New Roman" pitchFamily="18" charset="0"/>
        </a:defRPr>
      </a:lvl7pPr>
      <a:lvl8pPr marL="1371600" algn="ctr" rtl="0" fontAlgn="base">
        <a:spcBef>
          <a:spcPct val="0"/>
        </a:spcBef>
        <a:spcAft>
          <a:spcPct val="0"/>
        </a:spcAft>
        <a:defRPr sz="4000" b="1">
          <a:solidFill>
            <a:schemeClr val="tx2"/>
          </a:solidFill>
          <a:latin typeface="Times New Roman" pitchFamily="18" charset="0"/>
        </a:defRPr>
      </a:lvl8pPr>
      <a:lvl9pPr marL="1828800" algn="ctr" rtl="0" fontAlgn="base">
        <a:spcBef>
          <a:spcPct val="0"/>
        </a:spcBef>
        <a:spcAft>
          <a:spcPct val="0"/>
        </a:spcAft>
        <a:defRPr sz="4000" b="1">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defRPr>
      </a:lvl2pPr>
      <a:lvl3pPr marL="1143000" indent="-228600" algn="l" rtl="0" fontAlgn="base">
        <a:spcBef>
          <a:spcPct val="20000"/>
        </a:spcBef>
        <a:spcAft>
          <a:spcPct val="0"/>
        </a:spcAft>
        <a:buChar char="•"/>
        <a:defRPr sz="2400" b="1">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152400"/>
            <a:ext cx="82296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9" name="Gerade Verbindung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sz="1800">
              <a:solidFill>
                <a:prstClr val="black"/>
              </a:solidFill>
              <a:latin typeface="Gill Sans MT"/>
            </a:endParaRPr>
          </a:p>
        </p:txBody>
      </p:sp>
      <p:pic>
        <p:nvPicPr>
          <p:cNvPr id="11" name="Picture 3"/>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b="60260"/>
          <a:stretch/>
        </p:blipFill>
        <p:spPr bwMode="auto">
          <a:xfrm>
            <a:off x="107504" y="6597352"/>
            <a:ext cx="1008112" cy="1593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
          <p:cNvGrpSpPr>
            <a:grpSpLocks/>
          </p:cNvGrpSpPr>
          <p:nvPr userDrawn="1"/>
        </p:nvGrpSpPr>
        <p:grpSpPr bwMode="auto">
          <a:xfrm>
            <a:off x="8676456" y="6330446"/>
            <a:ext cx="264504" cy="426246"/>
            <a:chOff x="4904" y="1559"/>
            <a:chExt cx="689" cy="1134"/>
          </a:xfrm>
        </p:grpSpPr>
        <p:sp>
          <p:nvSpPr>
            <p:cNvPr id="15" name="AutoShape 4"/>
            <p:cNvSpPr>
              <a:spLocks noChangeArrowheads="1"/>
            </p:cNvSpPr>
            <p:nvPr/>
          </p:nvSpPr>
          <p:spPr bwMode="auto">
            <a:xfrm>
              <a:off x="4904" y="1559"/>
              <a:ext cx="689" cy="1134"/>
            </a:xfrm>
            <a:prstGeom prst="roundRect">
              <a:avLst>
                <a:gd name="adj" fmla="val 16667"/>
              </a:avLst>
            </a:prstGeom>
            <a:solidFill>
              <a:srgbClr val="C0C0C0"/>
            </a:solidFill>
            <a:ln w="9525">
              <a:solidFill>
                <a:schemeClr val="tx1"/>
              </a:solidFill>
              <a:round/>
              <a:headEnd/>
              <a:tailEnd/>
            </a:ln>
            <a:effectLst>
              <a:prstShdw prst="shdw17" dist="17961" dir="2700000">
                <a:srgbClr val="737373"/>
              </a:prstShdw>
            </a:effectLs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grpSp>
          <p:nvGrpSpPr>
            <p:cNvPr id="16" name="Group 5"/>
            <p:cNvGrpSpPr>
              <a:grpSpLocks/>
            </p:cNvGrpSpPr>
            <p:nvPr/>
          </p:nvGrpSpPr>
          <p:grpSpPr bwMode="auto">
            <a:xfrm>
              <a:off x="4940" y="1693"/>
              <a:ext cx="629" cy="890"/>
              <a:chOff x="4940" y="1693"/>
              <a:chExt cx="629" cy="890"/>
            </a:xfrm>
          </p:grpSpPr>
          <p:sp>
            <p:nvSpPr>
              <p:cNvPr id="17" name="Freeform 6"/>
              <p:cNvSpPr>
                <a:spLocks/>
              </p:cNvSpPr>
              <p:nvPr/>
            </p:nvSpPr>
            <p:spPr bwMode="auto">
              <a:xfrm>
                <a:off x="4961" y="2126"/>
                <a:ext cx="595" cy="457"/>
              </a:xfrm>
              <a:custGeom>
                <a:avLst/>
                <a:gdLst>
                  <a:gd name="T0" fmla="*/ 0 w 2312"/>
                  <a:gd name="T1" fmla="*/ 0 h 1677"/>
                  <a:gd name="T2" fmla="*/ 0 w 2312"/>
                  <a:gd name="T3" fmla="*/ 0 h 1677"/>
                  <a:gd name="T4" fmla="*/ 0 w 2312"/>
                  <a:gd name="T5" fmla="*/ 0 h 1677"/>
                  <a:gd name="T6" fmla="*/ 0 w 2312"/>
                  <a:gd name="T7" fmla="*/ 0 h 1677"/>
                  <a:gd name="T8" fmla="*/ 0 w 2312"/>
                  <a:gd name="T9" fmla="*/ 0 h 1677"/>
                  <a:gd name="T10" fmla="*/ 0 w 2312"/>
                  <a:gd name="T11" fmla="*/ 0 h 1677"/>
                  <a:gd name="T12" fmla="*/ 0 w 2312"/>
                  <a:gd name="T13" fmla="*/ 0 h 1677"/>
                  <a:gd name="T14" fmla="*/ 0 w 2312"/>
                  <a:gd name="T15" fmla="*/ 0 h 1677"/>
                  <a:gd name="T16" fmla="*/ 0 w 2312"/>
                  <a:gd name="T17" fmla="*/ 0 h 1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317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18" name="Oval 7"/>
              <p:cNvSpPr>
                <a:spLocks noChangeArrowheads="1"/>
              </p:cNvSpPr>
              <p:nvPr/>
            </p:nvSpPr>
            <p:spPr bwMode="auto">
              <a:xfrm>
                <a:off x="5007" y="1718"/>
                <a:ext cx="495" cy="488"/>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19" name="Oval 8"/>
              <p:cNvSpPr>
                <a:spLocks noChangeArrowheads="1"/>
              </p:cNvSpPr>
              <p:nvPr/>
            </p:nvSpPr>
            <p:spPr bwMode="auto">
              <a:xfrm>
                <a:off x="4940" y="1725"/>
                <a:ext cx="629" cy="636"/>
              </a:xfrm>
              <a:prstGeom prst="ellipse">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0" name="Oval 9"/>
              <p:cNvSpPr>
                <a:spLocks noChangeArrowheads="1"/>
              </p:cNvSpPr>
              <p:nvPr/>
            </p:nvSpPr>
            <p:spPr bwMode="auto">
              <a:xfrm>
                <a:off x="5007" y="1695"/>
                <a:ext cx="495" cy="536"/>
              </a:xfrm>
              <a:prstGeom prst="ellipse">
                <a:avLst/>
              </a:prstGeom>
              <a:solidFill>
                <a:srgbClr val="FF0000"/>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1" name="Rectangle 10"/>
              <p:cNvSpPr>
                <a:spLocks noChangeArrowheads="1"/>
              </p:cNvSpPr>
              <p:nvPr/>
            </p:nvSpPr>
            <p:spPr bwMode="auto">
              <a:xfrm>
                <a:off x="5007" y="1693"/>
                <a:ext cx="495" cy="243"/>
              </a:xfrm>
              <a:prstGeom prst="rect">
                <a:avLst/>
              </a:prstGeom>
              <a:solidFill>
                <a:srgbClr val="FF0000"/>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fontAlgn="auto" hangingPunct="1">
                  <a:spcBef>
                    <a:spcPts val="0"/>
                  </a:spcBef>
                  <a:spcAft>
                    <a:spcPts val="0"/>
                  </a:spcAft>
                </a:pPr>
                <a:endParaRPr lang="de-DE" sz="1800">
                  <a:solidFill>
                    <a:prstClr val="black"/>
                  </a:solidFill>
                  <a:latin typeface="Gill Sans MT"/>
                </a:endParaRPr>
              </a:p>
            </p:txBody>
          </p:sp>
          <p:sp>
            <p:nvSpPr>
              <p:cNvPr id="24" name="Rectangle 11"/>
              <p:cNvSpPr>
                <a:spLocks noChangeArrowheads="1"/>
              </p:cNvSpPr>
              <p:nvPr/>
            </p:nvSpPr>
            <p:spPr bwMode="auto">
              <a:xfrm>
                <a:off x="5018" y="1718"/>
                <a:ext cx="472" cy="227"/>
              </a:xfrm>
              <a:prstGeom prst="rect">
                <a:avLst/>
              </a:prstGeom>
              <a:solidFill>
                <a:srgbClr val="FF0000"/>
              </a:solidFill>
              <a:ln w="31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r>
                  <a:rPr lang="de-DE" sz="1800">
                    <a:solidFill>
                      <a:srgbClr val="000000"/>
                    </a:solidFill>
                    <a:latin typeface="Gill Sans MT"/>
                  </a:rPr>
                  <a:t> </a:t>
                </a:r>
              </a:p>
            </p:txBody>
          </p:sp>
          <p:sp>
            <p:nvSpPr>
              <p:cNvPr id="25" name="Line 12"/>
              <p:cNvSpPr>
                <a:spLocks noChangeShapeType="1"/>
              </p:cNvSpPr>
              <p:nvPr/>
            </p:nvSpPr>
            <p:spPr bwMode="auto">
              <a:xfrm>
                <a:off x="5081" y="1863"/>
                <a:ext cx="136" cy="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6" name="Line 13"/>
              <p:cNvSpPr>
                <a:spLocks noChangeShapeType="1"/>
              </p:cNvSpPr>
              <p:nvPr/>
            </p:nvSpPr>
            <p:spPr bwMode="auto">
              <a:xfrm flipH="1">
                <a:off x="5215" y="1758"/>
                <a:ext cx="42" cy="13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27" name="Line 14"/>
              <p:cNvSpPr>
                <a:spLocks noChangeShapeType="1"/>
              </p:cNvSpPr>
              <p:nvPr/>
            </p:nvSpPr>
            <p:spPr bwMode="auto">
              <a:xfrm>
                <a:off x="5259" y="1758"/>
                <a:ext cx="36" cy="13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0" name="Line 15"/>
              <p:cNvSpPr>
                <a:spLocks noChangeShapeType="1"/>
              </p:cNvSpPr>
              <p:nvPr/>
            </p:nvSpPr>
            <p:spPr bwMode="auto">
              <a:xfrm flipV="1">
                <a:off x="5295" y="1861"/>
                <a:ext cx="138" cy="3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1" name="Line 16"/>
              <p:cNvSpPr>
                <a:spLocks noChangeShapeType="1"/>
              </p:cNvSpPr>
              <p:nvPr/>
            </p:nvSpPr>
            <p:spPr bwMode="auto">
              <a:xfrm flipV="1">
                <a:off x="5338" y="1861"/>
                <a:ext cx="95" cy="10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2" name="Line 17"/>
              <p:cNvSpPr>
                <a:spLocks noChangeShapeType="1"/>
              </p:cNvSpPr>
              <p:nvPr/>
            </p:nvSpPr>
            <p:spPr bwMode="auto">
              <a:xfrm>
                <a:off x="5340" y="1963"/>
                <a:ext cx="92"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3" name="Line 18"/>
              <p:cNvSpPr>
                <a:spLocks noChangeShapeType="1"/>
              </p:cNvSpPr>
              <p:nvPr/>
            </p:nvSpPr>
            <p:spPr bwMode="auto">
              <a:xfrm>
                <a:off x="5298" y="2041"/>
                <a:ext cx="134" cy="27"/>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4" name="Line 19"/>
              <p:cNvSpPr>
                <a:spLocks noChangeShapeType="1"/>
              </p:cNvSpPr>
              <p:nvPr/>
            </p:nvSpPr>
            <p:spPr bwMode="auto">
              <a:xfrm flipV="1">
                <a:off x="5076" y="2039"/>
                <a:ext cx="141" cy="31"/>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5" name="Line 20"/>
              <p:cNvSpPr>
                <a:spLocks noChangeShapeType="1"/>
              </p:cNvSpPr>
              <p:nvPr/>
            </p:nvSpPr>
            <p:spPr bwMode="auto">
              <a:xfrm flipH="1">
                <a:off x="5256" y="2041"/>
                <a:ext cx="43" cy="129"/>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6" name="Line 21"/>
              <p:cNvSpPr>
                <a:spLocks noChangeShapeType="1"/>
              </p:cNvSpPr>
              <p:nvPr/>
            </p:nvSpPr>
            <p:spPr bwMode="auto">
              <a:xfrm>
                <a:off x="5215" y="2038"/>
                <a:ext cx="40" cy="13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7" name="Line 22"/>
              <p:cNvSpPr>
                <a:spLocks noChangeShapeType="1"/>
              </p:cNvSpPr>
              <p:nvPr/>
            </p:nvSpPr>
            <p:spPr bwMode="auto">
              <a:xfrm flipH="1">
                <a:off x="5076" y="1966"/>
                <a:ext cx="96" cy="104"/>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8" name="Line 23"/>
              <p:cNvSpPr>
                <a:spLocks noChangeShapeType="1"/>
              </p:cNvSpPr>
              <p:nvPr/>
            </p:nvSpPr>
            <p:spPr bwMode="auto">
              <a:xfrm>
                <a:off x="5081" y="1863"/>
                <a:ext cx="90" cy="105"/>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39" name="Line 24"/>
              <p:cNvSpPr>
                <a:spLocks noChangeShapeType="1"/>
              </p:cNvSpPr>
              <p:nvPr/>
            </p:nvSpPr>
            <p:spPr bwMode="auto">
              <a:xfrm>
                <a:off x="5176" y="2428"/>
                <a:ext cx="62"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0" name="Line 25"/>
              <p:cNvSpPr>
                <a:spLocks noChangeShapeType="1"/>
              </p:cNvSpPr>
              <p:nvPr/>
            </p:nvSpPr>
            <p:spPr bwMode="auto">
              <a:xfrm flipH="1">
                <a:off x="5236" y="2381"/>
                <a:ext cx="20"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1" name="Line 26"/>
              <p:cNvSpPr>
                <a:spLocks noChangeShapeType="1"/>
              </p:cNvSpPr>
              <p:nvPr/>
            </p:nvSpPr>
            <p:spPr bwMode="auto">
              <a:xfrm>
                <a:off x="5256" y="2381"/>
                <a:ext cx="17" cy="63"/>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2" name="Line 27"/>
              <p:cNvSpPr>
                <a:spLocks noChangeShapeType="1"/>
              </p:cNvSpPr>
              <p:nvPr/>
            </p:nvSpPr>
            <p:spPr bwMode="auto">
              <a:xfrm flipV="1">
                <a:off x="5273" y="2428"/>
                <a:ext cx="63"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3" name="Line 28"/>
              <p:cNvSpPr>
                <a:spLocks noChangeShapeType="1"/>
              </p:cNvSpPr>
              <p:nvPr/>
            </p:nvSpPr>
            <p:spPr bwMode="auto">
              <a:xfrm flipV="1">
                <a:off x="5292" y="242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4" name="Line 29"/>
              <p:cNvSpPr>
                <a:spLocks noChangeShapeType="1"/>
              </p:cNvSpPr>
              <p:nvPr/>
            </p:nvSpPr>
            <p:spPr bwMode="auto">
              <a:xfrm>
                <a:off x="5294" y="2476"/>
                <a:ext cx="40"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5" name="Line 30"/>
              <p:cNvSpPr>
                <a:spLocks noChangeShapeType="1"/>
              </p:cNvSpPr>
              <p:nvPr/>
            </p:nvSpPr>
            <p:spPr bwMode="auto">
              <a:xfrm>
                <a:off x="5274" y="2512"/>
                <a:ext cx="60" cy="1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6" name="Line 31"/>
              <p:cNvSpPr>
                <a:spLocks noChangeShapeType="1"/>
              </p:cNvSpPr>
              <p:nvPr/>
            </p:nvSpPr>
            <p:spPr bwMode="auto">
              <a:xfrm flipV="1">
                <a:off x="5173" y="2510"/>
                <a:ext cx="65" cy="16"/>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7" name="Line 32"/>
              <p:cNvSpPr>
                <a:spLocks noChangeShapeType="1"/>
              </p:cNvSpPr>
              <p:nvPr/>
            </p:nvSpPr>
            <p:spPr bwMode="auto">
              <a:xfrm flipH="1">
                <a:off x="5255" y="2512"/>
                <a:ext cx="19" cy="60"/>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8" name="Line 33"/>
              <p:cNvSpPr>
                <a:spLocks noChangeShapeType="1"/>
              </p:cNvSpPr>
              <p:nvPr/>
            </p:nvSpPr>
            <p:spPr bwMode="auto">
              <a:xfrm>
                <a:off x="5236" y="2510"/>
                <a:ext cx="19" cy="62"/>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49" name="Line 34"/>
              <p:cNvSpPr>
                <a:spLocks noChangeShapeType="1"/>
              </p:cNvSpPr>
              <p:nvPr/>
            </p:nvSpPr>
            <p:spPr bwMode="auto">
              <a:xfrm flipH="1">
                <a:off x="5173" y="2478"/>
                <a:ext cx="44"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sp>
            <p:nvSpPr>
              <p:cNvPr id="50" name="Line 35"/>
              <p:cNvSpPr>
                <a:spLocks noChangeShapeType="1"/>
              </p:cNvSpPr>
              <p:nvPr/>
            </p:nvSpPr>
            <p:spPr bwMode="auto">
              <a:xfrm>
                <a:off x="5176" y="2430"/>
                <a:ext cx="41" cy="48"/>
              </a:xfrm>
              <a:prstGeom prst="line">
                <a:avLst/>
              </a:prstGeom>
              <a:noFill/>
              <a:ln w="31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fontAlgn="auto" hangingPunct="1">
                  <a:spcBef>
                    <a:spcPts val="0"/>
                  </a:spcBef>
                  <a:spcAft>
                    <a:spcPts val="0"/>
                  </a:spcAft>
                </a:pPr>
                <a:endParaRPr lang="de-DE" sz="1800">
                  <a:solidFill>
                    <a:prstClr val="black"/>
                  </a:solidFill>
                  <a:latin typeface="Gill Sans MT"/>
                </a:endParaRPr>
              </a:p>
            </p:txBody>
          </p:sp>
        </p:grpSp>
      </p:grpSp>
      <p:sp>
        <p:nvSpPr>
          <p:cNvPr id="51" name="Textfeld 50"/>
          <p:cNvSpPr txBox="1"/>
          <p:nvPr userDrawn="1"/>
        </p:nvSpPr>
        <p:spPr>
          <a:xfrm>
            <a:off x="7092280" y="6536377"/>
            <a:ext cx="1574470" cy="276999"/>
          </a:xfrm>
          <a:prstGeom prst="rect">
            <a:avLst/>
          </a:prstGeom>
          <a:noFill/>
        </p:spPr>
        <p:txBody>
          <a:bodyPr wrap="none" rtlCol="0">
            <a:spAutoFit/>
          </a:bodyPr>
          <a:lstStyle/>
          <a:p>
            <a:pPr algn="l" eaLnBrk="1" fontAlgn="auto" hangingPunct="1">
              <a:spcBef>
                <a:spcPts val="0"/>
              </a:spcBef>
              <a:spcAft>
                <a:spcPts val="0"/>
              </a:spcAft>
            </a:pPr>
            <a:r>
              <a:rPr lang="de-DE" sz="1200" dirty="0" smtClean="0">
                <a:solidFill>
                  <a:prstClr val="white">
                    <a:lumMod val="65000"/>
                  </a:prstClr>
                </a:solidFill>
                <a:latin typeface="Gill Sans MT"/>
              </a:rPr>
              <a:t>Rheumazentrum Halle</a:t>
            </a:r>
            <a:endParaRPr lang="de-DE" sz="1200" dirty="0">
              <a:solidFill>
                <a:prstClr val="white">
                  <a:lumMod val="65000"/>
                </a:prstClr>
              </a:solidFill>
              <a:latin typeface="Gill Sans MT"/>
            </a:endParaRPr>
          </a:p>
        </p:txBody>
      </p:sp>
    </p:spTree>
    <p:extLst>
      <p:ext uri="{BB962C8B-B14F-4D97-AF65-F5344CB8AC3E}">
        <p14:creationId xmlns:p14="http://schemas.microsoft.com/office/powerpoint/2010/main" val="3572305918"/>
      </p:ext>
    </p:extLst>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 id="2147485123" r:id="rId12"/>
    <p:sldLayoutId id="2147485124" r:id="rId13"/>
    <p:sldLayoutId id="2147485125"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5990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5990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smtClean="0">
              <a:solidFill>
                <a:srgbClr val="FFFF00"/>
              </a:solidFill>
            </a:endParaRPr>
          </a:p>
        </p:txBody>
      </p:sp>
      <p:sp>
        <p:nvSpPr>
          <p:cNvPr id="5990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00"/>
              </a:solidFill>
            </a:endParaRPr>
          </a:p>
        </p:txBody>
      </p:sp>
      <p:sp>
        <p:nvSpPr>
          <p:cNvPr id="5990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496D6E4-8B5C-4BFD-B93C-F2607E80E9D8}"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4002840469"/>
      </p:ext>
    </p:extLst>
  </p:cSld>
  <p:clrMap bg1="dk2" tx1="lt1" bg2="dk1" tx2="lt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pattFill prst="dotGrid">
          <a:fgClr>
            <a:srgbClr val="969696"/>
          </a:fgClr>
          <a:bgClr>
            <a:schemeClr val="tx2"/>
          </a:bgClr>
        </a:patt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6666">
                <a:gamma/>
                <a:shade val="60000"/>
                <a:invGamma/>
              </a:srgb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3061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smtClean="0">
              <a:solidFill>
                <a:srgbClr val="FFFF00"/>
              </a:solidFill>
            </a:endParaRPr>
          </a:p>
        </p:txBody>
      </p:sp>
      <p:sp>
        <p:nvSpPr>
          <p:cNvPr id="3061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00"/>
              </a:solidFill>
            </a:endParaRPr>
          </a:p>
        </p:txBody>
      </p:sp>
      <p:sp>
        <p:nvSpPr>
          <p:cNvPr id="3061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9914E83-554E-458A-B3E3-4AB666F930AC}"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1151776751"/>
      </p:ext>
    </p:extLst>
  </p:cSld>
  <p:clrMap bg1="dk2" tx1="lt1" bg2="dk1"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xStyles>
    <p:titleStyle>
      <a:lvl1pPr algn="ctr" rtl="0" fontAlgn="base">
        <a:spcBef>
          <a:spcPct val="0"/>
        </a:spcBef>
        <a:spcAft>
          <a:spcPct val="0"/>
        </a:spcAft>
        <a:defRPr sz="3600" b="1">
          <a:solidFill>
            <a:schemeClr val="bg2"/>
          </a:solidFill>
          <a:latin typeface="+mj-lt"/>
          <a:ea typeface="+mj-ea"/>
          <a:cs typeface="+mj-cs"/>
        </a:defRPr>
      </a:lvl1pPr>
      <a:lvl2pPr algn="ctr" rtl="0" fontAlgn="base">
        <a:spcBef>
          <a:spcPct val="0"/>
        </a:spcBef>
        <a:spcAft>
          <a:spcPct val="0"/>
        </a:spcAft>
        <a:defRPr sz="3600" b="1">
          <a:solidFill>
            <a:schemeClr val="bg2"/>
          </a:solidFill>
          <a:latin typeface="Arial" charset="0"/>
        </a:defRPr>
      </a:lvl2pPr>
      <a:lvl3pPr algn="ctr" rtl="0" fontAlgn="base">
        <a:spcBef>
          <a:spcPct val="0"/>
        </a:spcBef>
        <a:spcAft>
          <a:spcPct val="0"/>
        </a:spcAft>
        <a:defRPr sz="3600" b="1">
          <a:solidFill>
            <a:schemeClr val="bg2"/>
          </a:solidFill>
          <a:latin typeface="Arial" charset="0"/>
        </a:defRPr>
      </a:lvl3pPr>
      <a:lvl4pPr algn="ctr" rtl="0" fontAlgn="base">
        <a:spcBef>
          <a:spcPct val="0"/>
        </a:spcBef>
        <a:spcAft>
          <a:spcPct val="0"/>
        </a:spcAft>
        <a:defRPr sz="3600" b="1">
          <a:solidFill>
            <a:schemeClr val="bg2"/>
          </a:solidFill>
          <a:latin typeface="Arial" charset="0"/>
        </a:defRPr>
      </a:lvl4pPr>
      <a:lvl5pPr algn="ctr" rtl="0" fontAlgn="base">
        <a:spcBef>
          <a:spcPct val="0"/>
        </a:spcBef>
        <a:spcAft>
          <a:spcPct val="0"/>
        </a:spcAft>
        <a:defRPr sz="3600" b="1">
          <a:solidFill>
            <a:schemeClr val="bg2"/>
          </a:solidFill>
          <a:latin typeface="Arial" charset="0"/>
        </a:defRPr>
      </a:lvl5pPr>
      <a:lvl6pPr marL="457200" algn="ctr" rtl="0" fontAlgn="base">
        <a:spcBef>
          <a:spcPct val="0"/>
        </a:spcBef>
        <a:spcAft>
          <a:spcPct val="0"/>
        </a:spcAft>
        <a:defRPr sz="3600" b="1">
          <a:solidFill>
            <a:schemeClr val="bg2"/>
          </a:solidFill>
          <a:latin typeface="Arial" charset="0"/>
        </a:defRPr>
      </a:lvl6pPr>
      <a:lvl7pPr marL="914400" algn="ctr" rtl="0" fontAlgn="base">
        <a:spcBef>
          <a:spcPct val="0"/>
        </a:spcBef>
        <a:spcAft>
          <a:spcPct val="0"/>
        </a:spcAft>
        <a:defRPr sz="3600" b="1">
          <a:solidFill>
            <a:schemeClr val="bg2"/>
          </a:solidFill>
          <a:latin typeface="Arial" charset="0"/>
        </a:defRPr>
      </a:lvl7pPr>
      <a:lvl8pPr marL="1371600" algn="ctr" rtl="0" fontAlgn="base">
        <a:spcBef>
          <a:spcPct val="0"/>
        </a:spcBef>
        <a:spcAft>
          <a:spcPct val="0"/>
        </a:spcAft>
        <a:defRPr sz="3600" b="1">
          <a:solidFill>
            <a:schemeClr val="bg2"/>
          </a:solidFill>
          <a:latin typeface="Arial" charset="0"/>
        </a:defRPr>
      </a:lvl8pPr>
      <a:lvl9pPr marL="1828800" algn="ctr" rtl="0" fontAlgn="base">
        <a:spcBef>
          <a:spcPct val="0"/>
        </a:spcBef>
        <a:spcAft>
          <a:spcPct val="0"/>
        </a:spcAft>
        <a:defRPr sz="3600" b="1">
          <a:solidFill>
            <a:schemeClr val="bg2"/>
          </a:solidFill>
          <a:latin typeface="Arial" charset="0"/>
        </a:defRPr>
      </a:lvl9pPr>
    </p:titleStyle>
    <p:bodyStyle>
      <a:lvl1pPr marL="342900" indent="-342900" algn="l" rtl="0" fontAlgn="base">
        <a:spcBef>
          <a:spcPct val="20000"/>
        </a:spcBef>
        <a:spcAft>
          <a:spcPct val="0"/>
        </a:spcAft>
        <a:buChar char="•"/>
        <a:defRPr sz="3200" b="1">
          <a:solidFill>
            <a:schemeClr val="bg2"/>
          </a:solidFill>
          <a:latin typeface="+mn-lt"/>
          <a:ea typeface="+mn-ea"/>
          <a:cs typeface="+mn-cs"/>
        </a:defRPr>
      </a:lvl1pPr>
      <a:lvl2pPr marL="742950" indent="-285750" algn="l" rtl="0" fontAlgn="base">
        <a:spcBef>
          <a:spcPct val="20000"/>
        </a:spcBef>
        <a:spcAft>
          <a:spcPct val="0"/>
        </a:spcAft>
        <a:buChar char="–"/>
        <a:defRPr sz="2800" b="1">
          <a:solidFill>
            <a:schemeClr val="bg2"/>
          </a:solidFill>
          <a:latin typeface="+mn-lt"/>
        </a:defRPr>
      </a:lvl2pPr>
      <a:lvl3pPr marL="1143000" indent="-228600" algn="l" rtl="0" fontAlgn="base">
        <a:spcBef>
          <a:spcPct val="20000"/>
        </a:spcBef>
        <a:spcAft>
          <a:spcPct val="0"/>
        </a:spcAft>
        <a:buChar char="•"/>
        <a:defRPr sz="2400" b="1">
          <a:solidFill>
            <a:schemeClr val="bg2"/>
          </a:solidFill>
          <a:latin typeface="+mn-lt"/>
        </a:defRPr>
      </a:lvl3pPr>
      <a:lvl4pPr marL="1600200" indent="-228600" algn="l" rtl="0" fontAlgn="base">
        <a:spcBef>
          <a:spcPct val="20000"/>
        </a:spcBef>
        <a:spcAft>
          <a:spcPct val="0"/>
        </a:spcAft>
        <a:buChar char="–"/>
        <a:defRPr sz="2000" b="1">
          <a:solidFill>
            <a:schemeClr val="bg2"/>
          </a:solidFill>
          <a:latin typeface="+mn-lt"/>
        </a:defRPr>
      </a:lvl4pPr>
      <a:lvl5pPr marL="2057400" indent="-228600" algn="l" rtl="0" fontAlgn="base">
        <a:spcBef>
          <a:spcPct val="20000"/>
        </a:spcBef>
        <a:spcAft>
          <a:spcPct val="0"/>
        </a:spcAft>
        <a:buChar char="»"/>
        <a:defRPr sz="2000" b="1">
          <a:solidFill>
            <a:schemeClr val="bg2"/>
          </a:solidFill>
          <a:latin typeface="+mn-lt"/>
        </a:defRPr>
      </a:lvl5pPr>
      <a:lvl6pPr marL="2514600" indent="-228600" algn="l" rtl="0" fontAlgn="base">
        <a:spcBef>
          <a:spcPct val="20000"/>
        </a:spcBef>
        <a:spcAft>
          <a:spcPct val="0"/>
        </a:spcAft>
        <a:buChar char="»"/>
        <a:defRPr sz="2000" b="1">
          <a:solidFill>
            <a:schemeClr val="bg2"/>
          </a:solidFill>
          <a:latin typeface="+mn-lt"/>
        </a:defRPr>
      </a:lvl6pPr>
      <a:lvl7pPr marL="2971800" indent="-228600" algn="l" rtl="0" fontAlgn="base">
        <a:spcBef>
          <a:spcPct val="20000"/>
        </a:spcBef>
        <a:spcAft>
          <a:spcPct val="0"/>
        </a:spcAft>
        <a:buChar char="»"/>
        <a:defRPr sz="2000" b="1">
          <a:solidFill>
            <a:schemeClr val="bg2"/>
          </a:solidFill>
          <a:latin typeface="+mn-lt"/>
        </a:defRPr>
      </a:lvl7pPr>
      <a:lvl8pPr marL="3429000" indent="-228600" algn="l" rtl="0" fontAlgn="base">
        <a:spcBef>
          <a:spcPct val="20000"/>
        </a:spcBef>
        <a:spcAft>
          <a:spcPct val="0"/>
        </a:spcAft>
        <a:buChar char="»"/>
        <a:defRPr sz="2000" b="1">
          <a:solidFill>
            <a:schemeClr val="bg2"/>
          </a:solidFill>
          <a:latin typeface="+mn-lt"/>
        </a:defRPr>
      </a:lvl8pPr>
      <a:lvl9pPr marL="3886200" indent="-228600" algn="l" rtl="0" fontAlgn="base">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82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82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en-GB" smtClean="0">
              <a:solidFill>
                <a:srgbClr val="000000"/>
              </a:solidFill>
            </a:endParaRPr>
          </a:p>
        </p:txBody>
      </p:sp>
      <p:sp>
        <p:nvSpPr>
          <p:cNvPr id="82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GB" smtClean="0">
              <a:solidFill>
                <a:srgbClr val="000000"/>
              </a:solidFill>
            </a:endParaRPr>
          </a:p>
        </p:txBody>
      </p:sp>
      <p:sp>
        <p:nvSpPr>
          <p:cNvPr id="82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7A099FAF-0C86-4FE6-A7BE-BA4BD5FC4BF5}" type="slidenum">
              <a:rPr lang="en-GB" smtClean="0">
                <a:solidFill>
                  <a:srgbClr val="000000"/>
                </a:solidFill>
              </a:rPr>
              <a:pPr/>
              <a:t>‹Nr.›</a:t>
            </a:fld>
            <a:endParaRPr lang="en-GB" smtClean="0">
              <a:solidFill>
                <a:srgbClr val="000000"/>
              </a:solidFill>
            </a:endParaRPr>
          </a:p>
        </p:txBody>
      </p:sp>
    </p:spTree>
    <p:extLst>
      <p:ext uri="{BB962C8B-B14F-4D97-AF65-F5344CB8AC3E}">
        <p14:creationId xmlns:p14="http://schemas.microsoft.com/office/powerpoint/2010/main" val="882954612"/>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bwMode="auto">
          <a:xfrm>
            <a:off x="685800" y="609600"/>
            <a:ext cx="7772400" cy="1143000"/>
          </a:xfrm>
          <a:prstGeom prst="rect">
            <a:avLst/>
          </a:prstGeom>
          <a:solidFill>
            <a:srgbClr val="CC0000"/>
          </a:solidFill>
          <a:ln>
            <a:noFill/>
          </a:ln>
          <a:effectLst>
            <a:prstShdw prst="shdw17" dist="17961" dir="2700000">
              <a:srgbClr val="CC00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8581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581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smtClean="0">
              <a:solidFill>
                <a:srgbClr val="FFFF00"/>
              </a:solidFill>
            </a:endParaRPr>
          </a:p>
        </p:txBody>
      </p:sp>
      <p:sp>
        <p:nvSpPr>
          <p:cNvPr id="8581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00"/>
              </a:solidFill>
            </a:endParaRPr>
          </a:p>
        </p:txBody>
      </p:sp>
      <p:sp>
        <p:nvSpPr>
          <p:cNvPr id="8581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5948233-C31E-481B-89BC-9F39B6D09A3D}"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1777115023"/>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defRPr>
      </a:lvl2pPr>
      <a:lvl3pPr marL="1143000" indent="-228600" algn="l" rtl="0" fontAlgn="base">
        <a:spcBef>
          <a:spcPct val="20000"/>
        </a:spcBef>
        <a:spcAft>
          <a:spcPct val="0"/>
        </a:spcAft>
        <a:buChar char="•"/>
        <a:defRPr sz="2400" b="1">
          <a:solidFill>
            <a:schemeClr val="tx1"/>
          </a:solidFill>
          <a:latin typeface="+mn-lt"/>
        </a:defRPr>
      </a:lvl3pPr>
      <a:lvl4pPr marL="1600200" indent="-228600" algn="l" rtl="0" fontAlgn="base">
        <a:spcBef>
          <a:spcPct val="20000"/>
        </a:spcBef>
        <a:spcAft>
          <a:spcPct val="0"/>
        </a:spcAft>
        <a:buChar char="–"/>
        <a:defRPr sz="2000" b="1">
          <a:solidFill>
            <a:schemeClr val="tx1"/>
          </a:solidFill>
          <a:latin typeface="+mn-lt"/>
        </a:defRPr>
      </a:lvl4pPr>
      <a:lvl5pPr marL="2057400" indent="-228600" algn="l" rtl="0" fontAlgn="base">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520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520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de-DE" smtClean="0">
              <a:solidFill>
                <a:srgbClr val="000000"/>
              </a:solidFill>
            </a:endParaRPr>
          </a:p>
        </p:txBody>
      </p:sp>
      <p:sp>
        <p:nvSpPr>
          <p:cNvPr id="520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de-DE" smtClean="0">
              <a:solidFill>
                <a:srgbClr val="000000"/>
              </a:solidFill>
            </a:endParaRPr>
          </a:p>
        </p:txBody>
      </p:sp>
      <p:sp>
        <p:nvSpPr>
          <p:cNvPr id="520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596C5EFE-753A-43F3-881B-C73001ADFD82}" type="slidenum">
              <a:rPr lang="de-DE" smtClean="0">
                <a:solidFill>
                  <a:srgbClr val="000000"/>
                </a:solidFill>
              </a:rPr>
              <a:pPr/>
              <a:t>‹Nr.›</a:t>
            </a:fld>
            <a:endParaRPr lang="de-DE" smtClean="0">
              <a:solidFill>
                <a:srgbClr val="000000"/>
              </a:solidFill>
            </a:endParaRPr>
          </a:p>
        </p:txBody>
      </p:sp>
    </p:spTree>
    <p:extLst>
      <p:ext uri="{BB962C8B-B14F-4D97-AF65-F5344CB8AC3E}">
        <p14:creationId xmlns:p14="http://schemas.microsoft.com/office/powerpoint/2010/main" val="307279807"/>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dotGrid">
          <a:fgClr>
            <a:srgbClr val="969696"/>
          </a:fgClr>
          <a:bgClr>
            <a:schemeClr val="tx2"/>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6666">
                <a:gamma/>
                <a:shade val="60000"/>
                <a:invGamma/>
              </a:srgb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smtClean="0">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E69CA93-F437-44AF-98BE-FD9E8CE11875}"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720949184"/>
      </p:ext>
    </p:extLst>
  </p:cSld>
  <p:clrMap bg1="dk2" tx1="lt1" bg2="dk1"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rtl="0" fontAlgn="base">
        <a:spcBef>
          <a:spcPct val="0"/>
        </a:spcBef>
        <a:spcAft>
          <a:spcPct val="0"/>
        </a:spcAft>
        <a:defRPr sz="3600" b="1">
          <a:solidFill>
            <a:schemeClr val="bg2"/>
          </a:solidFill>
          <a:latin typeface="+mj-lt"/>
          <a:ea typeface="+mj-ea"/>
          <a:cs typeface="+mj-cs"/>
        </a:defRPr>
      </a:lvl1pPr>
      <a:lvl2pPr algn="ctr" rtl="0" fontAlgn="base">
        <a:spcBef>
          <a:spcPct val="0"/>
        </a:spcBef>
        <a:spcAft>
          <a:spcPct val="0"/>
        </a:spcAft>
        <a:defRPr sz="3600" b="1">
          <a:solidFill>
            <a:schemeClr val="bg2"/>
          </a:solidFill>
          <a:latin typeface="Arial" charset="0"/>
        </a:defRPr>
      </a:lvl2pPr>
      <a:lvl3pPr algn="ctr" rtl="0" fontAlgn="base">
        <a:spcBef>
          <a:spcPct val="0"/>
        </a:spcBef>
        <a:spcAft>
          <a:spcPct val="0"/>
        </a:spcAft>
        <a:defRPr sz="3600" b="1">
          <a:solidFill>
            <a:schemeClr val="bg2"/>
          </a:solidFill>
          <a:latin typeface="Arial" charset="0"/>
        </a:defRPr>
      </a:lvl3pPr>
      <a:lvl4pPr algn="ctr" rtl="0" fontAlgn="base">
        <a:spcBef>
          <a:spcPct val="0"/>
        </a:spcBef>
        <a:spcAft>
          <a:spcPct val="0"/>
        </a:spcAft>
        <a:defRPr sz="3600" b="1">
          <a:solidFill>
            <a:schemeClr val="bg2"/>
          </a:solidFill>
          <a:latin typeface="Arial" charset="0"/>
        </a:defRPr>
      </a:lvl4pPr>
      <a:lvl5pPr algn="ctr" rtl="0" fontAlgn="base">
        <a:spcBef>
          <a:spcPct val="0"/>
        </a:spcBef>
        <a:spcAft>
          <a:spcPct val="0"/>
        </a:spcAft>
        <a:defRPr sz="3600" b="1">
          <a:solidFill>
            <a:schemeClr val="bg2"/>
          </a:solidFill>
          <a:latin typeface="Arial" charset="0"/>
        </a:defRPr>
      </a:lvl5pPr>
      <a:lvl6pPr marL="457200" algn="ctr" rtl="0" fontAlgn="base">
        <a:spcBef>
          <a:spcPct val="0"/>
        </a:spcBef>
        <a:spcAft>
          <a:spcPct val="0"/>
        </a:spcAft>
        <a:defRPr sz="3600" b="1">
          <a:solidFill>
            <a:schemeClr val="bg2"/>
          </a:solidFill>
          <a:latin typeface="Arial" charset="0"/>
        </a:defRPr>
      </a:lvl6pPr>
      <a:lvl7pPr marL="914400" algn="ctr" rtl="0" fontAlgn="base">
        <a:spcBef>
          <a:spcPct val="0"/>
        </a:spcBef>
        <a:spcAft>
          <a:spcPct val="0"/>
        </a:spcAft>
        <a:defRPr sz="3600" b="1">
          <a:solidFill>
            <a:schemeClr val="bg2"/>
          </a:solidFill>
          <a:latin typeface="Arial" charset="0"/>
        </a:defRPr>
      </a:lvl7pPr>
      <a:lvl8pPr marL="1371600" algn="ctr" rtl="0" fontAlgn="base">
        <a:spcBef>
          <a:spcPct val="0"/>
        </a:spcBef>
        <a:spcAft>
          <a:spcPct val="0"/>
        </a:spcAft>
        <a:defRPr sz="3600" b="1">
          <a:solidFill>
            <a:schemeClr val="bg2"/>
          </a:solidFill>
          <a:latin typeface="Arial" charset="0"/>
        </a:defRPr>
      </a:lvl8pPr>
      <a:lvl9pPr marL="1828800" algn="ctr" rtl="0" fontAlgn="base">
        <a:spcBef>
          <a:spcPct val="0"/>
        </a:spcBef>
        <a:spcAft>
          <a:spcPct val="0"/>
        </a:spcAft>
        <a:defRPr sz="36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pattFill prst="dotGrid">
          <a:fgClr>
            <a:schemeClr val="folHlink"/>
          </a:fgClr>
          <a:bgClr>
            <a:schemeClr val="tx2"/>
          </a:bgClr>
        </a:pattFill>
        <a:effectLst/>
      </p:bgPr>
    </p:bg>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bwMode="auto">
          <a:xfrm>
            <a:off x="685800" y="609600"/>
            <a:ext cx="7772400" cy="11430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6666">
                <a:gamma/>
                <a:shade val="60000"/>
                <a:invGamma/>
              </a:srgb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7198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7198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smtClean="0">
              <a:solidFill>
                <a:srgbClr val="FFFF00"/>
              </a:solidFill>
            </a:endParaRPr>
          </a:p>
        </p:txBody>
      </p:sp>
      <p:sp>
        <p:nvSpPr>
          <p:cNvPr id="7198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smtClean="0">
              <a:solidFill>
                <a:srgbClr val="FFFF00"/>
              </a:solidFill>
            </a:endParaRPr>
          </a:p>
        </p:txBody>
      </p:sp>
      <p:sp>
        <p:nvSpPr>
          <p:cNvPr id="7198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30966A2-75CB-48DC-A448-39AF4578C340}" type="slidenum">
              <a:rPr lang="en-US" smtClean="0">
                <a:solidFill>
                  <a:srgbClr val="FFFF00"/>
                </a:solidFill>
              </a:rPr>
              <a:pPr/>
              <a:t>‹Nr.›</a:t>
            </a:fld>
            <a:endParaRPr lang="en-US" smtClean="0">
              <a:solidFill>
                <a:srgbClr val="FFFF00"/>
              </a:solidFill>
            </a:endParaRPr>
          </a:p>
        </p:txBody>
      </p:sp>
    </p:spTree>
    <p:extLst>
      <p:ext uri="{BB962C8B-B14F-4D97-AF65-F5344CB8AC3E}">
        <p14:creationId xmlns:p14="http://schemas.microsoft.com/office/powerpoint/2010/main" val="879965295"/>
      </p:ext>
    </p:extLst>
  </p:cSld>
  <p:clrMap bg1="dk2" tx1="lt1" bg2="dk1" tx2="lt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fontAlgn="base">
        <a:spcBef>
          <a:spcPct val="0"/>
        </a:spcBef>
        <a:spcAft>
          <a:spcPct val="0"/>
        </a:spcAft>
        <a:defRPr sz="2800" b="1">
          <a:solidFill>
            <a:schemeClr val="bg2"/>
          </a:solidFill>
          <a:latin typeface="+mj-lt"/>
          <a:ea typeface="+mj-ea"/>
          <a:cs typeface="+mj-cs"/>
        </a:defRPr>
      </a:lvl1pPr>
      <a:lvl2pPr algn="ctr" rtl="0" fontAlgn="base">
        <a:spcBef>
          <a:spcPct val="0"/>
        </a:spcBef>
        <a:spcAft>
          <a:spcPct val="0"/>
        </a:spcAft>
        <a:defRPr sz="2800" b="1">
          <a:solidFill>
            <a:schemeClr val="bg2"/>
          </a:solidFill>
          <a:latin typeface="Arial" charset="0"/>
        </a:defRPr>
      </a:lvl2pPr>
      <a:lvl3pPr algn="ctr" rtl="0" fontAlgn="base">
        <a:spcBef>
          <a:spcPct val="0"/>
        </a:spcBef>
        <a:spcAft>
          <a:spcPct val="0"/>
        </a:spcAft>
        <a:defRPr sz="2800" b="1">
          <a:solidFill>
            <a:schemeClr val="bg2"/>
          </a:solidFill>
          <a:latin typeface="Arial" charset="0"/>
        </a:defRPr>
      </a:lvl3pPr>
      <a:lvl4pPr algn="ctr" rtl="0" fontAlgn="base">
        <a:spcBef>
          <a:spcPct val="0"/>
        </a:spcBef>
        <a:spcAft>
          <a:spcPct val="0"/>
        </a:spcAft>
        <a:defRPr sz="2800" b="1">
          <a:solidFill>
            <a:schemeClr val="bg2"/>
          </a:solidFill>
          <a:latin typeface="Arial" charset="0"/>
        </a:defRPr>
      </a:lvl4pPr>
      <a:lvl5pPr algn="ctr" rtl="0" fontAlgn="base">
        <a:spcBef>
          <a:spcPct val="0"/>
        </a:spcBef>
        <a:spcAft>
          <a:spcPct val="0"/>
        </a:spcAft>
        <a:defRPr sz="2800" b="1">
          <a:solidFill>
            <a:schemeClr val="bg2"/>
          </a:solidFill>
          <a:latin typeface="Arial" charset="0"/>
        </a:defRPr>
      </a:lvl5pPr>
      <a:lvl6pPr marL="457200" algn="ctr" rtl="0" fontAlgn="base">
        <a:spcBef>
          <a:spcPct val="0"/>
        </a:spcBef>
        <a:spcAft>
          <a:spcPct val="0"/>
        </a:spcAft>
        <a:defRPr sz="2800" b="1">
          <a:solidFill>
            <a:schemeClr val="bg2"/>
          </a:solidFill>
          <a:latin typeface="Arial" charset="0"/>
        </a:defRPr>
      </a:lvl6pPr>
      <a:lvl7pPr marL="914400" algn="ctr" rtl="0" fontAlgn="base">
        <a:spcBef>
          <a:spcPct val="0"/>
        </a:spcBef>
        <a:spcAft>
          <a:spcPct val="0"/>
        </a:spcAft>
        <a:defRPr sz="2800" b="1">
          <a:solidFill>
            <a:schemeClr val="bg2"/>
          </a:solidFill>
          <a:latin typeface="Arial" charset="0"/>
        </a:defRPr>
      </a:lvl7pPr>
      <a:lvl8pPr marL="1371600" algn="ctr" rtl="0" fontAlgn="base">
        <a:spcBef>
          <a:spcPct val="0"/>
        </a:spcBef>
        <a:spcAft>
          <a:spcPct val="0"/>
        </a:spcAft>
        <a:defRPr sz="2800" b="1">
          <a:solidFill>
            <a:schemeClr val="bg2"/>
          </a:solidFill>
          <a:latin typeface="Arial" charset="0"/>
        </a:defRPr>
      </a:lvl8pPr>
      <a:lvl9pPr marL="1828800" algn="ctr" rtl="0" fontAlgn="base">
        <a:spcBef>
          <a:spcPct val="0"/>
        </a:spcBef>
        <a:spcAft>
          <a:spcPct val="0"/>
        </a:spcAft>
        <a:defRPr sz="28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otGrid">
          <a:fgClr>
            <a:srgbClr val="969696"/>
          </a:fgClr>
          <a:bgClr>
            <a:schemeClr val="tx2"/>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3D3D"/>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3061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3061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00"/>
              </a:solidFill>
            </a:endParaRPr>
          </a:p>
        </p:txBody>
      </p:sp>
      <p:sp>
        <p:nvSpPr>
          <p:cNvPr id="3061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0BE68CD-542A-4479-B552-E77883EB0DF4}"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2658125183"/>
      </p:ext>
    </p:extLst>
  </p:cSld>
  <p:clrMap bg1="dk2" tx1="lt1" bg2="dk1"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rtl="0" eaLnBrk="0" fontAlgn="base" hangingPunct="0">
        <a:spcBef>
          <a:spcPct val="0"/>
        </a:spcBef>
        <a:spcAft>
          <a:spcPct val="0"/>
        </a:spcAft>
        <a:defRPr sz="3600" b="1">
          <a:solidFill>
            <a:schemeClr val="bg2"/>
          </a:solidFill>
          <a:latin typeface="+mj-lt"/>
          <a:ea typeface="+mj-ea"/>
          <a:cs typeface="+mj-cs"/>
        </a:defRPr>
      </a:lvl1pPr>
      <a:lvl2pPr algn="ctr" rtl="0" eaLnBrk="0" fontAlgn="base" hangingPunct="0">
        <a:spcBef>
          <a:spcPct val="0"/>
        </a:spcBef>
        <a:spcAft>
          <a:spcPct val="0"/>
        </a:spcAft>
        <a:defRPr sz="3600" b="1">
          <a:solidFill>
            <a:schemeClr val="bg2"/>
          </a:solidFill>
          <a:latin typeface="Arial" charset="0"/>
        </a:defRPr>
      </a:lvl2pPr>
      <a:lvl3pPr algn="ctr" rtl="0" eaLnBrk="0" fontAlgn="base" hangingPunct="0">
        <a:spcBef>
          <a:spcPct val="0"/>
        </a:spcBef>
        <a:spcAft>
          <a:spcPct val="0"/>
        </a:spcAft>
        <a:defRPr sz="3600" b="1">
          <a:solidFill>
            <a:schemeClr val="bg2"/>
          </a:solidFill>
          <a:latin typeface="Arial" charset="0"/>
        </a:defRPr>
      </a:lvl3pPr>
      <a:lvl4pPr algn="ctr" rtl="0" eaLnBrk="0" fontAlgn="base" hangingPunct="0">
        <a:spcBef>
          <a:spcPct val="0"/>
        </a:spcBef>
        <a:spcAft>
          <a:spcPct val="0"/>
        </a:spcAft>
        <a:defRPr sz="3600" b="1">
          <a:solidFill>
            <a:schemeClr val="bg2"/>
          </a:solidFill>
          <a:latin typeface="Arial" charset="0"/>
        </a:defRPr>
      </a:lvl4pPr>
      <a:lvl5pPr algn="ctr" rtl="0" eaLnBrk="0" fontAlgn="base" hangingPunct="0">
        <a:spcBef>
          <a:spcPct val="0"/>
        </a:spcBef>
        <a:spcAft>
          <a:spcPct val="0"/>
        </a:spcAft>
        <a:defRPr sz="3600" b="1">
          <a:solidFill>
            <a:schemeClr val="bg2"/>
          </a:solidFill>
          <a:latin typeface="Arial" charset="0"/>
        </a:defRPr>
      </a:lvl5pPr>
      <a:lvl6pPr marL="457200" algn="ctr" rtl="0" fontAlgn="base">
        <a:spcBef>
          <a:spcPct val="0"/>
        </a:spcBef>
        <a:spcAft>
          <a:spcPct val="0"/>
        </a:spcAft>
        <a:defRPr sz="3600" b="1">
          <a:solidFill>
            <a:schemeClr val="bg2"/>
          </a:solidFill>
          <a:latin typeface="Arial" charset="0"/>
        </a:defRPr>
      </a:lvl6pPr>
      <a:lvl7pPr marL="914400" algn="ctr" rtl="0" fontAlgn="base">
        <a:spcBef>
          <a:spcPct val="0"/>
        </a:spcBef>
        <a:spcAft>
          <a:spcPct val="0"/>
        </a:spcAft>
        <a:defRPr sz="3600" b="1">
          <a:solidFill>
            <a:schemeClr val="bg2"/>
          </a:solidFill>
          <a:latin typeface="Arial" charset="0"/>
        </a:defRPr>
      </a:lvl7pPr>
      <a:lvl8pPr marL="1371600" algn="ctr" rtl="0" fontAlgn="base">
        <a:spcBef>
          <a:spcPct val="0"/>
        </a:spcBef>
        <a:spcAft>
          <a:spcPct val="0"/>
        </a:spcAft>
        <a:defRPr sz="3600" b="1">
          <a:solidFill>
            <a:schemeClr val="bg2"/>
          </a:solidFill>
          <a:latin typeface="Arial" charset="0"/>
        </a:defRPr>
      </a:lvl8pPr>
      <a:lvl9pPr marL="1828800" algn="ctr" rtl="0" fontAlgn="base">
        <a:spcBef>
          <a:spcPct val="0"/>
        </a:spcBef>
        <a:spcAft>
          <a:spcPct val="0"/>
        </a:spcAft>
        <a:defRPr sz="36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fontAlgn="base">
        <a:spcBef>
          <a:spcPct val="20000"/>
        </a:spcBef>
        <a:spcAft>
          <a:spcPct val="0"/>
        </a:spcAft>
        <a:buChar char="»"/>
        <a:defRPr sz="2000" b="1">
          <a:solidFill>
            <a:schemeClr val="bg2"/>
          </a:solidFill>
          <a:latin typeface="+mn-lt"/>
        </a:defRPr>
      </a:lvl6pPr>
      <a:lvl7pPr marL="2971800" indent="-228600" algn="l" rtl="0" fontAlgn="base">
        <a:spcBef>
          <a:spcPct val="20000"/>
        </a:spcBef>
        <a:spcAft>
          <a:spcPct val="0"/>
        </a:spcAft>
        <a:buChar char="»"/>
        <a:defRPr sz="2000" b="1">
          <a:solidFill>
            <a:schemeClr val="bg2"/>
          </a:solidFill>
          <a:latin typeface="+mn-lt"/>
        </a:defRPr>
      </a:lvl7pPr>
      <a:lvl8pPr marL="3429000" indent="-228600" algn="l" rtl="0" fontAlgn="base">
        <a:spcBef>
          <a:spcPct val="20000"/>
        </a:spcBef>
        <a:spcAft>
          <a:spcPct val="0"/>
        </a:spcAft>
        <a:buChar char="»"/>
        <a:defRPr sz="2000" b="1">
          <a:solidFill>
            <a:schemeClr val="bg2"/>
          </a:solidFill>
          <a:latin typeface="+mn-lt"/>
        </a:defRPr>
      </a:lvl8pPr>
      <a:lvl9pPr marL="3886200" indent="-228600" algn="l" rtl="0" fontAlgn="base">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331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1" hangingPunct="1"/>
            <a:endParaRPr lang="de-DE" smtClean="0">
              <a:solidFill>
                <a:srgbClr val="FFFF00"/>
              </a:solidFill>
            </a:endParaRPr>
          </a:p>
        </p:txBody>
      </p:sp>
      <p:sp>
        <p:nvSpPr>
          <p:cNvPr id="1331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de-DE" smtClean="0">
              <a:solidFill>
                <a:srgbClr val="FFFF00"/>
              </a:solidFill>
            </a:endParaRPr>
          </a:p>
        </p:txBody>
      </p:sp>
      <p:sp>
        <p:nvSpPr>
          <p:cNvPr id="1331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F927230E-CCB3-474B-80A4-F86D8AC25EC6}" type="slidenum">
              <a:rPr lang="de-DE" smtClean="0">
                <a:solidFill>
                  <a:srgbClr val="FFFF00"/>
                </a:solidFill>
              </a:rPr>
              <a:pPr eaLnBrk="1" hangingPunct="1"/>
              <a:t>‹Nr.›</a:t>
            </a:fld>
            <a:endParaRPr lang="de-DE" smtClean="0">
              <a:solidFill>
                <a:srgbClr val="FFFF00"/>
              </a:solidFill>
            </a:endParaRPr>
          </a:p>
        </p:txBody>
      </p:sp>
    </p:spTree>
    <p:extLst>
      <p:ext uri="{BB962C8B-B14F-4D97-AF65-F5344CB8AC3E}">
        <p14:creationId xmlns:p14="http://schemas.microsoft.com/office/powerpoint/2010/main" val="3901702698"/>
      </p:ext>
    </p:extLst>
  </p:cSld>
  <p:clrMap bg1="dk2" tx1="lt1" bg2="dk1" tx2="lt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775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de-DE">
              <a:solidFill>
                <a:srgbClr val="000000"/>
              </a:solidFill>
            </a:endParaRPr>
          </a:p>
        </p:txBody>
      </p:sp>
      <p:sp>
        <p:nvSpPr>
          <p:cNvPr id="8775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solidFill>
                <a:srgbClr val="000000"/>
              </a:solidFill>
            </a:endParaRPr>
          </a:p>
        </p:txBody>
      </p:sp>
      <p:sp>
        <p:nvSpPr>
          <p:cNvPr id="8775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CE9C900-FDF8-4C7B-A966-CE8E297ACFD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775190097"/>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2"/>
                </a:solidFill>
                <a:latin typeface="+mn-lt"/>
              </a:defRPr>
            </a:lvl1pPr>
          </a:lstStyle>
          <a:p>
            <a:pPr algn="l" eaLnBrk="1" hangingPunct="1">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2"/>
                </a:solidFill>
                <a:latin typeface="+mn-lt"/>
              </a:defRPr>
            </a:lvl1pPr>
          </a:lstStyle>
          <a:p>
            <a:pPr eaLnBrk="1" hangingPunct="1">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eaLnBrk="1" hangingPunct="1">
              <a:defRPr/>
            </a:pPr>
            <a:fld id="{3472A896-D009-4618-8DA5-BA76CF1541F9}" type="slidenum">
              <a:rPr lang="de-DE">
                <a:solidFill>
                  <a:srgbClr val="000000"/>
                </a:solidFill>
              </a:rPr>
              <a:pPr eaLnBrk="1" hangingPunct="1">
                <a:defRPr/>
              </a:pPr>
              <a:t>‹Nr.›</a:t>
            </a:fld>
            <a:endParaRPr lang="de-DE">
              <a:solidFill>
                <a:srgbClr val="000000"/>
              </a:solidFill>
            </a:endParaRPr>
          </a:p>
        </p:txBody>
      </p:sp>
    </p:spTree>
    <p:extLst>
      <p:ext uri="{BB962C8B-B14F-4D97-AF65-F5344CB8AC3E}">
        <p14:creationId xmlns:p14="http://schemas.microsoft.com/office/powerpoint/2010/main" val="2234948492"/>
      </p:ext>
    </p:extLst>
  </p:cSld>
  <p:clrMap bg1="dk2" tx1="lt1" bg2="dk1" tx2="lt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Arial" charset="0"/>
        </a:defRPr>
      </a:lvl2pPr>
      <a:lvl3pPr algn="ctr" rtl="0" eaLnBrk="0" fontAlgn="base" hangingPunct="0">
        <a:spcBef>
          <a:spcPct val="0"/>
        </a:spcBef>
        <a:spcAft>
          <a:spcPct val="0"/>
        </a:spcAft>
        <a:defRPr sz="4400">
          <a:solidFill>
            <a:schemeClr val="bg2"/>
          </a:solidFill>
          <a:latin typeface="Arial" charset="0"/>
        </a:defRPr>
      </a:lvl3pPr>
      <a:lvl4pPr algn="ctr" rtl="0" eaLnBrk="0" fontAlgn="base" hangingPunct="0">
        <a:spcBef>
          <a:spcPct val="0"/>
        </a:spcBef>
        <a:spcAft>
          <a:spcPct val="0"/>
        </a:spcAft>
        <a:defRPr sz="4400">
          <a:solidFill>
            <a:schemeClr val="bg2"/>
          </a:solidFill>
          <a:latin typeface="Arial" charset="0"/>
        </a:defRPr>
      </a:lvl4pPr>
      <a:lvl5pPr algn="ctr" rtl="0" eaLnBrk="0" fontAlgn="base" hangingPunct="0">
        <a:spcBef>
          <a:spcPct val="0"/>
        </a:spcBef>
        <a:spcAft>
          <a:spcPct val="0"/>
        </a:spcAft>
        <a:defRPr sz="4400">
          <a:solidFill>
            <a:schemeClr val="bg2"/>
          </a:solidFill>
          <a:latin typeface="Arial" charset="0"/>
        </a:defRPr>
      </a:lvl5pPr>
      <a:lvl6pPr marL="457200" algn="ctr" rtl="0" fontAlgn="base">
        <a:spcBef>
          <a:spcPct val="0"/>
        </a:spcBef>
        <a:spcAft>
          <a:spcPct val="0"/>
        </a:spcAft>
        <a:defRPr sz="4400">
          <a:solidFill>
            <a:schemeClr val="bg2"/>
          </a:solidFill>
          <a:latin typeface="Arial" charset="0"/>
        </a:defRPr>
      </a:lvl6pPr>
      <a:lvl7pPr marL="914400" algn="ctr" rtl="0" fontAlgn="base">
        <a:spcBef>
          <a:spcPct val="0"/>
        </a:spcBef>
        <a:spcAft>
          <a:spcPct val="0"/>
        </a:spcAft>
        <a:defRPr sz="4400">
          <a:solidFill>
            <a:schemeClr val="bg2"/>
          </a:solidFill>
          <a:latin typeface="Arial" charset="0"/>
        </a:defRPr>
      </a:lvl7pPr>
      <a:lvl8pPr marL="1371600" algn="ctr" rtl="0" fontAlgn="base">
        <a:spcBef>
          <a:spcPct val="0"/>
        </a:spcBef>
        <a:spcAft>
          <a:spcPct val="0"/>
        </a:spcAft>
        <a:defRPr sz="4400">
          <a:solidFill>
            <a:schemeClr val="bg2"/>
          </a:solidFill>
          <a:latin typeface="Arial" charset="0"/>
        </a:defRPr>
      </a:lvl8pPr>
      <a:lvl9pPr marL="1828800" algn="ctr" rtl="0" fontAlgn="base">
        <a:spcBef>
          <a:spcPct val="0"/>
        </a:spcBef>
        <a:spcAft>
          <a:spcPct val="0"/>
        </a:spcAft>
        <a:defRPr sz="4400">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A32C08FE-1115-46AD-A8D5-FB736AD199F7}" type="datetimeFigureOut">
              <a:rPr lang="de-DE" smtClean="0">
                <a:solidFill>
                  <a:prstClr val="black">
                    <a:tint val="75000"/>
                  </a:prstClr>
                </a:solidFill>
                <a:latin typeface="Calibri"/>
              </a:rPr>
              <a:pPr eaLnBrk="1" fontAlgn="auto" hangingPunct="1">
                <a:spcBef>
                  <a:spcPts val="0"/>
                </a:spcBef>
                <a:spcAft>
                  <a:spcPts val="0"/>
                </a:spcAft>
              </a:pPr>
              <a:t>05.01.2026</a:t>
            </a:fld>
            <a:endParaRPr lang="de-DE" smtClean="0">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de-DE" smtClean="0">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C5E5788-C55C-4152-A7B9-D5E92D845616}" type="slidenum">
              <a:rPr lang="de-DE" smtClean="0">
                <a:solidFill>
                  <a:prstClr val="black">
                    <a:tint val="75000"/>
                  </a:prstClr>
                </a:solidFill>
                <a:latin typeface="Calibri"/>
              </a:rPr>
              <a:pPr eaLnBrk="1" fontAlgn="auto" hangingPunct="1">
                <a:spcBef>
                  <a:spcPts val="0"/>
                </a:spcBef>
                <a:spcAft>
                  <a:spcPts val="0"/>
                </a:spcAft>
              </a:pPr>
              <a:t>‹Nr.›</a:t>
            </a:fld>
            <a:endParaRPr lang="de-DE" smtClean="0">
              <a:solidFill>
                <a:prstClr val="black">
                  <a:tint val="75000"/>
                </a:prstClr>
              </a:solidFill>
              <a:latin typeface="Calibri"/>
            </a:endParaRPr>
          </a:p>
        </p:txBody>
      </p:sp>
    </p:spTree>
    <p:extLst>
      <p:ext uri="{BB962C8B-B14F-4D97-AF65-F5344CB8AC3E}">
        <p14:creationId xmlns:p14="http://schemas.microsoft.com/office/powerpoint/2010/main" val="3173326966"/>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31CA07D-A3C5-1D46-98BD-7ED939B394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C22C5AD-EF19-D749-9606-B6AFE28C6FB4}"/>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6030BA-EC19-334D-A4EC-9F34B573CE8E}"/>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45AC7C-61CF-DD47-ADAA-D891F9059B6A}" type="datetimeFigureOut">
              <a:rPr lang="de-DE" smtClean="0"/>
              <a:t>05.01.2026</a:t>
            </a:fld>
            <a:endParaRPr lang="de-DE"/>
          </a:p>
        </p:txBody>
      </p:sp>
      <p:sp>
        <p:nvSpPr>
          <p:cNvPr id="5" name="Fußzeilenplatzhalter 4">
            <a:extLst>
              <a:ext uri="{FF2B5EF4-FFF2-40B4-BE49-F238E27FC236}">
                <a16:creationId xmlns:a16="http://schemas.microsoft.com/office/drawing/2014/main" id="{3486D90A-7796-3A44-849C-BB087EC93A32}"/>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05C767C-4F69-2846-A382-73F7E0F3B17D}"/>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F2A12B-5353-9344-B7E0-78BF81D9B302}" type="slidenum">
              <a:rPr lang="de-DE" smtClean="0"/>
              <a:t>‹Nr.›</a:t>
            </a:fld>
            <a:endParaRPr lang="de-DE"/>
          </a:p>
        </p:txBody>
      </p:sp>
    </p:spTree>
    <p:extLst>
      <p:ext uri="{BB962C8B-B14F-4D97-AF65-F5344CB8AC3E}">
        <p14:creationId xmlns:p14="http://schemas.microsoft.com/office/powerpoint/2010/main" val="2801188273"/>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dotGrid">
          <a:fgClr>
            <a:srgbClr val="969696"/>
          </a:fgClr>
          <a:bgClr>
            <a:schemeClr val="tx2"/>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3D3D"/>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434EDAE-8187-4B83-A07C-CE8ABE6B13C9}"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3015981453"/>
      </p:ext>
    </p:extLst>
  </p:cSld>
  <p:clrMap bg1="dk2" tx1="lt1" bg2="dk1" tx2="lt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rtl="0" eaLnBrk="0" fontAlgn="base" hangingPunct="0">
        <a:spcBef>
          <a:spcPct val="0"/>
        </a:spcBef>
        <a:spcAft>
          <a:spcPct val="0"/>
        </a:spcAft>
        <a:defRPr sz="3600" b="1">
          <a:solidFill>
            <a:schemeClr val="bg2"/>
          </a:solidFill>
          <a:latin typeface="+mj-lt"/>
          <a:ea typeface="+mj-ea"/>
          <a:cs typeface="+mj-cs"/>
        </a:defRPr>
      </a:lvl1pPr>
      <a:lvl2pPr algn="ctr" rtl="0" eaLnBrk="0" fontAlgn="base" hangingPunct="0">
        <a:spcBef>
          <a:spcPct val="0"/>
        </a:spcBef>
        <a:spcAft>
          <a:spcPct val="0"/>
        </a:spcAft>
        <a:defRPr sz="3600" b="1">
          <a:solidFill>
            <a:schemeClr val="bg2"/>
          </a:solidFill>
          <a:latin typeface="Arial" charset="0"/>
        </a:defRPr>
      </a:lvl2pPr>
      <a:lvl3pPr algn="ctr" rtl="0" eaLnBrk="0" fontAlgn="base" hangingPunct="0">
        <a:spcBef>
          <a:spcPct val="0"/>
        </a:spcBef>
        <a:spcAft>
          <a:spcPct val="0"/>
        </a:spcAft>
        <a:defRPr sz="3600" b="1">
          <a:solidFill>
            <a:schemeClr val="bg2"/>
          </a:solidFill>
          <a:latin typeface="Arial" charset="0"/>
        </a:defRPr>
      </a:lvl3pPr>
      <a:lvl4pPr algn="ctr" rtl="0" eaLnBrk="0" fontAlgn="base" hangingPunct="0">
        <a:spcBef>
          <a:spcPct val="0"/>
        </a:spcBef>
        <a:spcAft>
          <a:spcPct val="0"/>
        </a:spcAft>
        <a:defRPr sz="3600" b="1">
          <a:solidFill>
            <a:schemeClr val="bg2"/>
          </a:solidFill>
          <a:latin typeface="Arial" charset="0"/>
        </a:defRPr>
      </a:lvl4pPr>
      <a:lvl5pPr algn="ctr" rtl="0" eaLnBrk="0" fontAlgn="base" hangingPunct="0">
        <a:spcBef>
          <a:spcPct val="0"/>
        </a:spcBef>
        <a:spcAft>
          <a:spcPct val="0"/>
        </a:spcAft>
        <a:defRPr sz="3600" b="1">
          <a:solidFill>
            <a:schemeClr val="bg2"/>
          </a:solidFill>
          <a:latin typeface="Arial" charset="0"/>
        </a:defRPr>
      </a:lvl5pPr>
      <a:lvl6pPr marL="457200" algn="ctr" rtl="0" fontAlgn="base">
        <a:spcBef>
          <a:spcPct val="0"/>
        </a:spcBef>
        <a:spcAft>
          <a:spcPct val="0"/>
        </a:spcAft>
        <a:defRPr sz="3600" b="1">
          <a:solidFill>
            <a:schemeClr val="bg2"/>
          </a:solidFill>
          <a:latin typeface="Arial" charset="0"/>
        </a:defRPr>
      </a:lvl6pPr>
      <a:lvl7pPr marL="914400" algn="ctr" rtl="0" fontAlgn="base">
        <a:spcBef>
          <a:spcPct val="0"/>
        </a:spcBef>
        <a:spcAft>
          <a:spcPct val="0"/>
        </a:spcAft>
        <a:defRPr sz="3600" b="1">
          <a:solidFill>
            <a:schemeClr val="bg2"/>
          </a:solidFill>
          <a:latin typeface="Arial" charset="0"/>
        </a:defRPr>
      </a:lvl7pPr>
      <a:lvl8pPr marL="1371600" algn="ctr" rtl="0" fontAlgn="base">
        <a:spcBef>
          <a:spcPct val="0"/>
        </a:spcBef>
        <a:spcAft>
          <a:spcPct val="0"/>
        </a:spcAft>
        <a:defRPr sz="3600" b="1">
          <a:solidFill>
            <a:schemeClr val="bg2"/>
          </a:solidFill>
          <a:latin typeface="Arial" charset="0"/>
        </a:defRPr>
      </a:lvl8pPr>
      <a:lvl9pPr marL="1828800" algn="ctr" rtl="0" fontAlgn="base">
        <a:spcBef>
          <a:spcPct val="0"/>
        </a:spcBef>
        <a:spcAft>
          <a:spcPct val="0"/>
        </a:spcAft>
        <a:defRPr sz="36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eaLnBrk="0" fontAlgn="base" hangingPunct="0">
        <a:spcBef>
          <a:spcPct val="20000"/>
        </a:spcBef>
        <a:spcAft>
          <a:spcPct val="0"/>
        </a:spcAft>
        <a:buChar char="»"/>
        <a:defRPr sz="2000" b="1">
          <a:solidFill>
            <a:schemeClr val="bg2"/>
          </a:solidFill>
          <a:latin typeface="+mn-lt"/>
        </a:defRPr>
      </a:lvl6pPr>
      <a:lvl7pPr marL="2971800" indent="-228600" algn="l" rtl="0" eaLnBrk="0" fontAlgn="base" hangingPunct="0">
        <a:spcBef>
          <a:spcPct val="20000"/>
        </a:spcBef>
        <a:spcAft>
          <a:spcPct val="0"/>
        </a:spcAft>
        <a:buChar char="»"/>
        <a:defRPr sz="2000" b="1">
          <a:solidFill>
            <a:schemeClr val="bg2"/>
          </a:solidFill>
          <a:latin typeface="+mn-lt"/>
        </a:defRPr>
      </a:lvl7pPr>
      <a:lvl8pPr marL="3429000" indent="-228600" algn="l" rtl="0" eaLnBrk="0" fontAlgn="base" hangingPunct="0">
        <a:spcBef>
          <a:spcPct val="20000"/>
        </a:spcBef>
        <a:spcAft>
          <a:spcPct val="0"/>
        </a:spcAft>
        <a:buChar char="»"/>
        <a:defRPr sz="2000" b="1">
          <a:solidFill>
            <a:schemeClr val="bg2"/>
          </a:solidFill>
          <a:latin typeface="+mn-lt"/>
        </a:defRPr>
      </a:lvl8pPr>
      <a:lvl9pPr marL="3886200" indent="-228600" algn="l" rtl="0" eaLnBrk="0" fontAlgn="base" hangingPunct="0">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754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de-DE">
              <a:solidFill>
                <a:srgbClr val="FFFF00"/>
              </a:solidFill>
            </a:endParaRPr>
          </a:p>
        </p:txBody>
      </p:sp>
      <p:sp>
        <p:nvSpPr>
          <p:cNvPr id="2754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solidFill>
                <a:srgbClr val="FFFF00"/>
              </a:solidFill>
            </a:endParaRPr>
          </a:p>
        </p:txBody>
      </p:sp>
      <p:sp>
        <p:nvSpPr>
          <p:cNvPr id="2754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E8E0A9C-CC15-45BA-B361-17985E11C086}"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3587801760"/>
      </p:ext>
    </p:extLst>
  </p:cSld>
  <p:clrMap bg1="dk2" tx1="lt1" bg2="dk1" tx2="lt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imes New Roman" pitchFamily="18" charset="0"/>
        </a:defRPr>
      </a:lvl2pPr>
      <a:lvl3pPr algn="ctr" rtl="0" eaLnBrk="0" fontAlgn="base" hangingPunct="0">
        <a:spcBef>
          <a:spcPct val="0"/>
        </a:spcBef>
        <a:spcAft>
          <a:spcPct val="0"/>
        </a:spcAft>
        <a:defRPr sz="4400">
          <a:solidFill>
            <a:schemeClr val="bg2"/>
          </a:solidFill>
          <a:latin typeface="Times New Roman" pitchFamily="18" charset="0"/>
        </a:defRPr>
      </a:lvl3pPr>
      <a:lvl4pPr algn="ctr" rtl="0" eaLnBrk="0" fontAlgn="base" hangingPunct="0">
        <a:spcBef>
          <a:spcPct val="0"/>
        </a:spcBef>
        <a:spcAft>
          <a:spcPct val="0"/>
        </a:spcAft>
        <a:defRPr sz="4400">
          <a:solidFill>
            <a:schemeClr val="bg2"/>
          </a:solidFill>
          <a:latin typeface="Times New Roman" pitchFamily="18" charset="0"/>
        </a:defRPr>
      </a:lvl4pPr>
      <a:lvl5pPr algn="ctr" rtl="0" eaLnBrk="0" fontAlgn="base" hangingPunct="0">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2F00"/>
            </a:gs>
            <a:gs pos="50000">
              <a:srgbClr val="336600"/>
            </a:gs>
            <a:gs pos="100000">
              <a:srgbClr val="182F00"/>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de-DE">
              <a:solidFill>
                <a:srgbClr val="000000"/>
              </a:solidFill>
            </a:endParaRPr>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solidFill>
                <a:srgbClr val="000000"/>
              </a:solidFill>
            </a:endParaRPr>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F4799D8-139A-4D48-B098-091F79029D2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08873343"/>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solidFill>
            <a:srgbClr val="CC0000"/>
          </a:solidFill>
          <a:ln>
            <a:noFill/>
          </a:ln>
          <a:effectLst>
            <a:prstShdw prst="shdw17" dist="17961" dir="2700000">
              <a:srgbClr val="7A0000"/>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00"/>
              </a:solidFill>
            </a:endParaRPr>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E62318BE-C033-42EF-AE01-2C7A7227ED6B}"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86677870"/>
      </p:ext>
    </p:extLst>
  </p:cSld>
  <p:clrMap bg1="dk2" tx1="lt1" bg2="dk1" tx2="lt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2"/>
          </a:solidFill>
          <a:latin typeface="+mn-lt"/>
        </a:defRPr>
      </a:lvl2pPr>
      <a:lvl3pPr marL="1143000" indent="-228600" algn="l" rtl="0" eaLnBrk="0" fontAlgn="base" hangingPunct="0">
        <a:spcBef>
          <a:spcPct val="20000"/>
        </a:spcBef>
        <a:spcAft>
          <a:spcPct val="0"/>
        </a:spcAft>
        <a:buChar char="•"/>
        <a:defRPr sz="2400" b="1">
          <a:solidFill>
            <a:schemeClr val="bg2"/>
          </a:solidFill>
          <a:latin typeface="+mn-lt"/>
        </a:defRPr>
      </a:lvl3pPr>
      <a:lvl4pPr marL="1600200" indent="-228600" algn="l" rtl="0" eaLnBrk="0" fontAlgn="base" hangingPunct="0">
        <a:spcBef>
          <a:spcPct val="20000"/>
        </a:spcBef>
        <a:spcAft>
          <a:spcPct val="0"/>
        </a:spcAft>
        <a:buChar char="–"/>
        <a:defRPr sz="2000" b="1">
          <a:solidFill>
            <a:schemeClr val="bg2"/>
          </a:solidFill>
          <a:latin typeface="+mn-lt"/>
        </a:defRPr>
      </a:lvl4pPr>
      <a:lvl5pPr marL="2057400" indent="-228600" algn="l" rtl="0" eaLnBrk="0" fontAlgn="base" hangingPunct="0">
        <a:spcBef>
          <a:spcPct val="20000"/>
        </a:spcBef>
        <a:spcAft>
          <a:spcPct val="0"/>
        </a:spcAft>
        <a:buChar char="»"/>
        <a:defRPr sz="2000" b="1">
          <a:solidFill>
            <a:schemeClr val="bg2"/>
          </a:solidFill>
          <a:latin typeface="+mn-lt"/>
        </a:defRPr>
      </a:lvl5pPr>
      <a:lvl6pPr marL="2514600" indent="-228600" algn="l" rtl="0" fontAlgn="base">
        <a:spcBef>
          <a:spcPct val="20000"/>
        </a:spcBef>
        <a:spcAft>
          <a:spcPct val="0"/>
        </a:spcAft>
        <a:buChar char="»"/>
        <a:defRPr sz="2000" b="1">
          <a:solidFill>
            <a:schemeClr val="bg2"/>
          </a:solidFill>
          <a:latin typeface="+mn-lt"/>
        </a:defRPr>
      </a:lvl6pPr>
      <a:lvl7pPr marL="2971800" indent="-228600" algn="l" rtl="0" fontAlgn="base">
        <a:spcBef>
          <a:spcPct val="20000"/>
        </a:spcBef>
        <a:spcAft>
          <a:spcPct val="0"/>
        </a:spcAft>
        <a:buChar char="»"/>
        <a:defRPr sz="2000" b="1">
          <a:solidFill>
            <a:schemeClr val="bg2"/>
          </a:solidFill>
          <a:latin typeface="+mn-lt"/>
        </a:defRPr>
      </a:lvl7pPr>
      <a:lvl8pPr marL="3429000" indent="-228600" algn="l" rtl="0" fontAlgn="base">
        <a:spcBef>
          <a:spcPct val="20000"/>
        </a:spcBef>
        <a:spcAft>
          <a:spcPct val="0"/>
        </a:spcAft>
        <a:buChar char="»"/>
        <a:defRPr sz="2000" b="1">
          <a:solidFill>
            <a:schemeClr val="bg2"/>
          </a:solidFill>
          <a:latin typeface="+mn-lt"/>
        </a:defRPr>
      </a:lvl8pPr>
      <a:lvl9pPr marL="3886200" indent="-228600" algn="l" rtl="0" fontAlgn="base">
        <a:spcBef>
          <a:spcPct val="20000"/>
        </a:spcBef>
        <a:spcAft>
          <a:spcPct val="0"/>
        </a:spcAft>
        <a:buChar char="»"/>
        <a:defRPr sz="2000" b="1">
          <a:solidFill>
            <a:schemeClr val="bg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23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de-DE">
              <a:solidFill>
                <a:srgbClr val="000000"/>
              </a:solidFill>
            </a:endParaRPr>
          </a:p>
        </p:txBody>
      </p:sp>
      <p:sp>
        <p:nvSpPr>
          <p:cNvPr id="223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solidFill>
                <a:srgbClr val="000000"/>
              </a:solidFill>
            </a:endParaRPr>
          </a:p>
        </p:txBody>
      </p:sp>
      <p:sp>
        <p:nvSpPr>
          <p:cNvPr id="223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EE389E2-4911-432F-B31D-4CD2FBB9632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708002146"/>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1479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de-DE">
              <a:solidFill>
                <a:srgbClr val="FFFF00"/>
              </a:solidFill>
            </a:endParaRPr>
          </a:p>
        </p:txBody>
      </p:sp>
      <p:sp>
        <p:nvSpPr>
          <p:cNvPr id="11479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solidFill>
                <a:srgbClr val="FFFF00"/>
              </a:solidFill>
            </a:endParaRPr>
          </a:p>
        </p:txBody>
      </p:sp>
      <p:sp>
        <p:nvSpPr>
          <p:cNvPr id="11479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6F5B9EF-0CC2-482F-8C1A-24C916B14CAB}" type="slidenum">
              <a:rPr lang="de-DE">
                <a:solidFill>
                  <a:srgbClr val="FFFF00"/>
                </a:solidFill>
              </a:rPr>
              <a:pPr>
                <a:defRPr/>
              </a:pPr>
              <a:t>‹Nr.›</a:t>
            </a:fld>
            <a:endParaRPr lang="de-DE">
              <a:solidFill>
                <a:srgbClr val="FFFF00"/>
              </a:solidFill>
            </a:endParaRPr>
          </a:p>
        </p:txBody>
      </p:sp>
    </p:spTree>
    <p:extLst>
      <p:ext uri="{BB962C8B-B14F-4D97-AF65-F5344CB8AC3E}">
        <p14:creationId xmlns:p14="http://schemas.microsoft.com/office/powerpoint/2010/main" val="4109628119"/>
      </p:ext>
    </p:extLst>
  </p:cSld>
  <p:clrMap bg1="dk2" tx1="lt1" bg2="dk1" tx2="lt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Klicken Sie, um das Format des Titel-Masters zu bearbeiten.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Klicken Sie, um die Textformatierung des Masters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4423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solidFill>
                <a:srgbClr val="FFFF00"/>
              </a:solidFill>
            </a:endParaRPr>
          </a:p>
        </p:txBody>
      </p:sp>
      <p:sp>
        <p:nvSpPr>
          <p:cNvPr id="4423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00"/>
              </a:solidFill>
            </a:endParaRPr>
          </a:p>
        </p:txBody>
      </p:sp>
      <p:sp>
        <p:nvSpPr>
          <p:cNvPr id="4423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F16D0CA-1E27-4E73-8C53-4209A7196CAA}" type="slidenum">
              <a:rPr lang="en-US">
                <a:solidFill>
                  <a:srgbClr val="FFFF00"/>
                </a:solidFill>
              </a:rPr>
              <a:pPr>
                <a:defRPr/>
              </a:pPr>
              <a:t>‹Nr.›</a:t>
            </a:fld>
            <a:endParaRPr lang="en-US">
              <a:solidFill>
                <a:srgbClr val="FFFF00"/>
              </a:solidFill>
            </a:endParaRPr>
          </a:p>
        </p:txBody>
      </p:sp>
    </p:spTree>
    <p:extLst>
      <p:ext uri="{BB962C8B-B14F-4D97-AF65-F5344CB8AC3E}">
        <p14:creationId xmlns:p14="http://schemas.microsoft.com/office/powerpoint/2010/main" val="1413400706"/>
      </p:ext>
    </p:extLst>
  </p:cSld>
  <p:clrMap bg1="dk2" tx1="lt1" bg2="dk1" tx2="lt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3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1.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3.bin"/><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96.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123.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ags" Target="../tags/tag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3.xml"/><Relationship Id="rId1" Type="http://schemas.openxmlformats.org/officeDocument/2006/relationships/tags" Target="../tags/tag8.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5.xml"/><Relationship Id="rId1" Type="http://schemas.openxmlformats.org/officeDocument/2006/relationships/tags" Target="../tags/tag9.xml"/><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76.xml"/><Relationship Id="rId6" Type="http://schemas.openxmlformats.org/officeDocument/2006/relationships/image" Target="../media/image40.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7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09.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5.xml"/><Relationship Id="rId1" Type="http://schemas.openxmlformats.org/officeDocument/2006/relationships/tags" Target="../tags/tag10.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07.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3.xml"/><Relationship Id="rId1" Type="http://schemas.openxmlformats.org/officeDocument/2006/relationships/tags" Target="../tags/tag11.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20.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42.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42.xml"/><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ags" Target="../tags/tag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07.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google.de/url?sa=i&amp;rct=j&amp;q=&amp;esrc=s&amp;source=imgres&amp;cd=&amp;cad=rja&amp;uact=8&amp;ved=0ahUKEwju4fH_rf_WAhXJblAKHT5xCl8QjRwIBw&amp;url=https://de.wikipedia.org/wiki/Friedrich_II._(Preu%C3%9Fen)&amp;psig=AOvVaw2waF3ypPcp2u-YM7QhqhRz&amp;ust=1508594341133111" TargetMode="External"/><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123.xml"/><Relationship Id="rId5" Type="http://schemas.openxmlformats.org/officeDocument/2006/relationships/image" Target="../media/image79.png"/><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23.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7" name="Group 3"/>
          <p:cNvGrpSpPr>
            <a:grpSpLocks/>
          </p:cNvGrpSpPr>
          <p:nvPr/>
        </p:nvGrpSpPr>
        <p:grpSpPr bwMode="auto">
          <a:xfrm>
            <a:off x="7694369" y="4638489"/>
            <a:ext cx="819150" cy="1277938"/>
            <a:chOff x="4904" y="1559"/>
            <a:chExt cx="689" cy="1134"/>
          </a:xfrm>
          <a:effectLst>
            <a:outerShdw blurRad="50800" dist="38100" dir="8100000" algn="tr" rotWithShape="0">
              <a:prstClr val="black">
                <a:alpha val="40000"/>
              </a:prstClr>
            </a:outerShdw>
          </a:effectLst>
        </p:grpSpPr>
        <p:sp>
          <p:nvSpPr>
            <p:cNvPr id="108548" name="AutoShape 4"/>
            <p:cNvSpPr>
              <a:spLocks noChangeArrowheads="1"/>
            </p:cNvSpPr>
            <p:nvPr/>
          </p:nvSpPr>
          <p:spPr bwMode="auto">
            <a:xfrm>
              <a:off x="4904" y="1559"/>
              <a:ext cx="689" cy="1134"/>
            </a:xfrm>
            <a:prstGeom prst="roundRect">
              <a:avLst>
                <a:gd name="adj" fmla="val 16667"/>
              </a:avLst>
            </a:prstGeom>
            <a:solidFill>
              <a:srgbClr val="C0C0C0"/>
            </a:solidFill>
            <a:ln>
              <a:noFill/>
            </a:ln>
            <a:effectLst>
              <a:prstShdw prst="shdw17" dist="17961" dir="2700000">
                <a:srgbClr val="C0C0C0">
                  <a:gamma/>
                  <a:shade val="60000"/>
                  <a:invGamma/>
                </a:srgb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DE">
                <a:solidFill>
                  <a:prstClr val="black"/>
                </a:solidFill>
              </a:endParaRPr>
            </a:p>
          </p:txBody>
        </p:sp>
        <p:grpSp>
          <p:nvGrpSpPr>
            <p:cNvPr id="108549" name="Group 5"/>
            <p:cNvGrpSpPr>
              <a:grpSpLocks/>
            </p:cNvGrpSpPr>
            <p:nvPr/>
          </p:nvGrpSpPr>
          <p:grpSpPr bwMode="auto">
            <a:xfrm>
              <a:off x="4940" y="1693"/>
              <a:ext cx="629" cy="890"/>
              <a:chOff x="4940" y="1693"/>
              <a:chExt cx="629" cy="890"/>
            </a:xfrm>
          </p:grpSpPr>
          <p:sp>
            <p:nvSpPr>
              <p:cNvPr id="108550" name="Freeform 6"/>
              <p:cNvSpPr>
                <a:spLocks/>
              </p:cNvSpPr>
              <p:nvPr/>
            </p:nvSpPr>
            <p:spPr bwMode="auto">
              <a:xfrm>
                <a:off x="4961" y="2126"/>
                <a:ext cx="595" cy="457"/>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19050"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51" name="Oval 7"/>
              <p:cNvSpPr>
                <a:spLocks noChangeArrowheads="1"/>
              </p:cNvSpPr>
              <p:nvPr/>
            </p:nvSpPr>
            <p:spPr bwMode="auto">
              <a:xfrm>
                <a:off x="5007" y="1718"/>
                <a:ext cx="495" cy="488"/>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8552" name="Oval 8"/>
              <p:cNvSpPr>
                <a:spLocks noChangeArrowheads="1"/>
              </p:cNvSpPr>
              <p:nvPr/>
            </p:nvSpPr>
            <p:spPr bwMode="auto">
              <a:xfrm>
                <a:off x="4940" y="1725"/>
                <a:ext cx="629" cy="636"/>
              </a:xfrm>
              <a:prstGeom prst="ellipse">
                <a:avLst/>
              </a:prstGeom>
              <a:solidFill>
                <a:srgbClr val="FFFFFF"/>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8553" name="Oval 9"/>
              <p:cNvSpPr>
                <a:spLocks noChangeArrowheads="1"/>
              </p:cNvSpPr>
              <p:nvPr/>
            </p:nvSpPr>
            <p:spPr bwMode="auto">
              <a:xfrm>
                <a:off x="5007" y="1695"/>
                <a:ext cx="495" cy="536"/>
              </a:xfrm>
              <a:prstGeom prst="ellipse">
                <a:avLst/>
              </a:prstGeom>
              <a:solidFill>
                <a:srgbClr val="FF0000"/>
              </a:solidFill>
              <a:ln w="190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8554" name="Rectangle 10"/>
              <p:cNvSpPr>
                <a:spLocks noChangeArrowheads="1"/>
              </p:cNvSpPr>
              <p:nvPr/>
            </p:nvSpPr>
            <p:spPr bwMode="auto">
              <a:xfrm>
                <a:off x="5007" y="1693"/>
                <a:ext cx="495" cy="243"/>
              </a:xfrm>
              <a:prstGeom prst="rect">
                <a:avLst/>
              </a:prstGeom>
              <a:solidFill>
                <a:srgbClr val="FF000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8555" name="Rectangle 11"/>
              <p:cNvSpPr>
                <a:spLocks noChangeArrowheads="1"/>
              </p:cNvSpPr>
              <p:nvPr/>
            </p:nvSpPr>
            <p:spPr bwMode="auto">
              <a:xfrm>
                <a:off x="5018" y="1718"/>
                <a:ext cx="472" cy="227"/>
              </a:xfrm>
              <a:prstGeom prst="rect">
                <a:avLst/>
              </a:prstGeom>
              <a:solidFill>
                <a:srgbClr val="FF00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a:solidFill>
                      <a:srgbClr val="000000"/>
                    </a:solidFill>
                    <a:latin typeface="Arial" charset="0"/>
                  </a:rPr>
                  <a:t> </a:t>
                </a:r>
              </a:p>
            </p:txBody>
          </p:sp>
          <p:sp>
            <p:nvSpPr>
              <p:cNvPr id="108556" name="Line 12"/>
              <p:cNvSpPr>
                <a:spLocks noChangeShapeType="1"/>
              </p:cNvSpPr>
              <p:nvPr/>
            </p:nvSpPr>
            <p:spPr bwMode="auto">
              <a:xfrm>
                <a:off x="5081" y="1863"/>
                <a:ext cx="136" cy="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57" name="Line 13"/>
              <p:cNvSpPr>
                <a:spLocks noChangeShapeType="1"/>
              </p:cNvSpPr>
              <p:nvPr/>
            </p:nvSpPr>
            <p:spPr bwMode="auto">
              <a:xfrm flipH="1">
                <a:off x="5215" y="1758"/>
                <a:ext cx="42" cy="13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58" name="Line 14"/>
              <p:cNvSpPr>
                <a:spLocks noChangeShapeType="1"/>
              </p:cNvSpPr>
              <p:nvPr/>
            </p:nvSpPr>
            <p:spPr bwMode="auto">
              <a:xfrm>
                <a:off x="5259" y="1758"/>
                <a:ext cx="36" cy="13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59" name="Line 15"/>
              <p:cNvSpPr>
                <a:spLocks noChangeShapeType="1"/>
              </p:cNvSpPr>
              <p:nvPr/>
            </p:nvSpPr>
            <p:spPr bwMode="auto">
              <a:xfrm flipV="1">
                <a:off x="5295" y="1861"/>
                <a:ext cx="138" cy="3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0" name="Line 16"/>
              <p:cNvSpPr>
                <a:spLocks noChangeShapeType="1"/>
              </p:cNvSpPr>
              <p:nvPr/>
            </p:nvSpPr>
            <p:spPr bwMode="auto">
              <a:xfrm flipV="1">
                <a:off x="5338" y="1861"/>
                <a:ext cx="95" cy="10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1" name="Line 17"/>
              <p:cNvSpPr>
                <a:spLocks noChangeShapeType="1"/>
              </p:cNvSpPr>
              <p:nvPr/>
            </p:nvSpPr>
            <p:spPr bwMode="auto">
              <a:xfrm>
                <a:off x="5340" y="1963"/>
                <a:ext cx="92"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2" name="Line 18"/>
              <p:cNvSpPr>
                <a:spLocks noChangeShapeType="1"/>
              </p:cNvSpPr>
              <p:nvPr/>
            </p:nvSpPr>
            <p:spPr bwMode="auto">
              <a:xfrm>
                <a:off x="5298" y="2041"/>
                <a:ext cx="134" cy="2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3" name="Line 19"/>
              <p:cNvSpPr>
                <a:spLocks noChangeShapeType="1"/>
              </p:cNvSpPr>
              <p:nvPr/>
            </p:nvSpPr>
            <p:spPr bwMode="auto">
              <a:xfrm flipV="1">
                <a:off x="5076" y="2039"/>
                <a:ext cx="141" cy="3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4" name="Line 20"/>
              <p:cNvSpPr>
                <a:spLocks noChangeShapeType="1"/>
              </p:cNvSpPr>
              <p:nvPr/>
            </p:nvSpPr>
            <p:spPr bwMode="auto">
              <a:xfrm flipH="1">
                <a:off x="5256" y="2041"/>
                <a:ext cx="43" cy="12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5" name="Line 21"/>
              <p:cNvSpPr>
                <a:spLocks noChangeShapeType="1"/>
              </p:cNvSpPr>
              <p:nvPr/>
            </p:nvSpPr>
            <p:spPr bwMode="auto">
              <a:xfrm>
                <a:off x="5215" y="2038"/>
                <a:ext cx="40" cy="1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6" name="Line 22"/>
              <p:cNvSpPr>
                <a:spLocks noChangeShapeType="1"/>
              </p:cNvSpPr>
              <p:nvPr/>
            </p:nvSpPr>
            <p:spPr bwMode="auto">
              <a:xfrm flipH="1">
                <a:off x="5076" y="1966"/>
                <a:ext cx="96" cy="104"/>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7" name="Line 23"/>
              <p:cNvSpPr>
                <a:spLocks noChangeShapeType="1"/>
              </p:cNvSpPr>
              <p:nvPr/>
            </p:nvSpPr>
            <p:spPr bwMode="auto">
              <a:xfrm>
                <a:off x="5081" y="1863"/>
                <a:ext cx="90" cy="10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8" name="Line 24"/>
              <p:cNvSpPr>
                <a:spLocks noChangeShapeType="1"/>
              </p:cNvSpPr>
              <p:nvPr/>
            </p:nvSpPr>
            <p:spPr bwMode="auto">
              <a:xfrm>
                <a:off x="5176" y="2428"/>
                <a:ext cx="62"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69" name="Line 25"/>
              <p:cNvSpPr>
                <a:spLocks noChangeShapeType="1"/>
              </p:cNvSpPr>
              <p:nvPr/>
            </p:nvSpPr>
            <p:spPr bwMode="auto">
              <a:xfrm flipH="1">
                <a:off x="5236" y="2381"/>
                <a:ext cx="20"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0" name="Line 26"/>
              <p:cNvSpPr>
                <a:spLocks noChangeShapeType="1"/>
              </p:cNvSpPr>
              <p:nvPr/>
            </p:nvSpPr>
            <p:spPr bwMode="auto">
              <a:xfrm>
                <a:off x="5256" y="2381"/>
                <a:ext cx="17" cy="63"/>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1" name="Line 27"/>
              <p:cNvSpPr>
                <a:spLocks noChangeShapeType="1"/>
              </p:cNvSpPr>
              <p:nvPr/>
            </p:nvSpPr>
            <p:spPr bwMode="auto">
              <a:xfrm flipV="1">
                <a:off x="5273" y="2428"/>
                <a:ext cx="63"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2" name="Line 28"/>
              <p:cNvSpPr>
                <a:spLocks noChangeShapeType="1"/>
              </p:cNvSpPr>
              <p:nvPr/>
            </p:nvSpPr>
            <p:spPr bwMode="auto">
              <a:xfrm flipV="1">
                <a:off x="5292" y="242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3" name="Line 29"/>
              <p:cNvSpPr>
                <a:spLocks noChangeShapeType="1"/>
              </p:cNvSpPr>
              <p:nvPr/>
            </p:nvSpPr>
            <p:spPr bwMode="auto">
              <a:xfrm>
                <a:off x="5294" y="2476"/>
                <a:ext cx="40"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4" name="Line 30"/>
              <p:cNvSpPr>
                <a:spLocks noChangeShapeType="1"/>
              </p:cNvSpPr>
              <p:nvPr/>
            </p:nvSpPr>
            <p:spPr bwMode="auto">
              <a:xfrm>
                <a:off x="5274" y="2512"/>
                <a:ext cx="60" cy="1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5" name="Line 31"/>
              <p:cNvSpPr>
                <a:spLocks noChangeShapeType="1"/>
              </p:cNvSpPr>
              <p:nvPr/>
            </p:nvSpPr>
            <p:spPr bwMode="auto">
              <a:xfrm flipV="1">
                <a:off x="5173" y="2510"/>
                <a:ext cx="65" cy="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6" name="Line 32"/>
              <p:cNvSpPr>
                <a:spLocks noChangeShapeType="1"/>
              </p:cNvSpPr>
              <p:nvPr/>
            </p:nvSpPr>
            <p:spPr bwMode="auto">
              <a:xfrm flipH="1">
                <a:off x="5255" y="2512"/>
                <a:ext cx="19" cy="6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7" name="Line 33"/>
              <p:cNvSpPr>
                <a:spLocks noChangeShapeType="1"/>
              </p:cNvSpPr>
              <p:nvPr/>
            </p:nvSpPr>
            <p:spPr bwMode="auto">
              <a:xfrm>
                <a:off x="5236" y="2510"/>
                <a:ext cx="19" cy="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8" name="Line 34"/>
              <p:cNvSpPr>
                <a:spLocks noChangeShapeType="1"/>
              </p:cNvSpPr>
              <p:nvPr/>
            </p:nvSpPr>
            <p:spPr bwMode="auto">
              <a:xfrm flipH="1">
                <a:off x="5173" y="2478"/>
                <a:ext cx="44"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8579" name="Line 35"/>
              <p:cNvSpPr>
                <a:spLocks noChangeShapeType="1"/>
              </p:cNvSpPr>
              <p:nvPr/>
            </p:nvSpPr>
            <p:spPr bwMode="auto">
              <a:xfrm>
                <a:off x="5176" y="2430"/>
                <a:ext cx="41" cy="4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grpSp>
      </p:grpSp>
      <p:sp>
        <p:nvSpPr>
          <p:cNvPr id="108583" name="Text Box 39"/>
          <p:cNvSpPr txBox="1">
            <a:spLocks noChangeArrowheads="1"/>
          </p:cNvSpPr>
          <p:nvPr/>
        </p:nvSpPr>
        <p:spPr bwMode="auto">
          <a:xfrm>
            <a:off x="5701828" y="5912961"/>
            <a:ext cx="28971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de-DE" sz="1600" dirty="0">
                <a:solidFill>
                  <a:prstClr val="black"/>
                </a:solidFill>
                <a:latin typeface="Lucida Grande" pitchFamily="-68" charset="0"/>
              </a:rPr>
              <a:t>www.rheumazentrum-halle.de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76" y="5049088"/>
            <a:ext cx="2445490" cy="1068992"/>
          </a:xfrm>
          <a:prstGeom prst="rect">
            <a:avLst/>
          </a:prstGeom>
          <a:ln w="76200">
            <a:solidFill>
              <a:schemeClr val="bg1">
                <a:lumMod val="95000"/>
              </a:schemeClr>
            </a:solidFill>
          </a:ln>
          <a:effectLst>
            <a:outerShdw blurRad="50800" dist="38100" dir="2700000" algn="tl" rotWithShape="0">
              <a:prstClr val="black">
                <a:alpha val="40000"/>
              </a:prstClr>
            </a:outerShdw>
          </a:effectLst>
        </p:spPr>
      </p:pic>
      <p:sp>
        <p:nvSpPr>
          <p:cNvPr id="3" name="Rechteck 2"/>
          <p:cNvSpPr/>
          <p:nvPr/>
        </p:nvSpPr>
        <p:spPr>
          <a:xfrm>
            <a:off x="269176" y="6241312"/>
            <a:ext cx="8874824" cy="6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1" t="14593" r="76890" b="66747"/>
          <a:stretch/>
        </p:blipFill>
        <p:spPr bwMode="auto">
          <a:xfrm>
            <a:off x="3022601" y="5049086"/>
            <a:ext cx="2343128" cy="1068993"/>
          </a:xfrm>
          <a:prstGeom prst="rect">
            <a:avLst/>
          </a:prstGeom>
          <a:ln w="76200">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Rechteck 3"/>
          <p:cNvSpPr/>
          <p:nvPr/>
        </p:nvSpPr>
        <p:spPr>
          <a:xfrm>
            <a:off x="198984" y="785638"/>
            <a:ext cx="8400039" cy="3231654"/>
          </a:xfrm>
          <a:prstGeom prst="rect">
            <a:avLst/>
          </a:prstGeom>
        </p:spPr>
        <p:txBody>
          <a:bodyPr wrap="square">
            <a:spAutoFit/>
          </a:bodyPr>
          <a:lstStyle/>
          <a:p>
            <a:pPr lvl="0" algn="r"/>
            <a:r>
              <a:rPr lang="de-DE" dirty="0">
                <a:solidFill>
                  <a:prstClr val="black"/>
                </a:solidFill>
                <a:latin typeface="Bookman Old Style"/>
                <a:ea typeface="+mj-ea"/>
                <a:cs typeface="+mj-cs"/>
              </a:rPr>
              <a:t/>
            </a:r>
            <a:br>
              <a:rPr lang="de-DE" dirty="0">
                <a:solidFill>
                  <a:prstClr val="black"/>
                </a:solidFill>
                <a:latin typeface="Bookman Old Style"/>
                <a:ea typeface="+mj-ea"/>
                <a:cs typeface="+mj-cs"/>
              </a:rPr>
            </a:br>
            <a:r>
              <a:rPr lang="de-DE" sz="4400" dirty="0">
                <a:solidFill>
                  <a:prstClr val="black"/>
                </a:solidFill>
                <a:latin typeface="Bookman Old Style"/>
                <a:ea typeface="+mj-ea"/>
                <a:cs typeface="+mj-cs"/>
              </a:rPr>
              <a:t>Rheumatische Erkrankungen </a:t>
            </a:r>
            <a:br>
              <a:rPr lang="de-DE" sz="4400" dirty="0">
                <a:solidFill>
                  <a:prstClr val="black"/>
                </a:solidFill>
                <a:latin typeface="Bookman Old Style"/>
                <a:ea typeface="+mj-ea"/>
                <a:cs typeface="+mj-cs"/>
              </a:rPr>
            </a:br>
            <a:r>
              <a:rPr lang="de-DE" sz="4400" dirty="0">
                <a:solidFill>
                  <a:prstClr val="black"/>
                </a:solidFill>
                <a:latin typeface="Bookman Old Style"/>
                <a:ea typeface="+mj-ea"/>
                <a:cs typeface="+mj-cs"/>
              </a:rPr>
              <a:t>und Ernährung</a:t>
            </a:r>
            <a:br>
              <a:rPr lang="de-DE" sz="4400" dirty="0">
                <a:solidFill>
                  <a:prstClr val="black"/>
                </a:solidFill>
                <a:latin typeface="Bookman Old Style"/>
                <a:ea typeface="+mj-ea"/>
                <a:cs typeface="+mj-cs"/>
              </a:rPr>
            </a:br>
            <a:endParaRPr lang="de-DE" sz="3200" dirty="0">
              <a:solidFill>
                <a:prstClr val="black"/>
              </a:solidFill>
              <a:latin typeface="Bookman Old Style"/>
              <a:ea typeface="+mj-ea"/>
              <a:cs typeface="+mj-cs"/>
            </a:endParaRPr>
          </a:p>
          <a:p>
            <a:pPr lvl="0" algn="r"/>
            <a:endParaRPr lang="de-DE" sz="2000" dirty="0" smtClean="0">
              <a:solidFill>
                <a:prstClr val="black"/>
              </a:solidFill>
              <a:latin typeface="Bookman Old Style"/>
              <a:ea typeface="+mj-ea"/>
              <a:cs typeface="+mj-cs"/>
            </a:endParaRPr>
          </a:p>
          <a:p>
            <a:pPr lvl="0" algn="r"/>
            <a:endParaRPr lang="de-DE" sz="2000" dirty="0" smtClean="0">
              <a:solidFill>
                <a:prstClr val="black"/>
              </a:solidFill>
              <a:latin typeface="Bookman Old Style"/>
              <a:ea typeface="+mj-ea"/>
              <a:cs typeface="+mj-cs"/>
            </a:endParaRPr>
          </a:p>
          <a:p>
            <a:pPr lvl="0" algn="r"/>
            <a:r>
              <a:rPr lang="de-DE" sz="2000" dirty="0" smtClean="0">
                <a:solidFill>
                  <a:prstClr val="black"/>
                </a:solidFill>
                <a:latin typeface="Bookman Old Style"/>
                <a:ea typeface="+mj-ea"/>
                <a:cs typeface="+mj-cs"/>
              </a:rPr>
              <a:t>G. Keyßer</a:t>
            </a:r>
            <a:endParaRPr lang="de-DE" sz="2000" dirty="0" smtClean="0">
              <a:solidFill>
                <a:prstClr val="black"/>
              </a:solidFill>
              <a:latin typeface="Bookman Old Style"/>
            </a:endParaRPr>
          </a:p>
        </p:txBody>
      </p:sp>
    </p:spTree>
    <p:extLst>
      <p:ext uri="{BB962C8B-B14F-4D97-AF65-F5344CB8AC3E}">
        <p14:creationId xmlns:p14="http://schemas.microsoft.com/office/powerpoint/2010/main" val="1834899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185738" y="228600"/>
            <a:ext cx="8770937" cy="457200"/>
          </a:xfrm>
          <a:prstGeom prst="rect">
            <a:avLst/>
          </a:prstGeom>
          <a:gradFill rotWithShape="0">
            <a:gsLst>
              <a:gs pos="0">
                <a:srgbClr val="006666"/>
              </a:gs>
              <a:gs pos="50000">
                <a:srgbClr val="FFFFFF"/>
              </a:gs>
              <a:gs pos="100000">
                <a:srgbClr val="006666"/>
              </a:gs>
            </a:gsLst>
            <a:lin ang="5400000" scaled="1"/>
          </a:gradFill>
          <a:ln>
            <a:noFill/>
          </a:ln>
          <a:effectLst>
            <a:outerShdw dist="17961" dir="2700000" algn="ctr" rotWithShape="0">
              <a:srgbClr val="003D3D"/>
            </a:outerShdw>
          </a:effectLst>
          <a:extLst>
            <a:ext uri="{91240B29-F687-4F45-9708-019B960494DF}">
              <a14:hiddenLine xmlns:a14="http://schemas.microsoft.com/office/drawing/2010/main" w="9525" algn="ctr">
                <a:solidFill>
                  <a:schemeClr val="tx1"/>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de-DE" b="1" smtClean="0">
                <a:solidFill>
                  <a:srgbClr val="000000"/>
                </a:solidFill>
                <a:latin typeface="Arial" charset="0"/>
              </a:rPr>
              <a:t>Häufigkeit des Gelenkbefalls bei RA </a:t>
            </a:r>
            <a:r>
              <a:rPr lang="de-DE" sz="1600" b="1" smtClean="0">
                <a:solidFill>
                  <a:srgbClr val="000000"/>
                </a:solidFill>
                <a:latin typeface="Arial" charset="0"/>
              </a:rPr>
              <a:t>in Abh .von der Krankheitsdauer</a:t>
            </a:r>
          </a:p>
        </p:txBody>
      </p:sp>
      <p:sp>
        <p:nvSpPr>
          <p:cNvPr id="75779" name="Text Box 6"/>
          <p:cNvSpPr txBox="1">
            <a:spLocks noChangeArrowheads="1"/>
          </p:cNvSpPr>
          <p:nvPr/>
        </p:nvSpPr>
        <p:spPr bwMode="auto">
          <a:xfrm>
            <a:off x="280988" y="6383338"/>
            <a:ext cx="8582025" cy="33655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de-DE" sz="1600" b="1" smtClean="0">
                <a:solidFill>
                  <a:srgbClr val="000000"/>
                </a:solidFill>
                <a:latin typeface="Arial Narrow" pitchFamily="34" charset="0"/>
              </a:rPr>
              <a:t>W. Keitel (Hrsg.): Differentialdiagnostik der Gelenkerkrankungen, G. Fischer, Jena, 1993</a:t>
            </a:r>
          </a:p>
        </p:txBody>
      </p:sp>
      <p:graphicFrame>
        <p:nvGraphicFramePr>
          <p:cNvPr id="75780" name="Object 7"/>
          <p:cNvGraphicFramePr>
            <a:graphicFrameLocks noChangeAspect="1"/>
          </p:cNvGraphicFramePr>
          <p:nvPr/>
        </p:nvGraphicFramePr>
        <p:xfrm>
          <a:off x="238125" y="703263"/>
          <a:ext cx="8667750" cy="5783262"/>
        </p:xfrm>
        <a:graphic>
          <a:graphicData uri="http://schemas.openxmlformats.org/presentationml/2006/ole">
            <mc:AlternateContent xmlns:mc="http://schemas.openxmlformats.org/markup-compatibility/2006">
              <mc:Choice xmlns:v="urn:schemas-microsoft-com:vml" Requires="v">
                <p:oleObj spid="_x0000_s493635" name="Diagramm" r:id="rId4" imgW="6096000" imgH="4067062" progId="MSGraph.Chart.8">
                  <p:embed followColorScheme="full"/>
                </p:oleObj>
              </mc:Choice>
              <mc:Fallback>
                <p:oleObj name="Diagramm" r:id="rId4" imgW="6096000" imgH="4067062" progId="MSGraph.Chart.8">
                  <p:embed followColorScheme="full"/>
                  <p:pic>
                    <p:nvPicPr>
                      <p:cNvPr id="0" name=""/>
                      <p:cNvPicPr>
                        <a:picLocks noChangeAspect="1" noChangeArrowheads="1"/>
                      </p:cNvPicPr>
                      <p:nvPr/>
                    </p:nvPicPr>
                    <p:blipFill>
                      <a:blip r:embed="rId5"/>
                      <a:srcRect/>
                      <a:stretch>
                        <a:fillRect/>
                      </a:stretch>
                    </p:blipFill>
                    <p:spPr bwMode="auto">
                      <a:xfrm>
                        <a:off x="238125" y="703263"/>
                        <a:ext cx="8667750" cy="578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12854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l ra klinische bilder tei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475" y="0"/>
            <a:ext cx="509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464536"/>
      </p:ext>
    </p:extLst>
  </p:cSld>
  <p:clrMapOvr>
    <a:masterClrMapping/>
  </p:clrMapOvr>
  <p:transition/>
  <p:timing>
    <p:tnLst>
      <p:par>
        <p:cT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93675" y="114300"/>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smtClean="0"/>
              <a:t>Rheumatoide Arthritis</a:t>
            </a:r>
          </a:p>
        </p:txBody>
      </p:sp>
      <p:sp>
        <p:nvSpPr>
          <p:cNvPr id="80899" name="Rectangle 3"/>
          <p:cNvSpPr>
            <a:spLocks noGrp="1" noChangeArrowheads="1"/>
          </p:cNvSpPr>
          <p:nvPr>
            <p:ph type="body" sz="half" idx="1"/>
          </p:nvPr>
        </p:nvSpPr>
        <p:spPr>
          <a:xfrm>
            <a:off x="457200" y="1874838"/>
            <a:ext cx="8229600" cy="4525962"/>
          </a:xfrm>
        </p:spPr>
        <p:txBody>
          <a:bodyPr/>
          <a:lstStyle/>
          <a:p>
            <a:pPr eaLnBrk="1" hangingPunct="1">
              <a:buFont typeface="Times" pitchFamily="18" charset="0"/>
              <a:buNone/>
            </a:pPr>
            <a:endParaRPr lang="de-DE" sz="4000" smtClean="0"/>
          </a:p>
          <a:p>
            <a:pPr eaLnBrk="1" hangingPunct="1">
              <a:buFont typeface="Times" pitchFamily="18" charset="0"/>
              <a:buNone/>
            </a:pPr>
            <a:r>
              <a:rPr lang="de-DE" sz="4000" smtClean="0"/>
              <a:t>Nach der Schwellung kommt die Gelenkzerstörung!</a:t>
            </a:r>
          </a:p>
        </p:txBody>
      </p:sp>
      <p:sp>
        <p:nvSpPr>
          <p:cNvPr id="80900"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35</a:t>
            </a:r>
          </a:p>
        </p:txBody>
      </p:sp>
      <p:pic>
        <p:nvPicPr>
          <p:cNvPr id="80901" name="Picture 5" descr="BD04924_"/>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683375" y="0"/>
            <a:ext cx="2036763" cy="2747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891525"/>
      </p:ext>
    </p:extLst>
  </p:cSld>
  <p:clrMapOvr>
    <a:masterClrMapping/>
  </p:clrMapOvr>
  <p:transition/>
  <p:timing>
    <p:tnLst>
      <p:par>
        <p:cTn id="1" dur="indefinite" restart="never" nodeType="tmRoot"/>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DSC0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3" y="276225"/>
            <a:ext cx="4086101" cy="299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5827" name="Text Box 3"/>
          <p:cNvSpPr txBox="1">
            <a:spLocks noChangeArrowheads="1"/>
          </p:cNvSpPr>
          <p:nvPr/>
        </p:nvSpPr>
        <p:spPr bwMode="auto">
          <a:xfrm>
            <a:off x="6906919" y="2492896"/>
            <a:ext cx="196720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fontAlgn="auto" hangingPunct="1">
              <a:spcBef>
                <a:spcPts val="0"/>
              </a:spcBef>
              <a:spcAft>
                <a:spcPts val="0"/>
              </a:spcAft>
            </a:pPr>
            <a:r>
              <a:rPr lang="de-DE" altLang="de-DE" sz="2000" b="1" dirty="0" smtClean="0">
                <a:solidFill>
                  <a:prstClr val="white"/>
                </a:solidFill>
                <a:latin typeface="Arial" charset="0"/>
              </a:rPr>
              <a:t>Schwanenhals</a:t>
            </a:r>
          </a:p>
          <a:p>
            <a:pPr algn="r" eaLnBrk="1" fontAlgn="auto" hangingPunct="1">
              <a:spcBef>
                <a:spcPts val="0"/>
              </a:spcBef>
              <a:spcAft>
                <a:spcPts val="0"/>
              </a:spcAft>
            </a:pPr>
            <a:r>
              <a:rPr lang="de-DE" altLang="de-DE" sz="2000" b="1" dirty="0" err="1" smtClean="0">
                <a:solidFill>
                  <a:prstClr val="white"/>
                </a:solidFill>
                <a:latin typeface="Arial" charset="0"/>
              </a:rPr>
              <a:t>deformität</a:t>
            </a:r>
            <a:endParaRPr lang="de-DE" altLang="de-DE" sz="2000" b="1" dirty="0">
              <a:solidFill>
                <a:prstClr val="white"/>
              </a:solidFill>
              <a:latin typeface="Arial" charset="0"/>
            </a:endParaRPr>
          </a:p>
        </p:txBody>
      </p:sp>
      <p:pic>
        <p:nvPicPr>
          <p:cNvPr id="5" name="Picture 2" descr="DSC005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3" y="3429000"/>
            <a:ext cx="4104456" cy="307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6166925" y="3429000"/>
            <a:ext cx="270619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defPPr>
              <a:defRPr lang="en-US"/>
            </a:defPPr>
            <a:lvl1pPr>
              <a:defRPr sz="2000" b="1">
                <a:solidFill>
                  <a:schemeClr val="bg1"/>
                </a:solidFill>
                <a:latin typeface="Arial" charset="0"/>
              </a:defRPr>
            </a:lvl1pPr>
            <a:lvl2pPr marL="742950" indent="-285750">
              <a:defRPr sz="2400">
                <a:latin typeface="Times New Roman" pitchFamily="18" charset="0"/>
              </a:defRPr>
            </a:lvl2pPr>
            <a:lvl3pPr marL="1143000" indent="-228600">
              <a:defRPr sz="2400">
                <a:latin typeface="Times New Roman" pitchFamily="18" charset="0"/>
              </a:defRPr>
            </a:lvl3pPr>
            <a:lvl4pPr marL="1600200" indent="-228600">
              <a:defRPr sz="2400">
                <a:latin typeface="Times New Roman" pitchFamily="18" charset="0"/>
              </a:defRPr>
            </a:lvl4pPr>
            <a:lvl5pPr marL="2057400" indent="-228600">
              <a:defRPr sz="2400">
                <a:latin typeface="Times New Roman" pitchFamily="18" charset="0"/>
              </a:defRPr>
            </a:lvl5pPr>
            <a:lvl6pPr marL="2514600" indent="-228600" algn="ctr" eaLnBrk="0" fontAlgn="base" hangingPunct="0">
              <a:spcBef>
                <a:spcPct val="0"/>
              </a:spcBef>
              <a:spcAft>
                <a:spcPct val="0"/>
              </a:spcAft>
              <a:defRPr sz="2400">
                <a:latin typeface="Times New Roman" pitchFamily="18" charset="0"/>
              </a:defRPr>
            </a:lvl6pPr>
            <a:lvl7pPr marL="2971800" indent="-228600" algn="ctr" eaLnBrk="0" fontAlgn="base" hangingPunct="0">
              <a:spcBef>
                <a:spcPct val="0"/>
              </a:spcBef>
              <a:spcAft>
                <a:spcPct val="0"/>
              </a:spcAft>
              <a:defRPr sz="2400">
                <a:latin typeface="Times New Roman" pitchFamily="18" charset="0"/>
              </a:defRPr>
            </a:lvl7pPr>
            <a:lvl8pPr marL="3429000" indent="-228600" algn="ctr" eaLnBrk="0" fontAlgn="base" hangingPunct="0">
              <a:spcBef>
                <a:spcPct val="0"/>
              </a:spcBef>
              <a:spcAft>
                <a:spcPct val="0"/>
              </a:spcAft>
              <a:defRPr sz="2400">
                <a:latin typeface="Times New Roman" pitchFamily="18" charset="0"/>
              </a:defRPr>
            </a:lvl8pPr>
            <a:lvl9pPr marL="3886200" indent="-228600" algn="ctr" eaLnBrk="0" fontAlgn="base" hangingPunct="0">
              <a:spcBef>
                <a:spcPct val="0"/>
              </a:spcBef>
              <a:spcAft>
                <a:spcPct val="0"/>
              </a:spcAft>
              <a:defRPr sz="2400">
                <a:latin typeface="Times New Roman" pitchFamily="18" charset="0"/>
              </a:defRPr>
            </a:lvl9pPr>
          </a:lstStyle>
          <a:p>
            <a:pPr algn="l" eaLnBrk="1" fontAlgn="auto" hangingPunct="1">
              <a:spcBef>
                <a:spcPts val="0"/>
              </a:spcBef>
              <a:spcAft>
                <a:spcPts val="0"/>
              </a:spcAft>
            </a:pPr>
            <a:r>
              <a:rPr lang="de-DE" altLang="de-DE" dirty="0">
                <a:solidFill>
                  <a:prstClr val="white"/>
                </a:solidFill>
              </a:rPr>
              <a:t>Knopflochdeformität</a:t>
            </a:r>
          </a:p>
        </p:txBody>
      </p:sp>
      <p:pic>
        <p:nvPicPr>
          <p:cNvPr id="9" name="Picture 2" descr="DSC006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012" y="3429000"/>
            <a:ext cx="4547205" cy="3410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8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251520" y="19433"/>
            <a:ext cx="3713871" cy="3803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p:cNvSpPr txBox="1"/>
          <p:nvPr/>
        </p:nvSpPr>
        <p:spPr>
          <a:xfrm>
            <a:off x="956346" y="3429000"/>
            <a:ext cx="1787669" cy="369332"/>
          </a:xfrm>
          <a:prstGeom prst="rect">
            <a:avLst/>
          </a:prstGeom>
          <a:noFill/>
        </p:spPr>
        <p:txBody>
          <a:bodyPr wrap="none" rtlCol="0">
            <a:spAutoFit/>
          </a:bodyPr>
          <a:lstStyle/>
          <a:p>
            <a:pPr algn="l" eaLnBrk="1" fontAlgn="auto" hangingPunct="1">
              <a:spcBef>
                <a:spcPts val="0"/>
              </a:spcBef>
              <a:spcAft>
                <a:spcPts val="0"/>
              </a:spcAft>
            </a:pPr>
            <a:r>
              <a:rPr lang="de-DE" altLang="de-DE" sz="1800" b="1" dirty="0" err="1" smtClean="0">
                <a:solidFill>
                  <a:prstClr val="white"/>
                </a:solidFill>
                <a:latin typeface="Arial" charset="0"/>
              </a:rPr>
              <a:t>Ulnardeviation</a:t>
            </a:r>
            <a:endParaRPr lang="de-DE" sz="1800" dirty="0">
              <a:solidFill>
                <a:prstClr val="white"/>
              </a:solidFill>
              <a:latin typeface="Gill Sans MT"/>
            </a:endParaRPr>
          </a:p>
        </p:txBody>
      </p:sp>
      <p:sp>
        <p:nvSpPr>
          <p:cNvPr id="10" name="Textfeld 9"/>
          <p:cNvSpPr txBox="1"/>
          <p:nvPr/>
        </p:nvSpPr>
        <p:spPr>
          <a:xfrm>
            <a:off x="117395" y="6369375"/>
            <a:ext cx="2762295" cy="369332"/>
          </a:xfrm>
          <a:prstGeom prst="rect">
            <a:avLst/>
          </a:prstGeom>
          <a:noFill/>
        </p:spPr>
        <p:txBody>
          <a:bodyPr wrap="none" rtlCol="0">
            <a:spAutoFit/>
          </a:bodyPr>
          <a:lstStyle/>
          <a:p>
            <a:pPr algn="l" eaLnBrk="1" fontAlgn="auto" hangingPunct="1">
              <a:spcBef>
                <a:spcPts val="0"/>
              </a:spcBef>
              <a:spcAft>
                <a:spcPts val="0"/>
              </a:spcAft>
            </a:pPr>
            <a:r>
              <a:rPr lang="de-DE" altLang="de-DE" sz="1800" b="1" dirty="0" smtClean="0">
                <a:solidFill>
                  <a:prstClr val="white"/>
                </a:solidFill>
                <a:latin typeface="Arial" charset="0"/>
              </a:rPr>
              <a:t>Destruierte Handwurzel</a:t>
            </a:r>
            <a:endParaRPr lang="de-DE" sz="1800" dirty="0">
              <a:solidFill>
                <a:prstClr val="white"/>
              </a:solidFill>
              <a:latin typeface="Gill Sans MT"/>
            </a:endParaRPr>
          </a:p>
        </p:txBody>
      </p:sp>
      <p:sp>
        <p:nvSpPr>
          <p:cNvPr id="3" name="Textfeld 2"/>
          <p:cNvSpPr txBox="1"/>
          <p:nvPr/>
        </p:nvSpPr>
        <p:spPr>
          <a:xfrm>
            <a:off x="2286576" y="47526"/>
            <a:ext cx="4012445" cy="1077218"/>
          </a:xfrm>
          <a:prstGeom prst="rect">
            <a:avLst/>
          </a:prstGeom>
          <a:solidFill>
            <a:srgbClr val="C00000"/>
          </a:solidFill>
        </p:spPr>
        <p:txBody>
          <a:bodyPr wrap="none" rtlCol="0">
            <a:spAutoFit/>
          </a:bodyPr>
          <a:lstStyle/>
          <a:p>
            <a:pPr eaLnBrk="1" fontAlgn="auto" hangingPunct="1">
              <a:spcBef>
                <a:spcPts val="0"/>
              </a:spcBef>
              <a:spcAft>
                <a:spcPts val="0"/>
              </a:spcAft>
            </a:pPr>
            <a:r>
              <a:rPr lang="de-DE" sz="3200" dirty="0" smtClean="0">
                <a:solidFill>
                  <a:prstClr val="white"/>
                </a:solidFill>
                <a:latin typeface="Gill Sans MT"/>
              </a:rPr>
              <a:t>Gelenkzerstörungen</a:t>
            </a:r>
          </a:p>
          <a:p>
            <a:pPr eaLnBrk="1" fontAlgn="auto" hangingPunct="1">
              <a:spcBef>
                <a:spcPts val="0"/>
              </a:spcBef>
              <a:spcAft>
                <a:spcPts val="0"/>
              </a:spcAft>
            </a:pPr>
            <a:r>
              <a:rPr lang="de-DE" sz="3200" dirty="0" smtClean="0">
                <a:solidFill>
                  <a:prstClr val="white"/>
                </a:solidFill>
                <a:latin typeface="Gill Sans MT"/>
              </a:rPr>
              <a:t>sind heute vermeidbar!</a:t>
            </a:r>
            <a:endParaRPr lang="de-DE" sz="3200" dirty="0">
              <a:solidFill>
                <a:prstClr val="white"/>
              </a:solidFill>
              <a:latin typeface="Gill Sans MT"/>
            </a:endParaRPr>
          </a:p>
        </p:txBody>
      </p:sp>
    </p:spTree>
    <p:extLst>
      <p:ext uri="{BB962C8B-B14F-4D97-AF65-F5344CB8AC3E}">
        <p14:creationId xmlns:p14="http://schemas.microsoft.com/office/powerpoint/2010/main" val="452299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SC00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91626"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275484"/>
      </p:ext>
    </p:extLst>
  </p:cSld>
  <p:clrMapOvr>
    <a:masterClrMapping/>
  </p:clrMapOvr>
  <p:transition/>
  <p:timing>
    <p:tnLst>
      <p:par>
        <p:cTn id="1" dur="indefinite" restart="never" nodeType="tmRoot"/>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90114" name="Picture 2" descr="DSC00088"/>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42900" y="295275"/>
            <a:ext cx="84963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238125" y="252413"/>
            <a:ext cx="4294188" cy="4064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z="2000" b="1" smtClean="0">
                <a:solidFill>
                  <a:srgbClr val="000000"/>
                </a:solidFill>
                <a:latin typeface="Arial" charset="0"/>
              </a:rPr>
              <a:t>Rheumatoide Arthritis</a:t>
            </a:r>
          </a:p>
        </p:txBody>
      </p:sp>
    </p:spTree>
    <p:extLst>
      <p:ext uri="{BB962C8B-B14F-4D97-AF65-F5344CB8AC3E}">
        <p14:creationId xmlns:p14="http://schemas.microsoft.com/office/powerpoint/2010/main" val="418949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SC00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8135938"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836613" y="600075"/>
            <a:ext cx="22907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smtClean="0">
                <a:solidFill>
                  <a:srgbClr val="FFFF00"/>
                </a:solidFill>
              </a:rPr>
              <a:t>Malum perforans</a:t>
            </a:r>
          </a:p>
        </p:txBody>
      </p:sp>
    </p:spTree>
    <p:extLst>
      <p:ext uri="{BB962C8B-B14F-4D97-AF65-F5344CB8AC3E}">
        <p14:creationId xmlns:p14="http://schemas.microsoft.com/office/powerpoint/2010/main" val="166086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92162" name="Picture 2" descr="720"/>
          <p:cNvPicPr>
            <a:picLocks noChangeAspect="1" noChangeArrowheads="1"/>
          </p:cNvPicPr>
          <p:nvPr/>
        </p:nvPicPr>
        <p:blipFill>
          <a:blip r:embed="rId2">
            <a:extLst>
              <a:ext uri="{28A0092B-C50C-407E-A947-70E740481C1C}">
                <a14:useLocalDpi xmlns:a14="http://schemas.microsoft.com/office/drawing/2010/main" val="0"/>
              </a:ext>
            </a:extLst>
          </a:blip>
          <a:srcRect l="14151" t="4716" r="5661" b="23586"/>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846696"/>
      </p:ext>
    </p:extLst>
  </p:cSld>
  <p:clrMapOvr>
    <a:masterClrMapping/>
  </p:clrMapOvr>
  <p:transition/>
  <p:timing>
    <p:tnLst>
      <p:par>
        <p:cTn id="1" dur="indefinite" restart="never" nodeType="tmRoot"/>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97282" name="Picture 2" descr="184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6700" y="1619250"/>
            <a:ext cx="8610600" cy="3617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p:cNvSpPr txBox="1">
            <a:spLocks noChangeArrowheads="1"/>
          </p:cNvSpPr>
          <p:nvPr/>
        </p:nvSpPr>
        <p:spPr bwMode="auto">
          <a:xfrm>
            <a:off x="276618" y="697139"/>
            <a:ext cx="3992562" cy="715963"/>
          </a:xfrm>
          <a:prstGeom prst="rect">
            <a:avLst/>
          </a:prstGeom>
          <a:solidFill>
            <a:srgbClr val="FFFFCC"/>
          </a:solidFill>
          <a:ln>
            <a:noFill/>
          </a:ln>
          <a:effectLst>
            <a:outerShdw dist="17961" dir="2700000" algn="ctr" rotWithShape="0">
              <a:srgbClr val="99997A"/>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de-DE" b="1" dirty="0" smtClean="0">
                <a:solidFill>
                  <a:srgbClr val="000000"/>
                </a:solidFill>
                <a:latin typeface="Arial" charset="0"/>
              </a:rPr>
              <a:t>Rheumaknoten</a:t>
            </a:r>
          </a:p>
          <a:p>
            <a:pPr eaLnBrk="1" hangingPunct="1"/>
            <a:r>
              <a:rPr lang="de-DE" b="1" dirty="0" smtClean="0">
                <a:solidFill>
                  <a:srgbClr val="000000"/>
                </a:solidFill>
                <a:latin typeface="Arial" charset="0"/>
              </a:rPr>
              <a:t>am Ellenbogengelenk</a:t>
            </a:r>
          </a:p>
        </p:txBody>
      </p:sp>
      <p:sp>
        <p:nvSpPr>
          <p:cNvPr id="2" name="Textfeld 1"/>
          <p:cNvSpPr txBox="1"/>
          <p:nvPr/>
        </p:nvSpPr>
        <p:spPr>
          <a:xfrm>
            <a:off x="276618" y="5311217"/>
            <a:ext cx="8618000" cy="461665"/>
          </a:xfrm>
          <a:prstGeom prst="rect">
            <a:avLst/>
          </a:prstGeom>
          <a:solidFill>
            <a:schemeClr val="accent2">
              <a:lumMod val="20000"/>
              <a:lumOff val="80000"/>
            </a:schemeClr>
          </a:solidFill>
        </p:spPr>
        <p:txBody>
          <a:bodyPr wrap="square" rtlCol="0">
            <a:spAutoFit/>
          </a:bodyPr>
          <a:lstStyle/>
          <a:p>
            <a:r>
              <a:rPr lang="de-DE" dirty="0">
                <a:latin typeface="Arial Narrow" pitchFamily="34" charset="0"/>
                <a:cs typeface="Arial" pitchFamily="34" charset="0"/>
              </a:rPr>
              <a:t>Rheumaknoten zeigen eine schlechte Prognose der Erkrankung an</a:t>
            </a:r>
            <a:r>
              <a:rPr lang="de-DE" dirty="0" smtClean="0">
                <a:latin typeface="Arial Narrow" pitchFamily="34" charset="0"/>
                <a:cs typeface="Arial" pitchFamily="34" charset="0"/>
              </a:rPr>
              <a:t>!</a:t>
            </a:r>
            <a:endParaRPr lang="de-DE" dirty="0">
              <a:latin typeface="Arial Narrow" pitchFamily="34" charset="0"/>
              <a:cs typeface="Arial" pitchFamily="34" charset="0"/>
            </a:endParaRPr>
          </a:p>
        </p:txBody>
      </p:sp>
    </p:spTree>
    <p:extLst>
      <p:ext uri="{BB962C8B-B14F-4D97-AF65-F5344CB8AC3E}">
        <p14:creationId xmlns:p14="http://schemas.microsoft.com/office/powerpoint/2010/main" val="102278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18" t="4394" r="35125" b="11439"/>
          <a:stretch/>
        </p:blipFill>
        <p:spPr bwMode="auto">
          <a:xfrm>
            <a:off x="19850" y="1382231"/>
            <a:ext cx="3807863" cy="5293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09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689" r="25639" b="1326"/>
          <a:stretch/>
        </p:blipFill>
        <p:spPr bwMode="auto">
          <a:xfrm>
            <a:off x="3785181" y="1382231"/>
            <a:ext cx="5347102" cy="5293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84099" y="754911"/>
            <a:ext cx="2172390" cy="461665"/>
          </a:xfrm>
          <a:prstGeom prst="rect">
            <a:avLst/>
          </a:prstGeom>
          <a:solidFill>
            <a:srgbClr val="0099CC"/>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defRPr>
                <a:solidFill>
                  <a:srgbClr val="FFFFFF"/>
                </a:solidFill>
                <a:latin typeface="Arial" charset="0"/>
              </a:defRPr>
            </a:lvl1pPr>
          </a:lstStyle>
          <a:p>
            <a:r>
              <a:rPr lang="de-DE" dirty="0"/>
              <a:t>Normale Hand</a:t>
            </a:r>
          </a:p>
        </p:txBody>
      </p:sp>
      <p:sp>
        <p:nvSpPr>
          <p:cNvPr id="7" name="Textfeld 6"/>
          <p:cNvSpPr txBox="1"/>
          <p:nvPr/>
        </p:nvSpPr>
        <p:spPr>
          <a:xfrm>
            <a:off x="3827712" y="754911"/>
            <a:ext cx="4933515" cy="461665"/>
          </a:xfrm>
          <a:prstGeom prst="rect">
            <a:avLst/>
          </a:prstGeom>
          <a:solidFill>
            <a:srgbClr val="0099CC"/>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defRPr>
                <a:solidFill>
                  <a:srgbClr val="FFFFFF"/>
                </a:solidFill>
                <a:latin typeface="Arial" charset="0"/>
              </a:defRPr>
            </a:lvl1pPr>
          </a:lstStyle>
          <a:p>
            <a:r>
              <a:rPr lang="de-DE" dirty="0" smtClean="0"/>
              <a:t>Hand bei rheumatoider Arthritis</a:t>
            </a:r>
            <a:endParaRPr lang="de-DE" dirty="0"/>
          </a:p>
        </p:txBody>
      </p:sp>
    </p:spTree>
    <p:extLst>
      <p:ext uri="{BB962C8B-B14F-4D97-AF65-F5344CB8AC3E}">
        <p14:creationId xmlns:p14="http://schemas.microsoft.com/office/powerpoint/2010/main" val="69072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srcRect l="13775" t="13655" r="15745"/>
          <a:stretch/>
        </p:blipFill>
        <p:spPr>
          <a:xfrm>
            <a:off x="179512" y="1040904"/>
            <a:ext cx="8765995" cy="5817096"/>
          </a:xfrm>
          <a:prstGeom prst="rect">
            <a:avLst/>
          </a:prstGeom>
        </p:spPr>
      </p:pic>
      <p:sp>
        <p:nvSpPr>
          <p:cNvPr id="6" name="Textfeld 5"/>
          <p:cNvSpPr txBox="1"/>
          <p:nvPr/>
        </p:nvSpPr>
        <p:spPr>
          <a:xfrm>
            <a:off x="3098807" y="748516"/>
            <a:ext cx="2927404" cy="584775"/>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Rheuma2025.de</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42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552450" y="108974"/>
            <a:ext cx="8040688" cy="8715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rmAutofit/>
          </a:bodyPr>
          <a:lstStyle/>
          <a:p>
            <a:r>
              <a:rPr lang="de-DE" dirty="0"/>
              <a:t>Die RA schädigt nicht nur die Gelenke</a:t>
            </a:r>
            <a:r>
              <a:rPr lang="de-DE" dirty="0" smtClean="0"/>
              <a:t>!</a:t>
            </a:r>
            <a:endParaRPr lang="de-DE" b="0" dirty="0" smtClean="0"/>
          </a:p>
        </p:txBody>
      </p:sp>
      <p:sp>
        <p:nvSpPr>
          <p:cNvPr id="124931" name="Rectangle 3"/>
          <p:cNvSpPr>
            <a:spLocks noGrp="1" noChangeArrowheads="1"/>
          </p:cNvSpPr>
          <p:nvPr>
            <p:ph type="body" idx="1"/>
          </p:nvPr>
        </p:nvSpPr>
        <p:spPr>
          <a:xfrm>
            <a:off x="223284" y="1155830"/>
            <a:ext cx="8706404" cy="4722813"/>
          </a:xfrm>
        </p:spPr>
        <p:txBody>
          <a:bodyPr/>
          <a:lstStyle/>
          <a:p>
            <a:pPr eaLnBrk="1" hangingPunct="1">
              <a:lnSpc>
                <a:spcPct val="130000"/>
              </a:lnSpc>
            </a:pPr>
            <a:r>
              <a:rPr lang="de-DE" sz="2800" dirty="0" err="1" smtClean="0"/>
              <a:t>Lungenfibrose</a:t>
            </a:r>
            <a:r>
              <a:rPr lang="de-DE" sz="2800" dirty="0" smtClean="0"/>
              <a:t> (Vernarbung</a:t>
            </a:r>
            <a:br>
              <a:rPr lang="de-DE" sz="2800" dirty="0" smtClean="0"/>
            </a:br>
            <a:r>
              <a:rPr lang="de-DE" sz="2800" dirty="0" smtClean="0"/>
              <a:t>des Lungengewebes)</a:t>
            </a:r>
          </a:p>
          <a:p>
            <a:pPr eaLnBrk="1" hangingPunct="1">
              <a:lnSpc>
                <a:spcPct val="130000"/>
              </a:lnSpc>
            </a:pPr>
            <a:r>
              <a:rPr lang="de-DE" sz="2800" dirty="0" smtClean="0"/>
              <a:t>Haut-Komplikationen</a:t>
            </a:r>
          </a:p>
          <a:p>
            <a:pPr eaLnBrk="1" hangingPunct="1">
              <a:lnSpc>
                <a:spcPct val="130000"/>
              </a:lnSpc>
            </a:pPr>
            <a:r>
              <a:rPr lang="de-DE" sz="2800" dirty="0" smtClean="0"/>
              <a:t>Gefäßschäden:</a:t>
            </a:r>
          </a:p>
          <a:p>
            <a:pPr lvl="1">
              <a:lnSpc>
                <a:spcPct val="130000"/>
              </a:lnSpc>
            </a:pPr>
            <a:r>
              <a:rPr lang="de-DE" sz="2500" b="1" dirty="0" smtClean="0"/>
              <a:t>Beschleunigte Arteriosklerose!</a:t>
            </a:r>
          </a:p>
          <a:p>
            <a:pPr lvl="1">
              <a:lnSpc>
                <a:spcPct val="130000"/>
              </a:lnSpc>
            </a:pPr>
            <a:r>
              <a:rPr lang="de-DE" sz="2500" dirty="0" smtClean="0"/>
              <a:t>Gefäßentzündung</a:t>
            </a:r>
          </a:p>
          <a:p>
            <a:pPr marL="0" indent="0" eaLnBrk="1" hangingPunct="1">
              <a:lnSpc>
                <a:spcPct val="130000"/>
              </a:lnSpc>
              <a:buNone/>
            </a:pPr>
            <a:endParaRPr lang="de-DE" sz="2800" dirty="0" smtClean="0"/>
          </a:p>
        </p:txBody>
      </p:sp>
      <p:sp>
        <p:nvSpPr>
          <p:cNvPr id="124932"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33</a:t>
            </a:r>
          </a:p>
        </p:txBody>
      </p:sp>
      <p:pic>
        <p:nvPicPr>
          <p:cNvPr id="124933" name="Picture 6" descr="00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238" y="3768362"/>
            <a:ext cx="35242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7" descr="neu-14"/>
          <p:cNvPicPr>
            <a:picLocks noChangeAspect="1" noChangeArrowheads="1"/>
          </p:cNvPicPr>
          <p:nvPr/>
        </p:nvPicPr>
        <p:blipFill>
          <a:blip r:embed="rId3">
            <a:extLst>
              <a:ext uri="{28A0092B-C50C-407E-A947-70E740481C1C}">
                <a14:useLocalDpi xmlns:a14="http://schemas.microsoft.com/office/drawing/2010/main" val="0"/>
              </a:ext>
            </a:extLst>
          </a:blip>
          <a:srcRect l="6996" r="8025" b="12013"/>
          <a:stretch>
            <a:fillRect/>
          </a:stretch>
        </p:blipFill>
        <p:spPr bwMode="auto">
          <a:xfrm>
            <a:off x="5583238" y="1158949"/>
            <a:ext cx="3498883" cy="24923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2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203200" y="100013"/>
            <a:ext cx="8593138" cy="1066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smtClean="0"/>
              <a:t>Therapie der RA</a:t>
            </a:r>
          </a:p>
        </p:txBody>
      </p:sp>
      <p:sp>
        <p:nvSpPr>
          <p:cNvPr id="125955" name="Rectangle 3"/>
          <p:cNvSpPr>
            <a:spLocks noGrp="1" noChangeArrowheads="1"/>
          </p:cNvSpPr>
          <p:nvPr>
            <p:ph type="body" idx="1"/>
          </p:nvPr>
        </p:nvSpPr>
        <p:spPr>
          <a:xfrm>
            <a:off x="338138" y="1600200"/>
            <a:ext cx="8594725" cy="4935538"/>
          </a:xfrm>
        </p:spPr>
        <p:txBody>
          <a:bodyPr>
            <a:normAutofit/>
          </a:bodyPr>
          <a:lstStyle/>
          <a:p>
            <a:pPr eaLnBrk="1" hangingPunct="1">
              <a:lnSpc>
                <a:spcPct val="160000"/>
              </a:lnSpc>
            </a:pPr>
            <a:r>
              <a:rPr lang="en-US" sz="2800" dirty="0" err="1" smtClean="0">
                <a:latin typeface="Arial Narrow" pitchFamily="34" charset="0"/>
              </a:rPr>
              <a:t>Wichtigstes</a:t>
            </a:r>
            <a:r>
              <a:rPr lang="en-US" sz="2800" dirty="0" smtClean="0">
                <a:latin typeface="Arial Narrow" pitchFamily="34" charset="0"/>
              </a:rPr>
              <a:t> </a:t>
            </a:r>
            <a:r>
              <a:rPr lang="en-US" sz="2800" dirty="0" err="1" smtClean="0">
                <a:latin typeface="Arial Narrow" pitchFamily="34" charset="0"/>
              </a:rPr>
              <a:t>Prinzip</a:t>
            </a:r>
            <a:r>
              <a:rPr lang="en-US" sz="2800" dirty="0" smtClean="0">
                <a:latin typeface="Arial Narrow" pitchFamily="34" charset="0"/>
              </a:rPr>
              <a:t>: </a:t>
            </a:r>
            <a:r>
              <a:rPr lang="en-US" sz="2800" dirty="0" err="1" smtClean="0">
                <a:latin typeface="Arial Narrow" pitchFamily="34" charset="0"/>
              </a:rPr>
              <a:t>Stopp</a:t>
            </a:r>
            <a:r>
              <a:rPr lang="en-US" sz="2800" dirty="0" smtClean="0">
                <a:latin typeface="Arial Narrow" pitchFamily="34" charset="0"/>
              </a:rPr>
              <a:t> der </a:t>
            </a:r>
            <a:r>
              <a:rPr lang="en-US" sz="2800" dirty="0" err="1" smtClean="0">
                <a:latin typeface="Arial Narrow" pitchFamily="34" charset="0"/>
              </a:rPr>
              <a:t>Gelenkzerstörung</a:t>
            </a:r>
            <a:r>
              <a:rPr lang="en-US" sz="2800" dirty="0" smtClean="0">
                <a:latin typeface="Arial Narrow" pitchFamily="34" charset="0"/>
              </a:rPr>
              <a:t>!!</a:t>
            </a:r>
          </a:p>
          <a:p>
            <a:pPr lvl="1" eaLnBrk="1" hangingPunct="1">
              <a:lnSpc>
                <a:spcPct val="160000"/>
              </a:lnSpc>
            </a:pPr>
            <a:r>
              <a:rPr lang="en-US" sz="2400" dirty="0" err="1" smtClean="0">
                <a:latin typeface="Arial Narrow" pitchFamily="34" charset="0"/>
              </a:rPr>
              <a:t>Durch</a:t>
            </a:r>
            <a:r>
              <a:rPr lang="en-US" sz="2400" dirty="0" smtClean="0">
                <a:latin typeface="Arial Narrow" pitchFamily="34" charset="0"/>
              </a:rPr>
              <a:t> </a:t>
            </a:r>
            <a:r>
              <a:rPr lang="en-US" sz="2400" dirty="0" err="1" smtClean="0">
                <a:latin typeface="Arial Narrow" pitchFamily="34" charset="0"/>
              </a:rPr>
              <a:t>Basistherapie</a:t>
            </a:r>
            <a:r>
              <a:rPr lang="en-US" sz="2400" dirty="0" smtClean="0">
                <a:latin typeface="Arial Narrow" pitchFamily="34" charset="0"/>
              </a:rPr>
              <a:t> – </a:t>
            </a:r>
            <a:r>
              <a:rPr lang="en-US" sz="2400" dirty="0" err="1" smtClean="0">
                <a:latin typeface="Arial Narrow" pitchFamily="34" charset="0"/>
              </a:rPr>
              <a:t>langfristiger</a:t>
            </a:r>
            <a:r>
              <a:rPr lang="en-US" sz="2400" dirty="0" smtClean="0">
                <a:latin typeface="Arial Narrow" pitchFamily="34" charset="0"/>
              </a:rPr>
              <a:t> </a:t>
            </a:r>
            <a:r>
              <a:rPr lang="en-US" sz="2400" dirty="0" err="1" smtClean="0">
                <a:latin typeface="Arial Narrow" pitchFamily="34" charset="0"/>
              </a:rPr>
              <a:t>Effekt</a:t>
            </a:r>
            <a:endParaRPr lang="en-US" sz="2400" dirty="0" smtClean="0">
              <a:latin typeface="Arial Narrow" pitchFamily="34" charset="0"/>
            </a:endParaRPr>
          </a:p>
          <a:p>
            <a:pPr lvl="2" eaLnBrk="1" hangingPunct="1">
              <a:lnSpc>
                <a:spcPct val="160000"/>
              </a:lnSpc>
            </a:pPr>
            <a:r>
              <a:rPr lang="en-US" dirty="0" smtClean="0">
                <a:latin typeface="Arial Narrow" pitchFamily="34" charset="0"/>
              </a:rPr>
              <a:t>Methotrexat, Leflunomid, Sulfasalazin</a:t>
            </a:r>
          </a:p>
          <a:p>
            <a:pPr lvl="2" eaLnBrk="1" hangingPunct="1">
              <a:lnSpc>
                <a:spcPct val="160000"/>
              </a:lnSpc>
            </a:pPr>
            <a:r>
              <a:rPr lang="en-US" dirty="0" smtClean="0">
                <a:latin typeface="Arial Narrow" pitchFamily="34" charset="0"/>
              </a:rPr>
              <a:t>TNF-</a:t>
            </a:r>
            <a:r>
              <a:rPr lang="en-US" dirty="0" err="1" smtClean="0">
                <a:latin typeface="Arial Narrow" pitchFamily="34" charset="0"/>
              </a:rPr>
              <a:t>Inhibitoren</a:t>
            </a:r>
            <a:r>
              <a:rPr lang="en-US" dirty="0" smtClean="0">
                <a:latin typeface="Arial Narrow" pitchFamily="34" charset="0"/>
              </a:rPr>
              <a:t>, CD-20-Inhibitor </a:t>
            </a:r>
            <a:r>
              <a:rPr lang="en-US" dirty="0" err="1" smtClean="0">
                <a:latin typeface="Arial Narrow" pitchFamily="34" charset="0"/>
              </a:rPr>
              <a:t>u.a</a:t>
            </a:r>
            <a:r>
              <a:rPr lang="en-US" dirty="0" smtClean="0">
                <a:latin typeface="Arial Narrow" pitchFamily="34" charset="0"/>
              </a:rPr>
              <a:t>. Biologika: </a:t>
            </a:r>
            <a:r>
              <a:rPr lang="en-US" dirty="0" err="1" smtClean="0">
                <a:latin typeface="Arial Narrow" pitchFamily="34" charset="0"/>
              </a:rPr>
              <a:t>Subcutane</a:t>
            </a:r>
            <a:r>
              <a:rPr lang="en-US" dirty="0" smtClean="0">
                <a:latin typeface="Arial Narrow" pitchFamily="34" charset="0"/>
              </a:rPr>
              <a:t> </a:t>
            </a:r>
            <a:r>
              <a:rPr lang="en-US" dirty="0" err="1" smtClean="0">
                <a:latin typeface="Arial Narrow" pitchFamily="34" charset="0"/>
              </a:rPr>
              <a:t>Spritzen</a:t>
            </a:r>
            <a:r>
              <a:rPr lang="en-US" dirty="0" smtClean="0">
                <a:latin typeface="Arial Narrow" pitchFamily="34" charset="0"/>
              </a:rPr>
              <a:t> </a:t>
            </a:r>
            <a:r>
              <a:rPr lang="en-US" dirty="0" err="1" smtClean="0">
                <a:latin typeface="Arial Narrow" pitchFamily="34" charset="0"/>
              </a:rPr>
              <a:t>oder</a:t>
            </a:r>
            <a:r>
              <a:rPr lang="en-US" dirty="0" smtClean="0">
                <a:latin typeface="Arial Narrow" pitchFamily="34" charset="0"/>
              </a:rPr>
              <a:t> Infusion</a:t>
            </a:r>
          </a:p>
          <a:p>
            <a:pPr lvl="2" eaLnBrk="1" hangingPunct="1">
              <a:lnSpc>
                <a:spcPct val="160000"/>
              </a:lnSpc>
            </a:pPr>
            <a:r>
              <a:rPr lang="en-US" dirty="0" err="1" smtClean="0">
                <a:latin typeface="Arial Narrow" pitchFamily="34" charset="0"/>
              </a:rPr>
              <a:t>Neue</a:t>
            </a:r>
            <a:r>
              <a:rPr lang="en-US" dirty="0" smtClean="0">
                <a:latin typeface="Arial Narrow" pitchFamily="34" charset="0"/>
              </a:rPr>
              <a:t> Generation: JAK-</a:t>
            </a:r>
            <a:r>
              <a:rPr lang="en-US" dirty="0" err="1" smtClean="0">
                <a:latin typeface="Arial Narrow" pitchFamily="34" charset="0"/>
              </a:rPr>
              <a:t>Inhibitoren</a:t>
            </a:r>
            <a:r>
              <a:rPr lang="en-US" dirty="0" smtClean="0">
                <a:latin typeface="Arial Narrow" pitchFamily="34" charset="0"/>
              </a:rPr>
              <a:t>: oral </a:t>
            </a:r>
            <a:r>
              <a:rPr lang="en-US" dirty="0" err="1" smtClean="0">
                <a:latin typeface="Arial Narrow" pitchFamily="34" charset="0"/>
              </a:rPr>
              <a:t>verfügbar</a:t>
            </a:r>
            <a:endParaRPr lang="en-US" dirty="0" smtClean="0">
              <a:latin typeface="Arial Narrow" pitchFamily="34" charset="0"/>
            </a:endParaRPr>
          </a:p>
          <a:p>
            <a:pPr lvl="1" eaLnBrk="1" hangingPunct="1">
              <a:lnSpc>
                <a:spcPct val="160000"/>
              </a:lnSpc>
            </a:pPr>
            <a:r>
              <a:rPr lang="en-US" sz="2400" dirty="0" err="1" smtClean="0">
                <a:latin typeface="Arial Narrow" pitchFamily="34" charset="0"/>
              </a:rPr>
              <a:t>Durch</a:t>
            </a:r>
            <a:r>
              <a:rPr lang="en-US" sz="2400" dirty="0" smtClean="0">
                <a:latin typeface="Arial Narrow" pitchFamily="34" charset="0"/>
              </a:rPr>
              <a:t> </a:t>
            </a:r>
            <a:r>
              <a:rPr lang="en-US" sz="2400" dirty="0" err="1" smtClean="0">
                <a:latin typeface="Arial Narrow" pitchFamily="34" charset="0"/>
              </a:rPr>
              <a:t>Steroide</a:t>
            </a:r>
            <a:r>
              <a:rPr lang="en-US" sz="2400" dirty="0" smtClean="0">
                <a:latin typeface="Arial Narrow" pitchFamily="34" charset="0"/>
              </a:rPr>
              <a:t> (Prednisolon)</a:t>
            </a:r>
          </a:p>
          <a:p>
            <a:pPr lvl="2" eaLnBrk="1" hangingPunct="1">
              <a:lnSpc>
                <a:spcPct val="160000"/>
              </a:lnSpc>
            </a:pPr>
            <a:r>
              <a:rPr lang="en-US" dirty="0" err="1" smtClean="0">
                <a:latin typeface="Arial Narrow" pitchFamily="34" charset="0"/>
              </a:rPr>
              <a:t>Wirken</a:t>
            </a:r>
            <a:r>
              <a:rPr lang="en-US" dirty="0" smtClean="0">
                <a:latin typeface="Arial Narrow" pitchFamily="34" charset="0"/>
              </a:rPr>
              <a:t> </a:t>
            </a:r>
            <a:r>
              <a:rPr lang="en-US" dirty="0" err="1" smtClean="0">
                <a:latin typeface="Arial Narrow" pitchFamily="34" charset="0"/>
              </a:rPr>
              <a:t>auch</a:t>
            </a:r>
            <a:r>
              <a:rPr lang="en-US" dirty="0" smtClean="0">
                <a:latin typeface="Arial Narrow" pitchFamily="34" charset="0"/>
              </a:rPr>
              <a:t> </a:t>
            </a:r>
            <a:r>
              <a:rPr lang="en-US" dirty="0" err="1" smtClean="0">
                <a:latin typeface="Arial Narrow" pitchFamily="34" charset="0"/>
              </a:rPr>
              <a:t>kurzfristig</a:t>
            </a:r>
            <a:r>
              <a:rPr lang="en-US" dirty="0" smtClean="0">
                <a:latin typeface="Arial Narrow" pitchFamily="34" charset="0"/>
              </a:rPr>
              <a:t> </a:t>
            </a:r>
            <a:r>
              <a:rPr lang="en-US" dirty="0" err="1" smtClean="0">
                <a:latin typeface="Arial Narrow" pitchFamily="34" charset="0"/>
              </a:rPr>
              <a:t>antiphlogistisch</a:t>
            </a:r>
            <a:endParaRPr lang="en-US" dirty="0" smtClean="0">
              <a:latin typeface="Arial Narrow" pitchFamily="34" charset="0"/>
            </a:endParaRPr>
          </a:p>
          <a:p>
            <a:pPr lvl="2" eaLnBrk="1" hangingPunct="1">
              <a:lnSpc>
                <a:spcPct val="160000"/>
              </a:lnSpc>
            </a:pPr>
            <a:r>
              <a:rPr lang="en-US" dirty="0" err="1" smtClean="0">
                <a:latin typeface="Arial Narrow" pitchFamily="34" charset="0"/>
              </a:rPr>
              <a:t>Viele</a:t>
            </a:r>
            <a:r>
              <a:rPr lang="en-US" dirty="0" smtClean="0">
                <a:latin typeface="Arial Narrow" pitchFamily="34" charset="0"/>
              </a:rPr>
              <a:t> </a:t>
            </a:r>
            <a:r>
              <a:rPr lang="en-US" dirty="0" err="1" smtClean="0">
                <a:latin typeface="Arial Narrow" pitchFamily="34" charset="0"/>
              </a:rPr>
              <a:t>Nebenwirkungen</a:t>
            </a:r>
            <a:r>
              <a:rPr lang="en-US" dirty="0" smtClean="0">
                <a:latin typeface="Arial Narrow" pitchFamily="34" charset="0"/>
              </a:rPr>
              <a:t>: </a:t>
            </a:r>
            <a:r>
              <a:rPr lang="en-US" dirty="0" err="1" smtClean="0">
                <a:latin typeface="Arial Narrow" pitchFamily="34" charset="0"/>
              </a:rPr>
              <a:t>Daueranwendung</a:t>
            </a:r>
            <a:r>
              <a:rPr lang="en-US" dirty="0" smtClean="0">
                <a:latin typeface="Arial Narrow" pitchFamily="34" charset="0"/>
              </a:rPr>
              <a:t> </a:t>
            </a:r>
            <a:r>
              <a:rPr lang="en-US" dirty="0" err="1" smtClean="0">
                <a:latin typeface="Arial Narrow" pitchFamily="34" charset="0"/>
              </a:rPr>
              <a:t>vermeiden</a:t>
            </a:r>
            <a:r>
              <a:rPr lang="en-US" dirty="0" smtClean="0">
                <a:latin typeface="Arial Narrow" pitchFamily="34" charset="0"/>
              </a:rPr>
              <a:t>!</a:t>
            </a:r>
          </a:p>
        </p:txBody>
      </p:sp>
      <p:sp>
        <p:nvSpPr>
          <p:cNvPr id="125956"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35</a:t>
            </a:r>
          </a:p>
        </p:txBody>
      </p:sp>
    </p:spTree>
    <p:extLst>
      <p:ext uri="{BB962C8B-B14F-4D97-AF65-F5344CB8AC3E}">
        <p14:creationId xmlns:p14="http://schemas.microsoft.com/office/powerpoint/2010/main" val="3476576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03200" y="142875"/>
            <a:ext cx="8593138" cy="1066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dirty="0" smtClean="0"/>
              <a:t>Lebenserwartung bei RA</a:t>
            </a:r>
          </a:p>
        </p:txBody>
      </p:sp>
      <p:sp>
        <p:nvSpPr>
          <p:cNvPr id="126979" name="Rectangle 3"/>
          <p:cNvSpPr>
            <a:spLocks noGrp="1" noChangeArrowheads="1"/>
          </p:cNvSpPr>
          <p:nvPr>
            <p:ph type="body" idx="1"/>
          </p:nvPr>
        </p:nvSpPr>
        <p:spPr>
          <a:xfrm>
            <a:off x="338138" y="1600200"/>
            <a:ext cx="8594725" cy="4114800"/>
          </a:xfrm>
        </p:spPr>
        <p:txBody>
          <a:bodyPr>
            <a:normAutofit lnSpcReduction="10000"/>
          </a:bodyPr>
          <a:lstStyle/>
          <a:p>
            <a:pPr eaLnBrk="1" hangingPunct="1">
              <a:lnSpc>
                <a:spcPct val="160000"/>
              </a:lnSpc>
            </a:pPr>
            <a:r>
              <a:rPr lang="en-US" sz="2800" dirty="0" err="1" smtClean="0"/>
              <a:t>Sterblichkeitsraten</a:t>
            </a:r>
            <a:r>
              <a:rPr lang="en-US" sz="2800" dirty="0" smtClean="0"/>
              <a:t> </a:t>
            </a:r>
            <a:r>
              <a:rPr lang="en-US" sz="2800" dirty="0" err="1" smtClean="0"/>
              <a:t>höher</a:t>
            </a:r>
            <a:r>
              <a:rPr lang="en-US" sz="2800" dirty="0" smtClean="0"/>
              <a:t> </a:t>
            </a:r>
            <a:r>
              <a:rPr lang="en-US" sz="2800" dirty="0" err="1" smtClean="0"/>
              <a:t>als</a:t>
            </a:r>
            <a:r>
              <a:rPr lang="en-US" sz="2800" dirty="0" smtClean="0"/>
              <a:t> </a:t>
            </a:r>
            <a:r>
              <a:rPr lang="en-US" sz="2800" dirty="0" err="1" smtClean="0"/>
              <a:t>Normalbevölkerung</a:t>
            </a:r>
            <a:r>
              <a:rPr lang="en-US" sz="2800" dirty="0" smtClean="0"/>
              <a:t> </a:t>
            </a:r>
          </a:p>
          <a:p>
            <a:pPr eaLnBrk="1" hangingPunct="1">
              <a:lnSpc>
                <a:spcPct val="160000"/>
              </a:lnSpc>
            </a:pPr>
            <a:r>
              <a:rPr lang="en-US" sz="2800" dirty="0" err="1" smtClean="0"/>
              <a:t>Bei</a:t>
            </a:r>
            <a:r>
              <a:rPr lang="en-US" sz="2800" dirty="0" smtClean="0"/>
              <a:t> </a:t>
            </a:r>
            <a:r>
              <a:rPr lang="en-US" sz="2800" dirty="0" err="1" smtClean="0"/>
              <a:t>schweren</a:t>
            </a:r>
            <a:r>
              <a:rPr lang="en-US" sz="2800" dirty="0" smtClean="0"/>
              <a:t> </a:t>
            </a:r>
            <a:r>
              <a:rPr lang="en-US" sz="2800" dirty="0" err="1" smtClean="0"/>
              <a:t>Fällen</a:t>
            </a:r>
            <a:r>
              <a:rPr lang="en-US" sz="2800" dirty="0" smtClean="0"/>
              <a:t> </a:t>
            </a:r>
            <a:r>
              <a:rPr lang="en-US" sz="2800" dirty="0" err="1" smtClean="0"/>
              <a:t>Lebenserwartung</a:t>
            </a:r>
            <a:r>
              <a:rPr lang="en-US" sz="2800" dirty="0" smtClean="0"/>
              <a:t> ca. 10-15 </a:t>
            </a:r>
            <a:r>
              <a:rPr lang="en-US" sz="2800" dirty="0" err="1" smtClean="0"/>
              <a:t>Jahre</a:t>
            </a:r>
            <a:r>
              <a:rPr lang="en-US" sz="2800" dirty="0" smtClean="0"/>
              <a:t> </a:t>
            </a:r>
            <a:r>
              <a:rPr lang="en-US" sz="2800" dirty="0" err="1" smtClean="0"/>
              <a:t>verkürzt</a:t>
            </a:r>
            <a:endParaRPr lang="en-US" sz="2800" dirty="0" smtClean="0"/>
          </a:p>
          <a:p>
            <a:pPr eaLnBrk="1" hangingPunct="1">
              <a:lnSpc>
                <a:spcPct val="160000"/>
              </a:lnSpc>
            </a:pPr>
            <a:r>
              <a:rPr lang="en-US" sz="2800" dirty="0" err="1" smtClean="0"/>
              <a:t>Haupt-Todesursache</a:t>
            </a:r>
            <a:r>
              <a:rPr lang="en-US" sz="2800" dirty="0" smtClean="0"/>
              <a:t>: </a:t>
            </a:r>
          </a:p>
          <a:p>
            <a:pPr lvl="1" eaLnBrk="1" hangingPunct="1">
              <a:lnSpc>
                <a:spcPct val="160000"/>
              </a:lnSpc>
            </a:pPr>
            <a:r>
              <a:rPr lang="en-US" dirty="0" err="1" smtClean="0"/>
              <a:t>Infektionen</a:t>
            </a:r>
            <a:endParaRPr lang="en-US" dirty="0" smtClean="0"/>
          </a:p>
          <a:p>
            <a:pPr lvl="1" eaLnBrk="1" hangingPunct="1">
              <a:lnSpc>
                <a:spcPct val="160000"/>
              </a:lnSpc>
            </a:pPr>
            <a:r>
              <a:rPr lang="en-US" dirty="0" err="1" smtClean="0"/>
              <a:t>Erhöhte</a:t>
            </a:r>
            <a:r>
              <a:rPr lang="en-US" dirty="0" smtClean="0"/>
              <a:t> </a:t>
            </a:r>
            <a:r>
              <a:rPr lang="en-US" dirty="0" err="1" smtClean="0"/>
              <a:t>kardiovaskuläre</a:t>
            </a:r>
            <a:r>
              <a:rPr lang="en-US" dirty="0" smtClean="0"/>
              <a:t> </a:t>
            </a:r>
            <a:r>
              <a:rPr lang="en-US" dirty="0" err="1" smtClean="0"/>
              <a:t>Mortalität</a:t>
            </a:r>
            <a:endParaRPr lang="en-US" dirty="0" smtClean="0"/>
          </a:p>
        </p:txBody>
      </p:sp>
      <p:sp>
        <p:nvSpPr>
          <p:cNvPr id="126980"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35</a:t>
            </a:r>
          </a:p>
        </p:txBody>
      </p:sp>
      <p:sp>
        <p:nvSpPr>
          <p:cNvPr id="126981" name="AutoShape 6"/>
          <p:cNvSpPr>
            <a:spLocks noChangeArrowheads="1"/>
          </p:cNvSpPr>
          <p:nvPr/>
        </p:nvSpPr>
        <p:spPr bwMode="auto">
          <a:xfrm>
            <a:off x="4362450" y="3187700"/>
            <a:ext cx="4433888" cy="1593850"/>
          </a:xfrm>
          <a:prstGeom prst="wedgeRectCallout">
            <a:avLst>
              <a:gd name="adj1" fmla="val -34243"/>
              <a:gd name="adj2" fmla="val 74784"/>
            </a:avLst>
          </a:prstGeom>
          <a:solidFill>
            <a:srgbClr val="0099CC"/>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de-DE" smtClean="0">
                <a:solidFill>
                  <a:srgbClr val="FFFFFF"/>
                </a:solidFill>
                <a:latin typeface="Arial" charset="0"/>
              </a:rPr>
              <a:t>Die RA ist ein</a:t>
            </a:r>
            <a:r>
              <a:rPr lang="de-DE" b="1" smtClean="0">
                <a:solidFill>
                  <a:srgbClr val="FFFFFF"/>
                </a:solidFill>
                <a:latin typeface="Arial" charset="0"/>
              </a:rPr>
              <a:t> </a:t>
            </a:r>
            <a:r>
              <a:rPr lang="de-DE" b="1" smtClean="0">
                <a:solidFill>
                  <a:srgbClr val="FFFF00"/>
                </a:solidFill>
                <a:latin typeface="Arial" charset="0"/>
              </a:rPr>
              <a:t>eigenständiger</a:t>
            </a:r>
            <a:r>
              <a:rPr lang="de-DE" smtClean="0">
                <a:solidFill>
                  <a:srgbClr val="FFFF00"/>
                </a:solidFill>
                <a:latin typeface="Arial" charset="0"/>
              </a:rPr>
              <a:t> </a:t>
            </a:r>
            <a:r>
              <a:rPr lang="de-DE" smtClean="0">
                <a:solidFill>
                  <a:srgbClr val="FFFFFF"/>
                </a:solidFill>
                <a:latin typeface="Arial" charset="0"/>
              </a:rPr>
              <a:t>kardiovaskulärer Risikofaktor wie Rauchen, Diabetes, Hypertonus!!</a:t>
            </a:r>
          </a:p>
        </p:txBody>
      </p:sp>
    </p:spTree>
    <p:extLst>
      <p:ext uri="{BB962C8B-B14F-4D97-AF65-F5344CB8AC3E}">
        <p14:creationId xmlns:p14="http://schemas.microsoft.com/office/powerpoint/2010/main" val="30243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19150" y="55563"/>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smtClean="0"/>
              <a:t>Rheumatoide Arthritis -Differentialdiagnose</a:t>
            </a:r>
          </a:p>
        </p:txBody>
      </p:sp>
      <p:sp>
        <p:nvSpPr>
          <p:cNvPr id="128003" name="Rectangle 3"/>
          <p:cNvSpPr>
            <a:spLocks noGrp="1" noChangeArrowheads="1"/>
          </p:cNvSpPr>
          <p:nvPr>
            <p:ph type="body" sz="half" idx="1"/>
          </p:nvPr>
        </p:nvSpPr>
        <p:spPr>
          <a:xfrm>
            <a:off x="457200" y="1874838"/>
            <a:ext cx="8229600" cy="4525962"/>
          </a:xfrm>
        </p:spPr>
        <p:txBody>
          <a:bodyPr/>
          <a:lstStyle/>
          <a:p>
            <a:pPr eaLnBrk="1" hangingPunct="1">
              <a:lnSpc>
                <a:spcPct val="90000"/>
              </a:lnSpc>
            </a:pPr>
            <a:r>
              <a:rPr lang="de-DE" dirty="0" smtClean="0"/>
              <a:t>Verschleißbedingte Gelenkerkrankungen (Arthrose)</a:t>
            </a:r>
          </a:p>
          <a:p>
            <a:pPr eaLnBrk="1" hangingPunct="1">
              <a:lnSpc>
                <a:spcPct val="90000"/>
              </a:lnSpc>
            </a:pPr>
            <a:r>
              <a:rPr lang="de-DE" dirty="0" err="1" smtClean="0"/>
              <a:t>Kristallarthropathien</a:t>
            </a:r>
            <a:r>
              <a:rPr lang="de-DE" dirty="0" smtClean="0"/>
              <a:t> </a:t>
            </a:r>
          </a:p>
          <a:p>
            <a:pPr lvl="1" eaLnBrk="1" hangingPunct="1">
              <a:lnSpc>
                <a:spcPct val="90000"/>
              </a:lnSpc>
            </a:pPr>
            <a:r>
              <a:rPr lang="de-DE" dirty="0" smtClean="0"/>
              <a:t>Gicht: Harnsäureablagerung</a:t>
            </a:r>
          </a:p>
          <a:p>
            <a:pPr eaLnBrk="1" hangingPunct="1">
              <a:lnSpc>
                <a:spcPct val="90000"/>
              </a:lnSpc>
            </a:pPr>
            <a:r>
              <a:rPr lang="de-DE" dirty="0" smtClean="0"/>
              <a:t>Spondyloarthritiden</a:t>
            </a:r>
          </a:p>
          <a:p>
            <a:pPr lvl="1" eaLnBrk="1" hangingPunct="1">
              <a:lnSpc>
                <a:spcPct val="90000"/>
              </a:lnSpc>
            </a:pPr>
            <a:r>
              <a:rPr lang="de-DE" dirty="0" smtClean="0"/>
              <a:t>Reaktive Arthritis</a:t>
            </a:r>
          </a:p>
          <a:p>
            <a:pPr lvl="1" eaLnBrk="1" hangingPunct="1">
              <a:lnSpc>
                <a:spcPct val="90000"/>
              </a:lnSpc>
            </a:pPr>
            <a:r>
              <a:rPr lang="de-DE" dirty="0" smtClean="0"/>
              <a:t>Arthritis bei Schuppenflechte</a:t>
            </a:r>
          </a:p>
          <a:p>
            <a:pPr lvl="1" eaLnBrk="1" hangingPunct="1">
              <a:lnSpc>
                <a:spcPct val="90000"/>
              </a:lnSpc>
            </a:pPr>
            <a:r>
              <a:rPr lang="de-DE" dirty="0" smtClean="0"/>
              <a:t>Spondylitis </a:t>
            </a:r>
            <a:r>
              <a:rPr lang="de-DE" dirty="0" err="1" smtClean="0"/>
              <a:t>ankylosans</a:t>
            </a:r>
            <a:r>
              <a:rPr lang="de-DE" dirty="0" smtClean="0"/>
              <a:t> (SpA, „Morbus Bechterew“)</a:t>
            </a:r>
          </a:p>
          <a:p>
            <a:pPr>
              <a:lnSpc>
                <a:spcPct val="90000"/>
              </a:lnSpc>
            </a:pPr>
            <a:r>
              <a:rPr lang="de-DE" dirty="0" smtClean="0"/>
              <a:t>Autoimmune Bindegewebserkrankungen</a:t>
            </a:r>
          </a:p>
          <a:p>
            <a:pPr lvl="1">
              <a:lnSpc>
                <a:spcPct val="90000"/>
              </a:lnSpc>
            </a:pPr>
            <a:r>
              <a:rPr lang="de-DE" dirty="0" smtClean="0"/>
              <a:t>Systemischer Lupus erythematodes</a:t>
            </a:r>
          </a:p>
          <a:p>
            <a:pPr eaLnBrk="1" hangingPunct="1">
              <a:lnSpc>
                <a:spcPct val="90000"/>
              </a:lnSpc>
            </a:pPr>
            <a:r>
              <a:rPr lang="de-DE" dirty="0" smtClean="0"/>
              <a:t>u.v.a.m.</a:t>
            </a:r>
          </a:p>
          <a:p>
            <a:pPr lvl="1" eaLnBrk="1" hangingPunct="1">
              <a:lnSpc>
                <a:spcPct val="90000"/>
              </a:lnSpc>
            </a:pPr>
            <a:endParaRPr lang="de-DE" dirty="0" smtClean="0"/>
          </a:p>
        </p:txBody>
      </p:sp>
      <p:sp>
        <p:nvSpPr>
          <p:cNvPr id="128004"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35</a:t>
            </a:r>
          </a:p>
        </p:txBody>
      </p:sp>
    </p:spTree>
    <p:extLst>
      <p:ext uri="{BB962C8B-B14F-4D97-AF65-F5344CB8AC3E}">
        <p14:creationId xmlns:p14="http://schemas.microsoft.com/office/powerpoint/2010/main" val="555952290"/>
      </p:ext>
    </p:extLst>
  </p:cSld>
  <p:clrMapOvr>
    <a:masterClrMapping/>
  </p:clrMapOvr>
  <p:transition/>
  <p:timing>
    <p:tnLst>
      <p:par>
        <p:cTn id="1" dur="indefinite" restart="never" nodeType="tmRoot"/>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19150" y="55563"/>
            <a:ext cx="7772400" cy="1143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dirty="0" smtClean="0"/>
              <a:t>Arthrose – was ist das?</a:t>
            </a:r>
          </a:p>
        </p:txBody>
      </p:sp>
      <p:sp>
        <p:nvSpPr>
          <p:cNvPr id="128003" name="Rectangle 3"/>
          <p:cNvSpPr>
            <a:spLocks noGrp="1" noChangeArrowheads="1"/>
          </p:cNvSpPr>
          <p:nvPr>
            <p:ph type="body" sz="half" idx="1"/>
          </p:nvPr>
        </p:nvSpPr>
        <p:spPr>
          <a:xfrm>
            <a:off x="457200" y="1874838"/>
            <a:ext cx="8229600" cy="4525962"/>
          </a:xfrm>
        </p:spPr>
        <p:txBody>
          <a:bodyPr/>
          <a:lstStyle/>
          <a:p>
            <a:pPr eaLnBrk="1" hangingPunct="1">
              <a:lnSpc>
                <a:spcPct val="90000"/>
              </a:lnSpc>
            </a:pPr>
            <a:r>
              <a:rPr lang="de-DE" dirty="0" smtClean="0"/>
              <a:t>Degenerative Gelenkerkrankung</a:t>
            </a:r>
          </a:p>
          <a:p>
            <a:pPr lvl="1">
              <a:lnSpc>
                <a:spcPct val="90000"/>
              </a:lnSpc>
            </a:pPr>
            <a:r>
              <a:rPr lang="de-DE" dirty="0" smtClean="0"/>
              <a:t>Beginn meist Knorpelschädigung</a:t>
            </a:r>
          </a:p>
          <a:p>
            <a:pPr lvl="2">
              <a:lnSpc>
                <a:spcPct val="90000"/>
              </a:lnSpc>
            </a:pPr>
            <a:r>
              <a:rPr lang="de-DE" dirty="0" smtClean="0"/>
              <a:t>„Aufrauhung“ des Knorpeloberfläche	        Schmerz</a:t>
            </a:r>
          </a:p>
          <a:p>
            <a:pPr lvl="1">
              <a:lnSpc>
                <a:spcPct val="90000"/>
              </a:lnSpc>
            </a:pPr>
            <a:r>
              <a:rPr lang="de-DE" dirty="0" smtClean="0"/>
              <a:t>Begleitend entzündliche Reaktion </a:t>
            </a:r>
            <a:br>
              <a:rPr lang="de-DE" dirty="0" smtClean="0"/>
            </a:br>
            <a:r>
              <a:rPr lang="de-DE" dirty="0" smtClean="0"/>
              <a:t>der Gelenk-Innenhaut			</a:t>
            </a:r>
            <a:r>
              <a:rPr lang="de-DE" sz="2000" dirty="0">
                <a:solidFill>
                  <a:schemeClr val="tx1"/>
                </a:solidFill>
              </a:rPr>
              <a:t>entzündliche Schübe</a:t>
            </a:r>
            <a:r>
              <a:rPr lang="de-DE" dirty="0" smtClean="0"/>
              <a:t>	</a:t>
            </a:r>
          </a:p>
          <a:p>
            <a:pPr lvl="1">
              <a:lnSpc>
                <a:spcPct val="90000"/>
              </a:lnSpc>
            </a:pPr>
            <a:r>
              <a:rPr lang="de-DE" dirty="0" smtClean="0"/>
              <a:t>Knöcherne „Abstützungsreaktion“</a:t>
            </a:r>
          </a:p>
          <a:p>
            <a:pPr lvl="2">
              <a:lnSpc>
                <a:spcPct val="90000"/>
              </a:lnSpc>
            </a:pPr>
            <a:r>
              <a:rPr lang="de-DE" dirty="0" smtClean="0"/>
              <a:t>Verdichtung des gelenknahen Knochens		</a:t>
            </a:r>
          </a:p>
          <a:p>
            <a:pPr lvl="2">
              <a:lnSpc>
                <a:spcPct val="90000"/>
              </a:lnSpc>
            </a:pPr>
            <a:r>
              <a:rPr lang="de-DE" dirty="0" smtClean="0"/>
              <a:t>Knöcherne Verbreiterung			sichtbare Deformierung</a:t>
            </a:r>
          </a:p>
        </p:txBody>
      </p:sp>
      <p:sp>
        <p:nvSpPr>
          <p:cNvPr id="128004" name="Text Box 4"/>
          <p:cNvSpPr txBox="1">
            <a:spLocks noChangeArrowheads="1"/>
          </p:cNvSpPr>
          <p:nvPr/>
        </p:nvSpPr>
        <p:spPr bwMode="auto">
          <a:xfrm>
            <a:off x="8720138" y="6367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555555"/>
                </a:solidFill>
              </a:rPr>
              <a:t>35</a:t>
            </a:r>
          </a:p>
        </p:txBody>
      </p:sp>
      <p:sp>
        <p:nvSpPr>
          <p:cNvPr id="2" name="Ellipse 1"/>
          <p:cNvSpPr/>
          <p:nvPr/>
        </p:nvSpPr>
        <p:spPr>
          <a:xfrm>
            <a:off x="5992427" y="2556769"/>
            <a:ext cx="2086253" cy="639192"/>
          </a:xfrm>
          <a:prstGeom prst="ellipse">
            <a:avLst/>
          </a:prstGeom>
          <a:no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5763087" y="3195961"/>
            <a:ext cx="2750598" cy="639192"/>
          </a:xfrm>
          <a:prstGeom prst="ellipse">
            <a:avLst/>
          </a:prstGeom>
          <a:no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5660253" y="4591235"/>
            <a:ext cx="3190783" cy="639192"/>
          </a:xfrm>
          <a:prstGeom prst="ellipse">
            <a:avLst/>
          </a:prstGeom>
          <a:no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nach rechts 2"/>
          <p:cNvSpPr/>
          <p:nvPr/>
        </p:nvSpPr>
        <p:spPr>
          <a:xfrm>
            <a:off x="5335480" y="2725439"/>
            <a:ext cx="506027" cy="257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a:off x="5154226" y="3386831"/>
            <a:ext cx="506027" cy="257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p:cNvSpPr/>
          <p:nvPr/>
        </p:nvSpPr>
        <p:spPr>
          <a:xfrm>
            <a:off x="5040295" y="4782105"/>
            <a:ext cx="506027" cy="257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096223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fade">
                                      <p:cBhvr>
                                        <p:cTn id="7" dur="500"/>
                                        <p:tgtEl>
                                          <p:spTgt spid="1280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8003">
                                            <p:txEl>
                                              <p:pRg st="1" end="1"/>
                                            </p:txEl>
                                          </p:spTgt>
                                        </p:tgtEl>
                                        <p:attrNameLst>
                                          <p:attrName>style.visibility</p:attrName>
                                        </p:attrNameLst>
                                      </p:cBhvr>
                                      <p:to>
                                        <p:strVal val="visible"/>
                                      </p:to>
                                    </p:set>
                                    <p:animEffect transition="in" filter="fade">
                                      <p:cBhvr>
                                        <p:cTn id="10" dur="500"/>
                                        <p:tgtEl>
                                          <p:spTgt spid="1280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003">
                                            <p:txEl>
                                              <p:pRg st="2" end="2"/>
                                            </p:txEl>
                                          </p:spTgt>
                                        </p:tgtEl>
                                        <p:attrNameLst>
                                          <p:attrName>style.visibility</p:attrName>
                                        </p:attrNameLst>
                                      </p:cBhvr>
                                      <p:to>
                                        <p:strVal val="visible"/>
                                      </p:to>
                                    </p:set>
                                    <p:animEffect transition="in" filter="fade">
                                      <p:cBhvr>
                                        <p:cTn id="13" dur="500"/>
                                        <p:tgtEl>
                                          <p:spTgt spid="12800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8003">
                                            <p:txEl>
                                              <p:pRg st="3" end="3"/>
                                            </p:txEl>
                                          </p:spTgt>
                                        </p:tgtEl>
                                        <p:attrNameLst>
                                          <p:attrName>style.visibility</p:attrName>
                                        </p:attrNameLst>
                                      </p:cBhvr>
                                      <p:to>
                                        <p:strVal val="visible"/>
                                      </p:to>
                                    </p:set>
                                    <p:animEffect transition="in" filter="fade">
                                      <p:cBhvr>
                                        <p:cTn id="16" dur="500"/>
                                        <p:tgtEl>
                                          <p:spTgt spid="12800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8003">
                                            <p:txEl>
                                              <p:pRg st="4" end="4"/>
                                            </p:txEl>
                                          </p:spTgt>
                                        </p:tgtEl>
                                        <p:attrNameLst>
                                          <p:attrName>style.visibility</p:attrName>
                                        </p:attrNameLst>
                                      </p:cBhvr>
                                      <p:to>
                                        <p:strVal val="visible"/>
                                      </p:to>
                                    </p:set>
                                    <p:animEffect transition="in" filter="fade">
                                      <p:cBhvr>
                                        <p:cTn id="19" dur="500"/>
                                        <p:tgtEl>
                                          <p:spTgt spid="12800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8003">
                                            <p:txEl>
                                              <p:pRg st="5" end="5"/>
                                            </p:txEl>
                                          </p:spTgt>
                                        </p:tgtEl>
                                        <p:attrNameLst>
                                          <p:attrName>style.visibility</p:attrName>
                                        </p:attrNameLst>
                                      </p:cBhvr>
                                      <p:to>
                                        <p:strVal val="visible"/>
                                      </p:to>
                                    </p:set>
                                    <p:animEffect transition="in" filter="fade">
                                      <p:cBhvr>
                                        <p:cTn id="22" dur="500"/>
                                        <p:tgtEl>
                                          <p:spTgt spid="12800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8003">
                                            <p:txEl>
                                              <p:pRg st="6" end="6"/>
                                            </p:txEl>
                                          </p:spTgt>
                                        </p:tgtEl>
                                        <p:attrNameLst>
                                          <p:attrName>style.visibility</p:attrName>
                                        </p:attrNameLst>
                                      </p:cBhvr>
                                      <p:to>
                                        <p:strVal val="visible"/>
                                      </p:to>
                                    </p:set>
                                    <p:animEffect transition="in" filter="fade">
                                      <p:cBhvr>
                                        <p:cTn id="25" dur="500"/>
                                        <p:tgtEl>
                                          <p:spTgt spid="12800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8004"/>
                                        </p:tgtEl>
                                        <p:attrNameLst>
                                          <p:attrName>style.visibility</p:attrName>
                                        </p:attrNameLst>
                                      </p:cBhvr>
                                      <p:to>
                                        <p:strVal val="visible"/>
                                      </p:to>
                                    </p:set>
                                    <p:animEffect transition="in" filter="fade">
                                      <p:cBhvr>
                                        <p:cTn id="28" dur="500"/>
                                        <p:tgtEl>
                                          <p:spTgt spid="12800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P spid="128004" grpId="0"/>
      <p:bldP spid="2" grpId="0" animBg="1"/>
      <p:bldP spid="6" grpId="0" animBg="1"/>
      <p:bldP spid="7" grpId="0" animBg="1"/>
      <p:bldP spid="3" grpId="0" animBg="1"/>
      <p:bldP spid="9" grpId="0" animBg="1"/>
      <p:bldP spid="10" grpId="0" animBg="1"/>
    </p:bldLst>
  </p:timing>
  <p:extLst mod="1"/>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9026" name="Picture 2" descr="coxarth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1206500"/>
            <a:ext cx="7258050" cy="51196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29027" name="Rectangle 3"/>
          <p:cNvSpPr>
            <a:spLocks noGrp="1" noChangeArrowheads="1"/>
          </p:cNvSpPr>
          <p:nvPr>
            <p:ph type="title"/>
          </p:nvPr>
        </p:nvSpPr>
        <p:spPr>
          <a:xfrm>
            <a:off x="381000" y="590550"/>
            <a:ext cx="3314700" cy="762000"/>
          </a:xfrm>
          <a:solidFill>
            <a:srgbClr val="FFFFCC"/>
          </a:solidFill>
          <a:ln>
            <a:solidFill>
              <a:srgbClr val="000000"/>
            </a:solidFill>
            <a:miter lim="800000"/>
            <a:headEnd/>
            <a:tailEnd/>
          </a:ln>
          <a:effectLst>
            <a:prstShdw prst="shdw17" dist="17961" dir="2700000">
              <a:srgbClr val="000000"/>
            </a:prstShdw>
          </a:effectLst>
        </p:spPr>
        <p:txBody>
          <a:bodyPr/>
          <a:lstStyle/>
          <a:p>
            <a:pPr eaLnBrk="1" hangingPunct="1"/>
            <a:r>
              <a:rPr lang="en-US" sz="2400" smtClean="0">
                <a:solidFill>
                  <a:srgbClr val="000000"/>
                </a:solidFill>
              </a:rPr>
              <a:t>Coxarthrose</a:t>
            </a:r>
          </a:p>
        </p:txBody>
      </p:sp>
      <p:sp>
        <p:nvSpPr>
          <p:cNvPr id="129028" name="Text Box 4"/>
          <p:cNvSpPr txBox="1">
            <a:spLocks noChangeArrowheads="1"/>
          </p:cNvSpPr>
          <p:nvPr/>
        </p:nvSpPr>
        <p:spPr bwMode="auto">
          <a:xfrm>
            <a:off x="677863" y="6477000"/>
            <a:ext cx="5408612" cy="304800"/>
          </a:xfrm>
          <a:prstGeom prst="rect">
            <a:avLst/>
          </a:prstGeom>
          <a:solidFill>
            <a:schemeClr val="folHlink"/>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400" b="1" smtClean="0">
                <a:solidFill>
                  <a:srgbClr val="000000"/>
                </a:solidFill>
                <a:latin typeface="Arial" charset="0"/>
              </a:rPr>
              <a:t>Aus: The Internet Pathology Laboratory for Medical Education</a:t>
            </a:r>
          </a:p>
        </p:txBody>
      </p:sp>
    </p:spTree>
    <p:extLst>
      <p:ext uri="{BB962C8B-B14F-4D97-AF65-F5344CB8AC3E}">
        <p14:creationId xmlns:p14="http://schemas.microsoft.com/office/powerpoint/2010/main" val="2044822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6.xml><?xml version="1.0" encoding="utf-8"?>
<p:sld xmlns:a="http://schemas.openxmlformats.org/drawingml/2006/main" xmlns:r="http://schemas.openxmlformats.org/officeDocument/2006/relationships" xmlns:p="http://schemas.openxmlformats.org/presentationml/2006/main">
  <p:cSld>
    <p:bg>
      <p:bgPr>
        <a:pattFill prst="dotGrid">
          <a:fgClr>
            <a:srgbClr val="969696"/>
          </a:fgClr>
          <a:bgClr>
            <a:srgbClr val="FFFFFF"/>
          </a:bgClr>
        </a:patt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352425" y="677863"/>
            <a:ext cx="4756150" cy="1050925"/>
          </a:xfrm>
          <a:gradFill rotWithShape="0">
            <a:gsLst>
              <a:gs pos="0">
                <a:srgbClr val="006666"/>
              </a:gs>
              <a:gs pos="50000">
                <a:srgbClr val="FFFFFF"/>
              </a:gs>
              <a:gs pos="100000">
                <a:srgbClr val="006666"/>
              </a:gs>
            </a:gsLst>
            <a:lin ang="5400000" scaled="1"/>
          </a:gradFill>
          <a:effectLst>
            <a:outerShdw dist="17961" dir="2700000" algn="ctr" rotWithShape="0">
              <a:srgbClr val="003D3D"/>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z="3200" b="1" dirty="0" err="1" smtClean="0">
                <a:solidFill>
                  <a:srgbClr val="000000"/>
                </a:solidFill>
                <a:latin typeface="Arial Narrow" pitchFamily="34" charset="0"/>
              </a:rPr>
              <a:t>Häufigkeit</a:t>
            </a:r>
            <a:r>
              <a:rPr lang="en-US" sz="3200" b="1" dirty="0" smtClean="0">
                <a:solidFill>
                  <a:srgbClr val="000000"/>
                </a:solidFill>
                <a:latin typeface="Arial Narrow" pitchFamily="34" charset="0"/>
              </a:rPr>
              <a:t> von </a:t>
            </a:r>
            <a:r>
              <a:rPr lang="en-US" sz="3200" b="1" dirty="0" err="1" smtClean="0">
                <a:solidFill>
                  <a:srgbClr val="000000"/>
                </a:solidFill>
                <a:latin typeface="Arial Narrow" pitchFamily="34" charset="0"/>
              </a:rPr>
              <a:t>Arthrosen</a:t>
            </a:r>
            <a:r>
              <a:rPr lang="en-US" sz="3200" b="1" dirty="0" smtClean="0">
                <a:solidFill>
                  <a:srgbClr val="000000"/>
                </a:solidFill>
                <a:latin typeface="Arial Narrow" pitchFamily="34" charset="0"/>
              </a:rPr>
              <a:t/>
            </a:r>
            <a:br>
              <a:rPr lang="en-US" sz="3200" b="1" dirty="0" smtClean="0">
                <a:solidFill>
                  <a:srgbClr val="000000"/>
                </a:solidFill>
                <a:latin typeface="Arial Narrow" pitchFamily="34" charset="0"/>
              </a:rPr>
            </a:br>
            <a:r>
              <a:rPr lang="en-US" sz="3200" b="1" dirty="0" err="1" smtClean="0">
                <a:solidFill>
                  <a:srgbClr val="000000"/>
                </a:solidFill>
                <a:latin typeface="Arial Narrow" pitchFamily="34" charset="0"/>
              </a:rPr>
              <a:t>im</a:t>
            </a:r>
            <a:r>
              <a:rPr lang="en-US" sz="3200" b="1" dirty="0" smtClean="0">
                <a:solidFill>
                  <a:srgbClr val="000000"/>
                </a:solidFill>
                <a:latin typeface="Arial Narrow" pitchFamily="34" charset="0"/>
              </a:rPr>
              <a:t> </a:t>
            </a:r>
            <a:r>
              <a:rPr lang="en-US" sz="3200" b="1" dirty="0" err="1" smtClean="0">
                <a:solidFill>
                  <a:srgbClr val="000000"/>
                </a:solidFill>
                <a:latin typeface="Arial Narrow" pitchFamily="34" charset="0"/>
              </a:rPr>
              <a:t>Röntgenbild</a:t>
            </a:r>
            <a:endParaRPr lang="en-US" sz="3200" b="1" dirty="0" smtClean="0">
              <a:solidFill>
                <a:srgbClr val="000000"/>
              </a:solidFill>
              <a:latin typeface="Arial Narrow" pitchFamily="34" charset="0"/>
            </a:endParaRPr>
          </a:p>
        </p:txBody>
      </p:sp>
      <p:sp>
        <p:nvSpPr>
          <p:cNvPr id="130051" name="Text Box 3"/>
          <p:cNvSpPr txBox="1">
            <a:spLocks noChangeArrowheads="1"/>
          </p:cNvSpPr>
          <p:nvPr/>
        </p:nvSpPr>
        <p:spPr bwMode="auto">
          <a:xfrm>
            <a:off x="352425" y="6148388"/>
            <a:ext cx="6610350" cy="5810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de-DE" sz="1600" b="1" smtClean="0">
                <a:solidFill>
                  <a:srgbClr val="000000"/>
                </a:solidFill>
                <a:latin typeface="Arial Narrow" pitchFamily="34" charset="0"/>
              </a:rPr>
              <a:t>Praemer AP, Furner S, Rice DP: Musculoskeletal Conditions in the United States. </a:t>
            </a:r>
          </a:p>
          <a:p>
            <a:pPr algn="l"/>
            <a:r>
              <a:rPr lang="de-DE" sz="1600" b="1" smtClean="0">
                <a:solidFill>
                  <a:srgbClr val="000000"/>
                </a:solidFill>
                <a:latin typeface="Arial Narrow" pitchFamily="34" charset="0"/>
              </a:rPr>
              <a:t>1992, Park Ridge, Illinois: American Academy of Orthopaedic Surgeons</a:t>
            </a:r>
          </a:p>
        </p:txBody>
      </p:sp>
      <p:graphicFrame>
        <p:nvGraphicFramePr>
          <p:cNvPr id="130052" name="Object 4"/>
          <p:cNvGraphicFramePr>
            <a:graphicFrameLocks noChangeAspect="1"/>
          </p:cNvGraphicFramePr>
          <p:nvPr/>
        </p:nvGraphicFramePr>
        <p:xfrm>
          <a:off x="-184150" y="1781175"/>
          <a:ext cx="6046788" cy="4168775"/>
        </p:xfrm>
        <a:graphic>
          <a:graphicData uri="http://schemas.openxmlformats.org/presentationml/2006/ole">
            <mc:AlternateContent xmlns:mc="http://schemas.openxmlformats.org/markup-compatibility/2006">
              <mc:Choice xmlns:v="urn:schemas-microsoft-com:vml" Requires="v">
                <p:oleObj spid="_x0000_s499844" name="Diagramm" r:id="rId3" imgW="7924800" imgH="4076789" progId="MSGraph.Chart.8">
                  <p:embed followColorScheme="full"/>
                </p:oleObj>
              </mc:Choice>
              <mc:Fallback>
                <p:oleObj name="Diagramm" r:id="rId3" imgW="7924800" imgH="4076789" progId="MSGraph.Chart.8">
                  <p:embed followColorScheme="full"/>
                  <p:pic>
                    <p:nvPicPr>
                      <p:cNvPr id="0" name=""/>
                      <p:cNvPicPr>
                        <a:picLocks noChangeAspect="1" noChangeArrowheads="1"/>
                      </p:cNvPicPr>
                      <p:nvPr/>
                    </p:nvPicPr>
                    <p:blipFill>
                      <a:blip r:embed="rId4"/>
                      <a:srcRect/>
                      <a:stretch>
                        <a:fillRect/>
                      </a:stretch>
                    </p:blipFill>
                    <p:spPr bwMode="auto">
                      <a:xfrm>
                        <a:off x="-184150" y="1781175"/>
                        <a:ext cx="6046788" cy="416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53" name="Object 5"/>
          <p:cNvGraphicFramePr>
            <a:graphicFrameLocks noChangeAspect="1"/>
          </p:cNvGraphicFramePr>
          <p:nvPr/>
        </p:nvGraphicFramePr>
        <p:xfrm>
          <a:off x="3813175" y="1174750"/>
          <a:ext cx="6761163" cy="5435600"/>
        </p:xfrm>
        <a:graphic>
          <a:graphicData uri="http://schemas.openxmlformats.org/presentationml/2006/ole">
            <mc:AlternateContent xmlns:mc="http://schemas.openxmlformats.org/markup-compatibility/2006">
              <mc:Choice xmlns:v="urn:schemas-microsoft-com:vml" Requires="v">
                <p:oleObj spid="_x0000_s499845" name="Diagramm" r:id="rId5" imgW="7924800" imgH="4076789" progId="MSGraph.Chart.8">
                  <p:embed followColorScheme="full"/>
                </p:oleObj>
              </mc:Choice>
              <mc:Fallback>
                <p:oleObj name="Diagramm" r:id="rId5" imgW="7924800" imgH="4076789" progId="MSGraph.Chart.8">
                  <p:embed followColorScheme="full"/>
                  <p:pic>
                    <p:nvPicPr>
                      <p:cNvPr id="0" name=""/>
                      <p:cNvPicPr>
                        <a:picLocks noChangeAspect="1" noChangeArrowheads="1"/>
                      </p:cNvPicPr>
                      <p:nvPr/>
                    </p:nvPicPr>
                    <p:blipFill>
                      <a:blip r:embed="rId6"/>
                      <a:srcRect/>
                      <a:stretch>
                        <a:fillRect/>
                      </a:stretch>
                    </p:blipFill>
                    <p:spPr bwMode="auto">
                      <a:xfrm>
                        <a:off x="3813175" y="1174750"/>
                        <a:ext cx="6761163" cy="543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0054" name="Text Box 6"/>
          <p:cNvSpPr txBox="1">
            <a:spLocks noChangeArrowheads="1"/>
          </p:cNvSpPr>
          <p:nvPr/>
        </p:nvSpPr>
        <p:spPr bwMode="auto">
          <a:xfrm>
            <a:off x="685800" y="2141538"/>
            <a:ext cx="2317750" cy="457200"/>
          </a:xfrm>
          <a:prstGeom prst="rect">
            <a:avLst/>
          </a:prstGeom>
          <a:solidFill>
            <a:srgbClr val="006666"/>
          </a:solidFill>
          <a:ln>
            <a:noFill/>
          </a:ln>
          <a:effectLst>
            <a:outerShdw dist="17961" dir="2700000" algn="ctr" rotWithShape="0">
              <a:srgbClr val="003D3D"/>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b="1" smtClean="0">
                <a:solidFill>
                  <a:srgbClr val="FFFFFF"/>
                </a:solidFill>
                <a:latin typeface="Arial" charset="0"/>
              </a:rPr>
              <a:t>Handskelett</a:t>
            </a:r>
          </a:p>
        </p:txBody>
      </p:sp>
      <p:sp>
        <p:nvSpPr>
          <p:cNvPr id="130055" name="Text Box 7"/>
          <p:cNvSpPr txBox="1">
            <a:spLocks noChangeArrowheads="1"/>
          </p:cNvSpPr>
          <p:nvPr/>
        </p:nvSpPr>
        <p:spPr bwMode="auto">
          <a:xfrm>
            <a:off x="4768850" y="2141538"/>
            <a:ext cx="2544763" cy="457200"/>
          </a:xfrm>
          <a:prstGeom prst="rect">
            <a:avLst/>
          </a:prstGeom>
          <a:solidFill>
            <a:srgbClr val="006666"/>
          </a:solidFill>
          <a:ln>
            <a:noFill/>
          </a:ln>
          <a:effectLst>
            <a:outerShdw dist="17961" dir="2700000" algn="ctr" rotWithShape="0">
              <a:srgbClr val="003D3D"/>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b="1" smtClean="0">
                <a:solidFill>
                  <a:srgbClr val="FFFFFF"/>
                </a:solidFill>
                <a:latin typeface="Arial" charset="0"/>
              </a:rPr>
              <a:t>Kniegelenke</a:t>
            </a:r>
          </a:p>
        </p:txBody>
      </p:sp>
    </p:spTree>
    <p:extLst>
      <p:ext uri="{BB962C8B-B14F-4D97-AF65-F5344CB8AC3E}">
        <p14:creationId xmlns:p14="http://schemas.microsoft.com/office/powerpoint/2010/main" val="3510848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E:\Gonarthrose1.jpg"/>
          <p:cNvPicPr>
            <a:picLocks noChangeAspect="1" noChangeArrowheads="1"/>
          </p:cNvPicPr>
          <p:nvPr/>
        </p:nvPicPr>
        <p:blipFill>
          <a:blip r:embed="rId3">
            <a:extLst>
              <a:ext uri="{28A0092B-C50C-407E-A947-70E740481C1C}">
                <a14:useLocalDpi xmlns:a14="http://schemas.microsoft.com/office/drawing/2010/main" val="0"/>
              </a:ext>
            </a:extLst>
          </a:blip>
          <a:srcRect l="30141" r="31683"/>
          <a:stretch>
            <a:fillRect/>
          </a:stretch>
        </p:blipFill>
        <p:spPr bwMode="auto">
          <a:xfrm>
            <a:off x="5024380" y="266700"/>
            <a:ext cx="3771900" cy="6324600"/>
          </a:xfrm>
          <a:prstGeom prst="rect">
            <a:avLst/>
          </a:prstGeom>
          <a:solidFill>
            <a:srgbClr val="7030A0"/>
          </a:solidFill>
          <a:ln w="9525">
            <a:solidFill>
              <a:schemeClr val="bg1"/>
            </a:solidFill>
            <a:miter lim="800000"/>
            <a:headEnd/>
            <a:tailEnd/>
          </a:ln>
        </p:spPr>
      </p:pic>
      <p:pic>
        <p:nvPicPr>
          <p:cNvPr id="4" name="Picture 3" descr="E:\Knie2.jpg"/>
          <p:cNvPicPr>
            <a:picLocks noChangeAspect="1" noChangeArrowheads="1"/>
          </p:cNvPicPr>
          <p:nvPr/>
        </p:nvPicPr>
        <p:blipFill>
          <a:blip r:embed="rId4">
            <a:extLst>
              <a:ext uri="{28A0092B-C50C-407E-A947-70E740481C1C}">
                <a14:useLocalDpi xmlns:a14="http://schemas.microsoft.com/office/drawing/2010/main" val="0"/>
              </a:ext>
            </a:extLst>
          </a:blip>
          <a:srcRect l="29742" t="10001" r="35127" b="7590"/>
          <a:stretch>
            <a:fillRect/>
          </a:stretch>
        </p:blipFill>
        <p:spPr bwMode="auto">
          <a:xfrm>
            <a:off x="468313" y="139700"/>
            <a:ext cx="4284662" cy="645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86238" y="688812"/>
            <a:ext cx="2802370" cy="523220"/>
          </a:xfrm>
          <a:prstGeom prst="rect">
            <a:avLst/>
          </a:prstGeom>
          <a:solidFill>
            <a:srgbClr val="0099CC"/>
          </a:solidFill>
          <a:ln w="9525">
            <a:solidFill>
              <a:srgbClr val="6600CC"/>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defPPr>
              <a:defRPr lang="en-US"/>
            </a:defPPr>
            <a:lvl1pPr>
              <a:defRPr sz="2800" b="1">
                <a:solidFill>
                  <a:srgbClr val="FFFFFF"/>
                </a:solidFill>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de-DE" dirty="0"/>
              <a:t>Gesundes Knie</a:t>
            </a:r>
          </a:p>
        </p:txBody>
      </p:sp>
      <p:sp>
        <p:nvSpPr>
          <p:cNvPr id="7" name="Textfeld 6"/>
          <p:cNvSpPr txBox="1"/>
          <p:nvPr/>
        </p:nvSpPr>
        <p:spPr>
          <a:xfrm>
            <a:off x="5344136" y="688812"/>
            <a:ext cx="3452144" cy="523220"/>
          </a:xfrm>
          <a:prstGeom prst="rect">
            <a:avLst/>
          </a:prstGeom>
          <a:solidFill>
            <a:srgbClr val="7030A0"/>
          </a:solidFill>
          <a:ln w="9525">
            <a:solidFill>
              <a:srgbClr val="6600CC"/>
            </a:solidFill>
            <a:miter lim="800000"/>
            <a:headEnd/>
            <a:tailEnd/>
          </a:ln>
          <a:effectLst/>
        </p:spPr>
        <p:txBody>
          <a:bodyPr wrap="square">
            <a:spAutoFit/>
          </a:bodyPr>
          <a:lstStyle>
            <a:defPPr>
              <a:defRPr lang="en-US"/>
            </a:defPPr>
            <a:lvl1pPr>
              <a:defRPr sz="2800" b="1">
                <a:solidFill>
                  <a:srgbClr val="FFFFFF"/>
                </a:solidFill>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de-DE" dirty="0" smtClean="0"/>
              <a:t>Schwere Arthrose</a:t>
            </a:r>
            <a:endParaRPr lang="de-DE" dirty="0"/>
          </a:p>
        </p:txBody>
      </p:sp>
    </p:spTree>
    <p:extLst>
      <p:ext uri="{BB962C8B-B14F-4D97-AF65-F5344CB8AC3E}">
        <p14:creationId xmlns:p14="http://schemas.microsoft.com/office/powerpoint/2010/main" val="242155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2098" name="Picture 2" descr="DSC00749"/>
          <p:cNvPicPr>
            <a:picLocks noChangeAspect="1" noChangeArrowheads="1"/>
          </p:cNvPicPr>
          <p:nvPr/>
        </p:nvPicPr>
        <p:blipFill>
          <a:blip r:embed="rId4">
            <a:extLst>
              <a:ext uri="{28A0092B-C50C-407E-A947-70E740481C1C}">
                <a14:useLocalDpi xmlns:a14="http://schemas.microsoft.com/office/drawing/2010/main" val="0"/>
              </a:ext>
            </a:extLst>
          </a:blip>
          <a:srcRect r="23372" b="10762"/>
          <a:stretch>
            <a:fillRect/>
          </a:stretch>
        </p:blipFill>
        <p:spPr bwMode="auto">
          <a:xfrm>
            <a:off x="5035550" y="371475"/>
            <a:ext cx="403383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descr="DSC00077"/>
          <p:cNvPicPr>
            <a:picLocks noChangeAspect="1" noChangeArrowheads="1"/>
          </p:cNvPicPr>
          <p:nvPr/>
        </p:nvPicPr>
        <p:blipFill>
          <a:blip r:embed="rId5">
            <a:extLst>
              <a:ext uri="{28A0092B-C50C-407E-A947-70E740481C1C}">
                <a14:useLocalDpi xmlns:a14="http://schemas.microsoft.com/office/drawing/2010/main" val="0"/>
              </a:ext>
            </a:extLst>
          </a:blip>
          <a:srcRect l="39214"/>
          <a:stretch>
            <a:fillRect/>
          </a:stretch>
        </p:blipFill>
        <p:spPr bwMode="auto">
          <a:xfrm>
            <a:off x="142875" y="373063"/>
            <a:ext cx="5076825"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4116" name="Text Box 4"/>
          <p:cNvSpPr txBox="1">
            <a:spLocks noChangeArrowheads="1"/>
          </p:cNvSpPr>
          <p:nvPr/>
        </p:nvSpPr>
        <p:spPr bwMode="auto">
          <a:xfrm>
            <a:off x="142875" y="239713"/>
            <a:ext cx="4672013" cy="528637"/>
          </a:xfrm>
          <a:prstGeom prst="rect">
            <a:avLst/>
          </a:prstGeom>
          <a:solidFill>
            <a:srgbClr val="0099CC"/>
          </a:solidFill>
          <a:ln w="9525">
            <a:solidFill>
              <a:srgbClr val="6600CC"/>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sz="2800" b="1" smtClean="0">
                <a:solidFill>
                  <a:srgbClr val="FFFFFF"/>
                </a:solidFill>
                <a:latin typeface="Arial" charset="0"/>
              </a:rPr>
              <a:t>Heberden-Arthrose</a:t>
            </a:r>
          </a:p>
        </p:txBody>
      </p:sp>
      <p:sp>
        <p:nvSpPr>
          <p:cNvPr id="1114117" name="Text Box 5"/>
          <p:cNvSpPr txBox="1">
            <a:spLocks noChangeArrowheads="1"/>
          </p:cNvSpPr>
          <p:nvPr/>
        </p:nvSpPr>
        <p:spPr bwMode="auto">
          <a:xfrm>
            <a:off x="4424363" y="239713"/>
            <a:ext cx="4672012" cy="528637"/>
          </a:xfrm>
          <a:prstGeom prst="rect">
            <a:avLst/>
          </a:prstGeom>
          <a:solidFill>
            <a:srgbClr val="0099CC"/>
          </a:solidFill>
          <a:ln w="9525">
            <a:solidFill>
              <a:srgbClr val="6600CC"/>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sz="2800" b="1" smtClean="0">
                <a:solidFill>
                  <a:srgbClr val="FFFFFF"/>
                </a:solidFill>
                <a:latin typeface="Arial" charset="0"/>
              </a:rPr>
              <a:t>Bouchard-Arthrose</a:t>
            </a:r>
          </a:p>
        </p:txBody>
      </p:sp>
    </p:spTree>
    <p:custDataLst>
      <p:tags r:id="rId1"/>
    </p:custDataLst>
    <p:extLst>
      <p:ext uri="{BB962C8B-B14F-4D97-AF65-F5344CB8AC3E}">
        <p14:creationId xmlns:p14="http://schemas.microsoft.com/office/powerpoint/2010/main" val="1755088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4116"/>
                                        </p:tgtEl>
                                        <p:attrNameLst>
                                          <p:attrName>style.visibility</p:attrName>
                                        </p:attrNameLst>
                                      </p:cBhvr>
                                      <p:to>
                                        <p:strVal val="visible"/>
                                      </p:to>
                                    </p:set>
                                    <p:animEffect transition="in" filter="blinds(horizontal)">
                                      <p:cBhvr>
                                        <p:cTn id="7" dur="500"/>
                                        <p:tgtEl>
                                          <p:spTgt spid="1114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14117"/>
                                        </p:tgtEl>
                                        <p:attrNameLst>
                                          <p:attrName>style.visibility</p:attrName>
                                        </p:attrNameLst>
                                      </p:cBhvr>
                                      <p:to>
                                        <p:strVal val="visible"/>
                                      </p:to>
                                    </p:set>
                                    <p:animEffect transition="in" filter="blinds(horizontal)">
                                      <p:cBhvr>
                                        <p:cTn id="12" dur="500"/>
                                        <p:tgtEl>
                                          <p:spTgt spid="111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6" grpId="0" animBg="1"/>
      <p:bldP spid="1114117" grpId="0" animBg="1"/>
    </p:bldLst>
  </p:timing>
  <p:extLst mod="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p:nvPr>
        </p:nvSpPr>
        <p:spPr>
          <a:xfrm>
            <a:off x="406400" y="85725"/>
            <a:ext cx="8389938"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sz="4000" b="0" dirty="0" smtClean="0"/>
              <a:t>Spondyloarthritiden</a:t>
            </a:r>
            <a:endParaRPr lang="en-US" sz="4000" b="0" dirty="0"/>
          </a:p>
        </p:txBody>
      </p:sp>
      <p:sp>
        <p:nvSpPr>
          <p:cNvPr id="1410051" name="Rectangle 3"/>
          <p:cNvSpPr>
            <a:spLocks noGrp="1" noChangeArrowheads="1"/>
          </p:cNvSpPr>
          <p:nvPr>
            <p:ph type="body" idx="1"/>
          </p:nvPr>
        </p:nvSpPr>
        <p:spPr>
          <a:xfrm>
            <a:off x="652463" y="2259013"/>
            <a:ext cx="8247062" cy="4114800"/>
          </a:xfrm>
        </p:spPr>
        <p:txBody>
          <a:bodyPr/>
          <a:lstStyle/>
          <a:p>
            <a:pPr>
              <a:lnSpc>
                <a:spcPct val="120000"/>
              </a:lnSpc>
            </a:pPr>
            <a:r>
              <a:rPr lang="en-US" sz="4000" dirty="0" err="1" smtClean="0"/>
              <a:t>Zusammengesetzter</a:t>
            </a:r>
            <a:r>
              <a:rPr lang="en-US" sz="4000" dirty="0" smtClean="0"/>
              <a:t> </a:t>
            </a:r>
            <a:r>
              <a:rPr lang="en-US" sz="4000" dirty="0" err="1" smtClean="0"/>
              <a:t>Begriff</a:t>
            </a:r>
            <a:r>
              <a:rPr lang="en-US" sz="4000" dirty="0" smtClean="0"/>
              <a:t> </a:t>
            </a:r>
            <a:r>
              <a:rPr lang="en-US" sz="4000" dirty="0" err="1" smtClean="0"/>
              <a:t>aus</a:t>
            </a:r>
            <a:endParaRPr lang="en-US" sz="4000" dirty="0" smtClean="0"/>
          </a:p>
          <a:p>
            <a:pPr lvl="1">
              <a:lnSpc>
                <a:spcPct val="120000"/>
              </a:lnSpc>
            </a:pPr>
            <a:r>
              <a:rPr lang="en-US" sz="3200" dirty="0" smtClean="0"/>
              <a:t>Spondylitis: </a:t>
            </a:r>
            <a:r>
              <a:rPr lang="en-US" sz="3200" dirty="0" err="1" smtClean="0"/>
              <a:t>Entzündung</a:t>
            </a:r>
            <a:r>
              <a:rPr lang="en-US" sz="3200" dirty="0" smtClean="0"/>
              <a:t> der </a:t>
            </a:r>
            <a:r>
              <a:rPr lang="en-US" sz="3200" dirty="0" err="1" smtClean="0"/>
              <a:t>Wirbelsäule</a:t>
            </a:r>
            <a:endParaRPr lang="en-US" sz="3200" dirty="0" smtClean="0"/>
          </a:p>
          <a:p>
            <a:pPr lvl="1">
              <a:lnSpc>
                <a:spcPct val="120000"/>
              </a:lnSpc>
            </a:pPr>
            <a:r>
              <a:rPr lang="en-US" sz="3200" dirty="0" smtClean="0"/>
              <a:t>Arthritis: </a:t>
            </a:r>
            <a:r>
              <a:rPr lang="en-US" sz="3200" dirty="0" err="1" smtClean="0"/>
              <a:t>Gelenkentzündung</a:t>
            </a:r>
            <a:endParaRPr lang="en-US" sz="3200" dirty="0" smtClean="0"/>
          </a:p>
          <a:p>
            <a:pPr lvl="1">
              <a:lnSpc>
                <a:spcPct val="120000"/>
              </a:lnSpc>
            </a:pPr>
            <a:endParaRPr lang="en-US" sz="3200" dirty="0"/>
          </a:p>
          <a:p>
            <a:pPr>
              <a:lnSpc>
                <a:spcPct val="120000"/>
              </a:lnSpc>
            </a:pPr>
            <a:r>
              <a:rPr lang="en-US" sz="3600" dirty="0" err="1" smtClean="0"/>
              <a:t>Wichtigstes</a:t>
            </a:r>
            <a:r>
              <a:rPr lang="en-US" sz="3600" dirty="0" smtClean="0"/>
              <a:t> </a:t>
            </a:r>
            <a:r>
              <a:rPr lang="en-US" sz="3600" dirty="0" err="1" smtClean="0"/>
              <a:t>Leitsymptom</a:t>
            </a:r>
            <a:r>
              <a:rPr lang="en-US" sz="3600" dirty="0" smtClean="0"/>
              <a:t>:</a:t>
            </a:r>
            <a:endParaRPr lang="en-US" sz="3600" dirty="0"/>
          </a:p>
        </p:txBody>
      </p:sp>
    </p:spTree>
    <p:custDataLst>
      <p:tags r:id="rId1"/>
    </p:custDataLst>
    <p:extLst>
      <p:ext uri="{BB962C8B-B14F-4D97-AF65-F5344CB8AC3E}">
        <p14:creationId xmlns:p14="http://schemas.microsoft.com/office/powerpoint/2010/main" val="54162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0051">
                                            <p:txEl>
                                              <p:pRg st="0" end="0"/>
                                            </p:txEl>
                                          </p:spTgt>
                                        </p:tgtEl>
                                        <p:attrNameLst>
                                          <p:attrName>style.visibility</p:attrName>
                                        </p:attrNameLst>
                                      </p:cBhvr>
                                      <p:to>
                                        <p:strVal val="visible"/>
                                      </p:to>
                                    </p:set>
                                    <p:animEffect transition="in" filter="wipe(down)">
                                      <p:cBhvr>
                                        <p:cTn id="7" dur="500"/>
                                        <p:tgtEl>
                                          <p:spTgt spid="141005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0051">
                                            <p:txEl>
                                              <p:pRg st="1" end="1"/>
                                            </p:txEl>
                                          </p:spTgt>
                                        </p:tgtEl>
                                        <p:attrNameLst>
                                          <p:attrName>style.visibility</p:attrName>
                                        </p:attrNameLst>
                                      </p:cBhvr>
                                      <p:to>
                                        <p:strVal val="visible"/>
                                      </p:to>
                                    </p:set>
                                    <p:animEffect transition="in" filter="wipe(down)">
                                      <p:cBhvr>
                                        <p:cTn id="10" dur="500"/>
                                        <p:tgtEl>
                                          <p:spTgt spid="141005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10051">
                                            <p:txEl>
                                              <p:pRg st="2" end="2"/>
                                            </p:txEl>
                                          </p:spTgt>
                                        </p:tgtEl>
                                        <p:attrNameLst>
                                          <p:attrName>style.visibility</p:attrName>
                                        </p:attrNameLst>
                                      </p:cBhvr>
                                      <p:to>
                                        <p:strVal val="visible"/>
                                      </p:to>
                                    </p:set>
                                    <p:animEffect transition="in" filter="wipe(down)">
                                      <p:cBhvr>
                                        <p:cTn id="13" dur="500"/>
                                        <p:tgtEl>
                                          <p:spTgt spid="14100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10051">
                                            <p:txEl>
                                              <p:pRg st="4" end="4"/>
                                            </p:txEl>
                                          </p:spTgt>
                                        </p:tgtEl>
                                        <p:attrNameLst>
                                          <p:attrName>style.visibility</p:attrName>
                                        </p:attrNameLst>
                                      </p:cBhvr>
                                      <p:to>
                                        <p:strVal val="visible"/>
                                      </p:to>
                                    </p:set>
                                    <p:animEffect transition="in" filter="wipe(down)">
                                      <p:cBhvr>
                                        <p:cTn id="18" dur="500"/>
                                        <p:tgtEl>
                                          <p:spTgt spid="1410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051" grpId="0" build="p"/>
    </p:bldLst>
  </p:timing>
  <p:extLst mod="1"/>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96863" y="263525"/>
            <a:ext cx="8586787" cy="4278313"/>
          </a:xfrm>
          <a:prstGeom prst="rect">
            <a:avLst/>
          </a:prstGeom>
          <a:solidFill>
            <a:schemeClr val="tx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2000" b="1" smtClean="0">
                <a:solidFill>
                  <a:srgbClr val="000000"/>
                </a:solidFill>
                <a:latin typeface="Arial" charset="0"/>
              </a:rPr>
              <a:t>Der Rheumakranke leidet an einem latenten Fieber. Es verrät sich dabei der fiebrige Zustand... durch den Hitzegrad der im ganzen Körper strömenden Wärme. Unser Zustand nun, den </a:t>
            </a:r>
            <a:br>
              <a:rPr lang="en-US" sz="2000" b="1" smtClean="0">
                <a:solidFill>
                  <a:srgbClr val="000000"/>
                </a:solidFill>
                <a:latin typeface="Arial" charset="0"/>
              </a:rPr>
            </a:br>
            <a:r>
              <a:rPr lang="en-US" sz="2000" b="1" smtClean="0">
                <a:solidFill>
                  <a:srgbClr val="000000"/>
                </a:solidFill>
                <a:latin typeface="Arial" charset="0"/>
              </a:rPr>
              <a:t>man fälschlich Katarrh nennt, wird ... besser als “rheumatismos” - das Fließen - bezeichnet. Der krankmachende Saft fließt vom Körperinneren in Glieder und Gelenke ab. Was Gicht an irgendeinem Gliede ist, genau das ist Rheumatismos am Gesamtkörper.</a:t>
            </a:r>
          </a:p>
          <a:p>
            <a:pPr algn="l"/>
            <a:endParaRPr lang="en-US" sz="2000" b="1" smtClean="0">
              <a:solidFill>
                <a:srgbClr val="000000"/>
              </a:solidFill>
              <a:latin typeface="French Script MT" pitchFamily="66" charset="0"/>
            </a:endParaRPr>
          </a:p>
          <a:p>
            <a:pPr algn="l"/>
            <a:r>
              <a:rPr lang="en-US" sz="2000" b="1" smtClean="0">
                <a:solidFill>
                  <a:srgbClr val="000000"/>
                </a:solidFill>
                <a:latin typeface="Arial" charset="0"/>
              </a:rPr>
              <a:t>Reichlich und oft zur Ader lassen, um das völlig verderbte Blut abzuleiten.</a:t>
            </a:r>
          </a:p>
          <a:p>
            <a:pPr algn="l"/>
            <a:endParaRPr lang="en-US" sz="2000" smtClean="0">
              <a:solidFill>
                <a:srgbClr val="000000"/>
              </a:solidFill>
              <a:latin typeface="Arial" charset="0"/>
            </a:endParaRPr>
          </a:p>
          <a:p>
            <a:pPr algn="l"/>
            <a:r>
              <a:rPr lang="en-US" sz="1800" smtClean="0">
                <a:solidFill>
                  <a:srgbClr val="000000"/>
                </a:solidFill>
                <a:latin typeface="Arial" charset="0"/>
              </a:rPr>
              <a:t>Guillaume de Baillou, Medizinische Fakultät Paris, 1591</a:t>
            </a:r>
          </a:p>
          <a:p>
            <a:pPr algn="l"/>
            <a:r>
              <a:rPr lang="en-US" sz="1800" smtClean="0">
                <a:solidFill>
                  <a:srgbClr val="000000"/>
                </a:solidFill>
                <a:latin typeface="Arial" charset="0"/>
              </a:rPr>
              <a:t>Liber de rheumatismo et pleuritide dorsali, 1642</a:t>
            </a:r>
          </a:p>
          <a:p>
            <a:pPr algn="l"/>
            <a:endParaRPr lang="en-US" sz="1800" smtClean="0">
              <a:solidFill>
                <a:srgbClr val="000000"/>
              </a:solidFill>
              <a:latin typeface="French Script MT" pitchFamily="66" charset="0"/>
            </a:endParaRP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888" y="3397250"/>
            <a:ext cx="2181225" cy="28575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Text Box 4"/>
          <p:cNvSpPr txBox="1">
            <a:spLocks noChangeArrowheads="1"/>
          </p:cNvSpPr>
          <p:nvPr/>
        </p:nvSpPr>
        <p:spPr bwMode="auto">
          <a:xfrm>
            <a:off x="808038" y="591502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de-DE" smtClean="0">
              <a:solidFill>
                <a:srgbClr val="FFFF00"/>
              </a:solidFill>
            </a:endParaRPr>
          </a:p>
        </p:txBody>
      </p:sp>
      <p:sp>
        <p:nvSpPr>
          <p:cNvPr id="25605" name="Text Box 5"/>
          <p:cNvSpPr txBox="1">
            <a:spLocks noChangeArrowheads="1"/>
          </p:cNvSpPr>
          <p:nvPr/>
        </p:nvSpPr>
        <p:spPr bwMode="auto">
          <a:xfrm>
            <a:off x="2533650" y="5553075"/>
            <a:ext cx="32353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fr-FR" sz="2000" b="1" smtClean="0">
                <a:solidFill>
                  <a:srgbClr val="FFFF00"/>
                </a:solidFill>
                <a:latin typeface="Arial Narrow" pitchFamily="34" charset="0"/>
              </a:rPr>
              <a:t>Guillaume de Baillou  </a:t>
            </a:r>
          </a:p>
          <a:p>
            <a:r>
              <a:rPr lang="fr-FR" sz="2000" b="1" smtClean="0">
                <a:solidFill>
                  <a:srgbClr val="FFFF00"/>
                </a:solidFill>
                <a:latin typeface="Arial Narrow" pitchFamily="34" charset="0"/>
              </a:rPr>
              <a:t>* 1538 in Paris; † 1616 in Paris)</a:t>
            </a:r>
            <a:endParaRPr lang="de-DE" sz="2000" b="1" smtClean="0">
              <a:solidFill>
                <a:srgbClr val="FFFF00"/>
              </a:solidFill>
              <a:latin typeface="Arial Narrow" pitchFamily="34" charset="0"/>
            </a:endParaRPr>
          </a:p>
        </p:txBody>
      </p:sp>
    </p:spTree>
    <p:extLst>
      <p:ext uri="{BB962C8B-B14F-4D97-AF65-F5344CB8AC3E}">
        <p14:creationId xmlns:p14="http://schemas.microsoft.com/office/powerpoint/2010/main" val="12880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title"/>
          </p:nvPr>
        </p:nvSpPr>
        <p:spPr>
          <a:xfrm>
            <a:off x="406400" y="114300"/>
            <a:ext cx="8389938"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sz="3600" dirty="0"/>
              <a:t>Der </a:t>
            </a:r>
            <a:r>
              <a:rPr lang="en-US" sz="3600" dirty="0" err="1"/>
              <a:t>entzündliche</a:t>
            </a:r>
            <a:r>
              <a:rPr lang="en-US" sz="3600" dirty="0"/>
              <a:t> </a:t>
            </a:r>
            <a:r>
              <a:rPr lang="en-US" sz="3600" dirty="0" err="1"/>
              <a:t>Rückenschmerz</a:t>
            </a:r>
            <a:endParaRPr lang="en-US" sz="3600" dirty="0"/>
          </a:p>
        </p:txBody>
      </p:sp>
      <p:sp>
        <p:nvSpPr>
          <p:cNvPr id="1282051" name="Rectangle 3"/>
          <p:cNvSpPr>
            <a:spLocks noGrp="1" noChangeArrowheads="1"/>
          </p:cNvSpPr>
          <p:nvPr>
            <p:ph type="body" idx="1"/>
          </p:nvPr>
        </p:nvSpPr>
        <p:spPr>
          <a:xfrm>
            <a:off x="549275" y="2532063"/>
            <a:ext cx="8247063" cy="4114800"/>
          </a:xfrm>
        </p:spPr>
        <p:txBody>
          <a:bodyPr/>
          <a:lstStyle/>
          <a:p>
            <a:pPr>
              <a:lnSpc>
                <a:spcPct val="120000"/>
              </a:lnSpc>
            </a:pPr>
            <a:r>
              <a:rPr lang="en-US" sz="2800"/>
              <a:t>Schleichender Beginn</a:t>
            </a:r>
          </a:p>
          <a:p>
            <a:pPr>
              <a:lnSpc>
                <a:spcPct val="120000"/>
              </a:lnSpc>
            </a:pPr>
            <a:r>
              <a:rPr lang="en-US" sz="2800"/>
              <a:t>Oft jüngeres Lebensalter</a:t>
            </a:r>
          </a:p>
          <a:p>
            <a:pPr>
              <a:lnSpc>
                <a:spcPct val="120000"/>
              </a:lnSpc>
            </a:pPr>
            <a:r>
              <a:rPr lang="en-US" sz="2800"/>
              <a:t>Bevorzug nächtliches Auftreten</a:t>
            </a:r>
          </a:p>
          <a:p>
            <a:pPr>
              <a:lnSpc>
                <a:spcPct val="120000"/>
              </a:lnSpc>
            </a:pPr>
            <a:r>
              <a:rPr lang="en-US" sz="2800"/>
              <a:t>Besserung bei Bewegung, schlechter in Ruhe </a:t>
            </a:r>
          </a:p>
          <a:p>
            <a:pPr>
              <a:lnSpc>
                <a:spcPct val="120000"/>
              </a:lnSpc>
            </a:pPr>
            <a:r>
              <a:rPr lang="en-US" sz="2800"/>
              <a:t>Morgensteifigkeit</a:t>
            </a:r>
          </a:p>
          <a:p>
            <a:pPr>
              <a:lnSpc>
                <a:spcPct val="120000"/>
              </a:lnSpc>
            </a:pPr>
            <a:r>
              <a:rPr lang="en-US" sz="2800"/>
              <a:t>Tiefsitzend, Ausstrahlung ins Gesäß</a:t>
            </a:r>
          </a:p>
          <a:p>
            <a:pPr>
              <a:lnSpc>
                <a:spcPct val="120000"/>
              </a:lnSpc>
            </a:pPr>
            <a:endParaRPr lang="en-US" sz="2800"/>
          </a:p>
        </p:txBody>
      </p:sp>
      <p:pic>
        <p:nvPicPr>
          <p:cNvPr id="128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1365975"/>
            <a:ext cx="2289101" cy="260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26076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82051">
                                            <p:txEl>
                                              <p:pRg st="0" end="0"/>
                                            </p:txEl>
                                          </p:spTgt>
                                        </p:tgtEl>
                                        <p:attrNameLst>
                                          <p:attrName>style.visibility</p:attrName>
                                        </p:attrNameLst>
                                      </p:cBhvr>
                                      <p:to>
                                        <p:strVal val="visible"/>
                                      </p:to>
                                    </p:set>
                                    <p:animEffect transition="in" filter="wipe(down)">
                                      <p:cBhvr>
                                        <p:cTn id="7" dur="500"/>
                                        <p:tgtEl>
                                          <p:spTgt spid="1282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82051">
                                            <p:txEl>
                                              <p:pRg st="1" end="1"/>
                                            </p:txEl>
                                          </p:spTgt>
                                        </p:tgtEl>
                                        <p:attrNameLst>
                                          <p:attrName>style.visibility</p:attrName>
                                        </p:attrNameLst>
                                      </p:cBhvr>
                                      <p:to>
                                        <p:strVal val="visible"/>
                                      </p:to>
                                    </p:set>
                                    <p:animEffect transition="in" filter="wipe(down)">
                                      <p:cBhvr>
                                        <p:cTn id="12" dur="500"/>
                                        <p:tgtEl>
                                          <p:spTgt spid="1282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82051">
                                            <p:txEl>
                                              <p:pRg st="2" end="2"/>
                                            </p:txEl>
                                          </p:spTgt>
                                        </p:tgtEl>
                                        <p:attrNameLst>
                                          <p:attrName>style.visibility</p:attrName>
                                        </p:attrNameLst>
                                      </p:cBhvr>
                                      <p:to>
                                        <p:strVal val="visible"/>
                                      </p:to>
                                    </p:set>
                                    <p:animEffect transition="in" filter="wipe(down)">
                                      <p:cBhvr>
                                        <p:cTn id="17" dur="500"/>
                                        <p:tgtEl>
                                          <p:spTgt spid="128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2051">
                                            <p:txEl>
                                              <p:pRg st="3" end="3"/>
                                            </p:txEl>
                                          </p:spTgt>
                                        </p:tgtEl>
                                        <p:attrNameLst>
                                          <p:attrName>style.visibility</p:attrName>
                                        </p:attrNameLst>
                                      </p:cBhvr>
                                      <p:to>
                                        <p:strVal val="visible"/>
                                      </p:to>
                                    </p:set>
                                    <p:animEffect transition="in" filter="wipe(down)">
                                      <p:cBhvr>
                                        <p:cTn id="22" dur="500"/>
                                        <p:tgtEl>
                                          <p:spTgt spid="12820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82051">
                                            <p:txEl>
                                              <p:pRg st="4" end="4"/>
                                            </p:txEl>
                                          </p:spTgt>
                                        </p:tgtEl>
                                        <p:attrNameLst>
                                          <p:attrName>style.visibility</p:attrName>
                                        </p:attrNameLst>
                                      </p:cBhvr>
                                      <p:to>
                                        <p:strVal val="visible"/>
                                      </p:to>
                                    </p:set>
                                    <p:animEffect transition="in" filter="wipe(down)">
                                      <p:cBhvr>
                                        <p:cTn id="27" dur="500"/>
                                        <p:tgtEl>
                                          <p:spTgt spid="1282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82051">
                                            <p:txEl>
                                              <p:pRg st="5" end="5"/>
                                            </p:txEl>
                                          </p:spTgt>
                                        </p:tgtEl>
                                        <p:attrNameLst>
                                          <p:attrName>style.visibility</p:attrName>
                                        </p:attrNameLst>
                                      </p:cBhvr>
                                      <p:to>
                                        <p:strVal val="visible"/>
                                      </p:to>
                                    </p:set>
                                    <p:animEffect transition="in" filter="wipe(down)">
                                      <p:cBhvr>
                                        <p:cTn id="32" dur="500"/>
                                        <p:tgtEl>
                                          <p:spTgt spid="12820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1" grpId="0" build="p"/>
    </p:bld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p:nvPr>
        </p:nvSpPr>
        <p:spPr>
          <a:xfrm>
            <a:off x="406400" y="85725"/>
            <a:ext cx="8389938"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b="0" dirty="0" smtClean="0"/>
              <a:t>Spondyloarthritiden</a:t>
            </a:r>
            <a:r>
              <a:rPr lang="en-US" b="0" dirty="0"/>
              <a:t/>
            </a:r>
            <a:br>
              <a:rPr lang="en-US" b="0" dirty="0"/>
            </a:br>
            <a:r>
              <a:rPr lang="en-US" b="0" dirty="0"/>
              <a:t>-</a:t>
            </a:r>
            <a:r>
              <a:rPr lang="en-US" b="0" dirty="0" err="1"/>
              <a:t>Krankheitsbilder</a:t>
            </a:r>
            <a:r>
              <a:rPr lang="en-US" b="0" dirty="0"/>
              <a:t>-</a:t>
            </a:r>
          </a:p>
        </p:txBody>
      </p:sp>
      <p:sp>
        <p:nvSpPr>
          <p:cNvPr id="1410051" name="Rectangle 3"/>
          <p:cNvSpPr>
            <a:spLocks noGrp="1" noChangeArrowheads="1"/>
          </p:cNvSpPr>
          <p:nvPr>
            <p:ph type="body" idx="1"/>
          </p:nvPr>
        </p:nvSpPr>
        <p:spPr>
          <a:xfrm>
            <a:off x="652463" y="2259013"/>
            <a:ext cx="8247062" cy="4114800"/>
          </a:xfrm>
        </p:spPr>
        <p:txBody>
          <a:bodyPr/>
          <a:lstStyle/>
          <a:p>
            <a:pPr>
              <a:lnSpc>
                <a:spcPct val="120000"/>
              </a:lnSpc>
            </a:pPr>
            <a:r>
              <a:rPr lang="en-US" dirty="0"/>
              <a:t>Spondylitis </a:t>
            </a:r>
            <a:r>
              <a:rPr lang="en-US" dirty="0" err="1"/>
              <a:t>ankylosans</a:t>
            </a:r>
            <a:r>
              <a:rPr lang="en-US" dirty="0"/>
              <a:t> (M. </a:t>
            </a:r>
            <a:r>
              <a:rPr lang="en-US" dirty="0" err="1"/>
              <a:t>Bechterew</a:t>
            </a:r>
            <a:r>
              <a:rPr lang="en-US" dirty="0"/>
              <a:t>)</a:t>
            </a:r>
          </a:p>
          <a:p>
            <a:pPr>
              <a:lnSpc>
                <a:spcPct val="120000"/>
              </a:lnSpc>
            </a:pPr>
            <a:r>
              <a:rPr lang="en-US" dirty="0" err="1"/>
              <a:t>Reaktive</a:t>
            </a:r>
            <a:r>
              <a:rPr lang="en-US" dirty="0"/>
              <a:t> </a:t>
            </a:r>
            <a:r>
              <a:rPr lang="en-US" dirty="0" smtClean="0"/>
              <a:t>Arthritis</a:t>
            </a:r>
            <a:endParaRPr lang="en-US" dirty="0"/>
          </a:p>
          <a:p>
            <a:pPr>
              <a:lnSpc>
                <a:spcPct val="120000"/>
              </a:lnSpc>
            </a:pPr>
            <a:r>
              <a:rPr lang="en-US" dirty="0" smtClean="0"/>
              <a:t>Arthritis </a:t>
            </a:r>
            <a:r>
              <a:rPr lang="en-US" dirty="0" err="1" smtClean="0"/>
              <a:t>bei</a:t>
            </a:r>
            <a:r>
              <a:rPr lang="en-US" dirty="0" smtClean="0"/>
              <a:t> </a:t>
            </a:r>
            <a:r>
              <a:rPr lang="en-US" dirty="0" err="1" smtClean="0"/>
              <a:t>Schuppenflechte</a:t>
            </a:r>
            <a:endParaRPr lang="en-US" dirty="0"/>
          </a:p>
          <a:p>
            <a:pPr>
              <a:lnSpc>
                <a:spcPct val="120000"/>
              </a:lnSpc>
            </a:pPr>
            <a:r>
              <a:rPr lang="en-US" dirty="0" smtClean="0"/>
              <a:t>Arthritis </a:t>
            </a:r>
            <a:r>
              <a:rPr lang="en-US" dirty="0" err="1" smtClean="0"/>
              <a:t>bei</a:t>
            </a:r>
            <a:r>
              <a:rPr lang="en-US" dirty="0" smtClean="0"/>
              <a:t> </a:t>
            </a:r>
            <a:r>
              <a:rPr lang="en-US" dirty="0" err="1" smtClean="0"/>
              <a:t>entzündlichen</a:t>
            </a:r>
            <a:r>
              <a:rPr lang="en-US" dirty="0" smtClean="0"/>
              <a:t> </a:t>
            </a:r>
            <a:r>
              <a:rPr lang="en-US" dirty="0" err="1" smtClean="0"/>
              <a:t>Darmerkrankungen</a:t>
            </a:r>
            <a:endParaRPr lang="en-US" dirty="0"/>
          </a:p>
        </p:txBody>
      </p:sp>
    </p:spTree>
    <p:custDataLst>
      <p:tags r:id="rId1"/>
    </p:custDataLst>
    <p:extLst>
      <p:ext uri="{BB962C8B-B14F-4D97-AF65-F5344CB8AC3E}">
        <p14:creationId xmlns:p14="http://schemas.microsoft.com/office/powerpoint/2010/main" val="1588070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0051">
                                            <p:txEl>
                                              <p:pRg st="0" end="0"/>
                                            </p:txEl>
                                          </p:spTgt>
                                        </p:tgtEl>
                                        <p:attrNameLst>
                                          <p:attrName>style.visibility</p:attrName>
                                        </p:attrNameLst>
                                      </p:cBhvr>
                                      <p:to>
                                        <p:strVal val="visible"/>
                                      </p:to>
                                    </p:set>
                                    <p:animEffect transition="in" filter="wipe(down)">
                                      <p:cBhvr>
                                        <p:cTn id="7" dur="500"/>
                                        <p:tgtEl>
                                          <p:spTgt spid="141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10051">
                                            <p:txEl>
                                              <p:pRg st="1" end="1"/>
                                            </p:txEl>
                                          </p:spTgt>
                                        </p:tgtEl>
                                        <p:attrNameLst>
                                          <p:attrName>style.visibility</p:attrName>
                                        </p:attrNameLst>
                                      </p:cBhvr>
                                      <p:to>
                                        <p:strVal val="visible"/>
                                      </p:to>
                                    </p:set>
                                    <p:animEffect transition="in" filter="wipe(down)">
                                      <p:cBhvr>
                                        <p:cTn id="12" dur="500"/>
                                        <p:tgtEl>
                                          <p:spTgt spid="1410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10051">
                                            <p:txEl>
                                              <p:pRg st="2" end="2"/>
                                            </p:txEl>
                                          </p:spTgt>
                                        </p:tgtEl>
                                        <p:attrNameLst>
                                          <p:attrName>style.visibility</p:attrName>
                                        </p:attrNameLst>
                                      </p:cBhvr>
                                      <p:to>
                                        <p:strVal val="visible"/>
                                      </p:to>
                                    </p:set>
                                    <p:animEffect transition="in" filter="wipe(down)">
                                      <p:cBhvr>
                                        <p:cTn id="17" dur="500"/>
                                        <p:tgtEl>
                                          <p:spTgt spid="1410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10051">
                                            <p:txEl>
                                              <p:pRg st="3" end="3"/>
                                            </p:txEl>
                                          </p:spTgt>
                                        </p:tgtEl>
                                        <p:attrNameLst>
                                          <p:attrName>style.visibility</p:attrName>
                                        </p:attrNameLst>
                                      </p:cBhvr>
                                      <p:to>
                                        <p:strVal val="visible"/>
                                      </p:to>
                                    </p:set>
                                    <p:animEffect transition="in" filter="wipe(down)">
                                      <p:cBhvr>
                                        <p:cTn id="22" dur="500"/>
                                        <p:tgtEl>
                                          <p:spTgt spid="1410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0051" grpId="0" build="p"/>
    </p:bldLst>
  </p:timing>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4" name="Rectangle 2"/>
          <p:cNvSpPr>
            <a:spLocks noGrp="1" noChangeArrowheads="1"/>
          </p:cNvSpPr>
          <p:nvPr>
            <p:ph type="title"/>
          </p:nvPr>
        </p:nvSpPr>
        <p:spPr>
          <a:xfrm>
            <a:off x="338138" y="109538"/>
            <a:ext cx="8526462"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b="0" dirty="0" smtClean="0"/>
              <a:t>Spondyloarthritiden</a:t>
            </a:r>
            <a:br>
              <a:rPr lang="en-US" b="0" dirty="0" smtClean="0"/>
            </a:br>
            <a:r>
              <a:rPr lang="en-US" b="0" dirty="0" err="1" smtClean="0"/>
              <a:t>Gemeinsamkeiten</a:t>
            </a:r>
            <a:endParaRPr lang="en-US" b="0" dirty="0"/>
          </a:p>
        </p:txBody>
      </p:sp>
      <p:sp>
        <p:nvSpPr>
          <p:cNvPr id="1283075" name="Rectangle 3"/>
          <p:cNvSpPr>
            <a:spLocks noGrp="1" noChangeArrowheads="1"/>
          </p:cNvSpPr>
          <p:nvPr>
            <p:ph type="body" idx="1"/>
          </p:nvPr>
        </p:nvSpPr>
        <p:spPr>
          <a:xfrm>
            <a:off x="685800" y="1881188"/>
            <a:ext cx="7772400" cy="4114800"/>
          </a:xfrm>
        </p:spPr>
        <p:txBody>
          <a:bodyPr/>
          <a:lstStyle/>
          <a:p>
            <a:pPr>
              <a:lnSpc>
                <a:spcPct val="120000"/>
              </a:lnSpc>
            </a:pPr>
            <a:r>
              <a:rPr lang="en-US" sz="2800" dirty="0" smtClean="0"/>
              <a:t>Sakroiliitis </a:t>
            </a:r>
            <a:br>
              <a:rPr lang="en-US" sz="2800" dirty="0" smtClean="0"/>
            </a:br>
            <a:r>
              <a:rPr lang="en-US" sz="2800" dirty="0" smtClean="0"/>
              <a:t>(</a:t>
            </a:r>
            <a:r>
              <a:rPr lang="en-US" sz="2800" dirty="0" err="1" smtClean="0"/>
              <a:t>Entzündung</a:t>
            </a:r>
            <a:r>
              <a:rPr lang="en-US" sz="2800" dirty="0" smtClean="0"/>
              <a:t> der </a:t>
            </a:r>
            <a:r>
              <a:rPr lang="en-US" sz="2800" dirty="0" err="1" smtClean="0"/>
              <a:t>Kreuz-Darmbein-Gelenke</a:t>
            </a:r>
            <a:r>
              <a:rPr lang="en-US" sz="2800" dirty="0" smtClean="0"/>
              <a:t>)</a:t>
            </a:r>
            <a:endParaRPr lang="en-US" sz="2800" dirty="0"/>
          </a:p>
          <a:p>
            <a:pPr>
              <a:lnSpc>
                <a:spcPct val="120000"/>
              </a:lnSpc>
            </a:pPr>
            <a:r>
              <a:rPr lang="en-US" sz="2800" dirty="0" err="1" smtClean="0"/>
              <a:t>Entzündung</a:t>
            </a:r>
            <a:r>
              <a:rPr lang="en-US" sz="2800" dirty="0" smtClean="0"/>
              <a:t> von </a:t>
            </a:r>
          </a:p>
          <a:p>
            <a:pPr lvl="1">
              <a:lnSpc>
                <a:spcPct val="120000"/>
              </a:lnSpc>
            </a:pPr>
            <a:r>
              <a:rPr lang="en-US" sz="2500" dirty="0" err="1" smtClean="0"/>
              <a:t>peripheren</a:t>
            </a:r>
            <a:r>
              <a:rPr lang="en-US" sz="2500" dirty="0" smtClean="0"/>
              <a:t> </a:t>
            </a:r>
            <a:r>
              <a:rPr lang="en-US" sz="2500" dirty="0" err="1" smtClean="0"/>
              <a:t>Gelenken</a:t>
            </a:r>
            <a:endParaRPr lang="en-US" sz="2500" dirty="0" smtClean="0"/>
          </a:p>
          <a:p>
            <a:pPr lvl="1">
              <a:lnSpc>
                <a:spcPct val="120000"/>
              </a:lnSpc>
            </a:pPr>
            <a:r>
              <a:rPr lang="en-US" sz="2500" dirty="0" err="1" smtClean="0"/>
              <a:t>Sehnenansätzen</a:t>
            </a:r>
            <a:endParaRPr lang="en-US" sz="2500" dirty="0" smtClean="0"/>
          </a:p>
          <a:p>
            <a:pPr lvl="1">
              <a:lnSpc>
                <a:spcPct val="120000"/>
              </a:lnSpc>
            </a:pPr>
            <a:r>
              <a:rPr lang="en-US" sz="2500" dirty="0" err="1" smtClean="0"/>
              <a:t>ganzen</a:t>
            </a:r>
            <a:r>
              <a:rPr lang="en-US" sz="2500" dirty="0" smtClean="0"/>
              <a:t> </a:t>
            </a:r>
            <a:r>
              <a:rPr lang="en-US" sz="2500" dirty="0" err="1" smtClean="0"/>
              <a:t>Fingern</a:t>
            </a:r>
            <a:r>
              <a:rPr lang="en-US" sz="2500" dirty="0" smtClean="0"/>
              <a:t>/</a:t>
            </a:r>
            <a:r>
              <a:rPr lang="en-US" sz="2500" dirty="0" err="1" smtClean="0"/>
              <a:t>Zehen</a:t>
            </a:r>
            <a:endParaRPr lang="en-US" sz="2500" dirty="0"/>
          </a:p>
        </p:txBody>
      </p:sp>
    </p:spTree>
    <p:custDataLst>
      <p:tags r:id="rId1"/>
    </p:custDataLst>
    <p:extLst>
      <p:ext uri="{BB962C8B-B14F-4D97-AF65-F5344CB8AC3E}">
        <p14:creationId xmlns:p14="http://schemas.microsoft.com/office/powerpoint/2010/main" val="109390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83075">
                                            <p:txEl>
                                              <p:pRg st="0" end="0"/>
                                            </p:txEl>
                                          </p:spTgt>
                                        </p:tgtEl>
                                        <p:attrNameLst>
                                          <p:attrName>style.visibility</p:attrName>
                                        </p:attrNameLst>
                                      </p:cBhvr>
                                      <p:to>
                                        <p:strVal val="visible"/>
                                      </p:to>
                                    </p:set>
                                    <p:animEffect transition="in" filter="wipe(down)">
                                      <p:cBhvr>
                                        <p:cTn id="7" dur="500"/>
                                        <p:tgtEl>
                                          <p:spTgt spid="128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83075">
                                            <p:txEl>
                                              <p:pRg st="1" end="1"/>
                                            </p:txEl>
                                          </p:spTgt>
                                        </p:tgtEl>
                                        <p:attrNameLst>
                                          <p:attrName>style.visibility</p:attrName>
                                        </p:attrNameLst>
                                      </p:cBhvr>
                                      <p:to>
                                        <p:strVal val="visible"/>
                                      </p:to>
                                    </p:set>
                                    <p:animEffect transition="in" filter="wipe(down)">
                                      <p:cBhvr>
                                        <p:cTn id="12" dur="500"/>
                                        <p:tgtEl>
                                          <p:spTgt spid="1283075">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83075">
                                            <p:txEl>
                                              <p:pRg st="2" end="2"/>
                                            </p:txEl>
                                          </p:spTgt>
                                        </p:tgtEl>
                                        <p:attrNameLst>
                                          <p:attrName>style.visibility</p:attrName>
                                        </p:attrNameLst>
                                      </p:cBhvr>
                                      <p:to>
                                        <p:strVal val="visible"/>
                                      </p:to>
                                    </p:set>
                                    <p:animEffect transition="in" filter="wipe(down)">
                                      <p:cBhvr>
                                        <p:cTn id="15" dur="500"/>
                                        <p:tgtEl>
                                          <p:spTgt spid="1283075">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83075">
                                            <p:txEl>
                                              <p:pRg st="3" end="3"/>
                                            </p:txEl>
                                          </p:spTgt>
                                        </p:tgtEl>
                                        <p:attrNameLst>
                                          <p:attrName>style.visibility</p:attrName>
                                        </p:attrNameLst>
                                      </p:cBhvr>
                                      <p:to>
                                        <p:strVal val="visible"/>
                                      </p:to>
                                    </p:set>
                                    <p:animEffect transition="in" filter="wipe(down)">
                                      <p:cBhvr>
                                        <p:cTn id="18" dur="500"/>
                                        <p:tgtEl>
                                          <p:spTgt spid="1283075">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283075">
                                            <p:txEl>
                                              <p:pRg st="4" end="4"/>
                                            </p:txEl>
                                          </p:spTgt>
                                        </p:tgtEl>
                                        <p:attrNameLst>
                                          <p:attrName>style.visibility</p:attrName>
                                        </p:attrNameLst>
                                      </p:cBhvr>
                                      <p:to>
                                        <p:strVal val="visible"/>
                                      </p:to>
                                    </p:set>
                                    <p:animEffect transition="in" filter="wipe(down)">
                                      <p:cBhvr>
                                        <p:cTn id="21" dur="500"/>
                                        <p:tgtEl>
                                          <p:spTgt spid="128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075" grpId="0" build="p"/>
    </p:bldLst>
  </p:timing>
  <p:extLst mod="1"/>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90242" name="Picture 2" descr="Sapho_ko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825500"/>
            <a:ext cx="7212012" cy="5681663"/>
          </a:xfrm>
          <a:prstGeom prst="rect">
            <a:avLst/>
          </a:prstGeom>
          <a:noFill/>
          <a:extLst>
            <a:ext uri="{909E8E84-426E-40DD-AFC4-6F175D3DCCD1}">
              <a14:hiddenFill xmlns:a14="http://schemas.microsoft.com/office/drawing/2010/main">
                <a:solidFill>
                  <a:srgbClr val="FFFFFF"/>
                </a:solidFill>
              </a14:hiddenFill>
            </a:ext>
          </a:extLst>
        </p:spPr>
      </p:pic>
      <p:sp>
        <p:nvSpPr>
          <p:cNvPr id="1290243" name="Text Box 3"/>
          <p:cNvSpPr txBox="1">
            <a:spLocks noChangeArrowheads="1"/>
          </p:cNvSpPr>
          <p:nvPr/>
        </p:nvSpPr>
        <p:spPr bwMode="auto">
          <a:xfrm>
            <a:off x="944563" y="406400"/>
            <a:ext cx="7197725" cy="7318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sz="1800" b="1" smtClean="0">
                <a:solidFill>
                  <a:srgbClr val="000000"/>
                </a:solidFill>
                <a:latin typeface="Arial" charset="0"/>
              </a:rPr>
              <a:t>Gruppencharakteristika von Spondyloarthropathien</a:t>
            </a:r>
          </a:p>
          <a:p>
            <a:pPr algn="l"/>
            <a:r>
              <a:rPr lang="de-DE" b="1" smtClean="0">
                <a:solidFill>
                  <a:srgbClr val="000000"/>
                </a:solidFill>
                <a:latin typeface="Arial" charset="0"/>
              </a:rPr>
              <a:t>Einseitige Sakroiliitis bei Psoriasis pustulosa</a:t>
            </a:r>
          </a:p>
        </p:txBody>
      </p:sp>
      <p:sp>
        <p:nvSpPr>
          <p:cNvPr id="1290244" name="Text Box 4"/>
          <p:cNvSpPr txBox="1">
            <a:spLocks noChangeArrowheads="1"/>
          </p:cNvSpPr>
          <p:nvPr/>
        </p:nvSpPr>
        <p:spPr bwMode="auto">
          <a:xfrm>
            <a:off x="944563" y="5865813"/>
            <a:ext cx="2622550" cy="6413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800" b="1" smtClean="0">
                <a:solidFill>
                  <a:srgbClr val="FFFF00"/>
                </a:solidFill>
                <a:latin typeface="Arial" charset="0"/>
              </a:rPr>
              <a:t>G.G. Hunder: Atlas </a:t>
            </a:r>
          </a:p>
          <a:p>
            <a:pPr algn="l"/>
            <a:r>
              <a:rPr lang="de-DE" sz="1800" b="1" smtClean="0">
                <a:solidFill>
                  <a:srgbClr val="FFFF00"/>
                </a:solidFill>
                <a:latin typeface="Arial" charset="0"/>
              </a:rPr>
              <a:t>of Rheumatology 2001</a:t>
            </a:r>
          </a:p>
        </p:txBody>
      </p:sp>
      <p:grpSp>
        <p:nvGrpSpPr>
          <p:cNvPr id="1290245" name="Group 5"/>
          <p:cNvGrpSpPr>
            <a:grpSpLocks/>
          </p:cNvGrpSpPr>
          <p:nvPr/>
        </p:nvGrpSpPr>
        <p:grpSpPr bwMode="auto">
          <a:xfrm>
            <a:off x="4171950" y="1181100"/>
            <a:ext cx="3940175" cy="5218113"/>
            <a:chOff x="1878" y="174"/>
            <a:chExt cx="3025" cy="3954"/>
          </a:xfrm>
        </p:grpSpPr>
        <p:pic>
          <p:nvPicPr>
            <p:cNvPr id="1290246" name="Picture 6" descr="20"/>
            <p:cNvPicPr>
              <a:picLocks noChangeAspect="1" noChangeArrowheads="1"/>
            </p:cNvPicPr>
            <p:nvPr/>
          </p:nvPicPr>
          <p:blipFill>
            <a:blip r:embed="rId5">
              <a:extLst>
                <a:ext uri="{28A0092B-C50C-407E-A947-70E740481C1C}">
                  <a14:useLocalDpi xmlns:a14="http://schemas.microsoft.com/office/drawing/2010/main" val="0"/>
                </a:ext>
              </a:extLst>
            </a:blip>
            <a:srcRect l="2684" t="1416" r="39465" b="18069"/>
            <a:stretch>
              <a:fillRect/>
            </a:stretch>
          </p:blipFill>
          <p:spPr bwMode="auto">
            <a:xfrm>
              <a:off x="1878" y="174"/>
              <a:ext cx="3025" cy="3954"/>
            </a:xfrm>
            <a:prstGeom prst="rect">
              <a:avLst/>
            </a:prstGeom>
            <a:noFill/>
            <a:extLst>
              <a:ext uri="{909E8E84-426E-40DD-AFC4-6F175D3DCCD1}">
                <a14:hiddenFill xmlns:a14="http://schemas.microsoft.com/office/drawing/2010/main">
                  <a:solidFill>
                    <a:srgbClr val="FFFFFF"/>
                  </a:solidFill>
                </a14:hiddenFill>
              </a:ext>
            </a:extLst>
          </p:spPr>
        </p:pic>
        <p:pic>
          <p:nvPicPr>
            <p:cNvPr id="1290247" name="Picture 7" descr="20"/>
            <p:cNvPicPr>
              <a:picLocks noChangeAspect="1" noChangeArrowheads="1"/>
            </p:cNvPicPr>
            <p:nvPr/>
          </p:nvPicPr>
          <p:blipFill>
            <a:blip r:embed="rId5">
              <a:extLst>
                <a:ext uri="{28A0092B-C50C-407E-A947-70E740481C1C}">
                  <a14:useLocalDpi xmlns:a14="http://schemas.microsoft.com/office/drawing/2010/main" val="0"/>
                </a:ext>
              </a:extLst>
            </a:blip>
            <a:srcRect l="8995" t="68124" r="84293" b="24728"/>
            <a:stretch>
              <a:fillRect/>
            </a:stretch>
          </p:blipFill>
          <p:spPr bwMode="auto">
            <a:xfrm>
              <a:off x="2070" y="3654"/>
              <a:ext cx="351" cy="35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66685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290244"/>
                                        </p:tgtEl>
                                      </p:cBhvr>
                                    </p:animEffect>
                                    <p:set>
                                      <p:cBhvr>
                                        <p:cTn id="7" dur="1" fill="hold">
                                          <p:stCondLst>
                                            <p:cond delay="499"/>
                                          </p:stCondLst>
                                        </p:cTn>
                                        <p:tgtEl>
                                          <p:spTgt spid="1290244"/>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1290245"/>
                                        </p:tgtEl>
                                      </p:cBhvr>
                                    </p:animEffect>
                                    <p:set>
                                      <p:cBhvr>
                                        <p:cTn id="10" dur="1" fill="hold">
                                          <p:stCondLst>
                                            <p:cond delay="499"/>
                                          </p:stCondLst>
                                        </p:cTn>
                                        <p:tgtEl>
                                          <p:spTgt spid="1290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44" grpId="0" animBg="1"/>
    </p:bldLst>
  </p:timing>
  <p:extLst mod="1"/>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8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327025"/>
            <a:ext cx="827722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4099" name="Text Box 3"/>
          <p:cNvSpPr txBox="1">
            <a:spLocks noChangeArrowheads="1"/>
          </p:cNvSpPr>
          <p:nvPr/>
        </p:nvSpPr>
        <p:spPr bwMode="auto">
          <a:xfrm>
            <a:off x="433388" y="328613"/>
            <a:ext cx="7043737" cy="731837"/>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sz="1800" b="1" smtClean="0">
                <a:solidFill>
                  <a:srgbClr val="000000"/>
                </a:solidFill>
                <a:latin typeface="Arial" charset="0"/>
              </a:rPr>
              <a:t>Gruppencharakteristika von Spondyloarthropathien:</a:t>
            </a:r>
          </a:p>
          <a:p>
            <a:pPr algn="l"/>
            <a:r>
              <a:rPr lang="de-DE" b="1" smtClean="0">
                <a:solidFill>
                  <a:srgbClr val="000000"/>
                </a:solidFill>
                <a:latin typeface="Arial" charset="0"/>
              </a:rPr>
              <a:t>Arthritiden</a:t>
            </a:r>
          </a:p>
        </p:txBody>
      </p:sp>
    </p:spTree>
    <p:extLst>
      <p:ext uri="{BB962C8B-B14F-4D97-AF65-F5344CB8AC3E}">
        <p14:creationId xmlns:p14="http://schemas.microsoft.com/office/powerpoint/2010/main" val="313009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88194" name="Picture 2" descr="00006"/>
          <p:cNvPicPr>
            <a:picLocks noChangeAspect="1" noChangeArrowheads="1"/>
          </p:cNvPicPr>
          <p:nvPr/>
        </p:nvPicPr>
        <p:blipFill>
          <a:blip r:embed="rId4" cstate="print">
            <a:lum bright="6000"/>
            <a:grayscl/>
            <a:extLst>
              <a:ext uri="{28A0092B-C50C-407E-A947-70E740481C1C}">
                <a14:useLocalDpi xmlns:a14="http://schemas.microsoft.com/office/drawing/2010/main" val="0"/>
              </a:ext>
            </a:extLst>
          </a:blip>
          <a:srcRect/>
          <a:stretch>
            <a:fillRect/>
          </a:stretch>
        </p:blipFill>
        <p:spPr bwMode="auto">
          <a:xfrm>
            <a:off x="748506" y="2536125"/>
            <a:ext cx="3640138" cy="27305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288203" name="AutoShape 11"/>
          <p:cNvSpPr>
            <a:spLocks noChangeArrowheads="1"/>
          </p:cNvSpPr>
          <p:nvPr/>
        </p:nvSpPr>
        <p:spPr bwMode="auto">
          <a:xfrm rot="6601313">
            <a:off x="3595686" y="3176880"/>
            <a:ext cx="754063" cy="260350"/>
          </a:xfrm>
          <a:prstGeom prst="rightArrow">
            <a:avLst>
              <a:gd name="adj1" fmla="val 50000"/>
              <a:gd name="adj2" fmla="val 72409"/>
            </a:avLst>
          </a:prstGeom>
          <a:solidFill>
            <a:srgbClr val="FF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000000"/>
              </a:solidFill>
            </a:endParaRPr>
          </a:p>
        </p:txBody>
      </p:sp>
      <p:sp>
        <p:nvSpPr>
          <p:cNvPr id="1288205" name="Text Box 13"/>
          <p:cNvSpPr txBox="1">
            <a:spLocks noChangeArrowheads="1"/>
          </p:cNvSpPr>
          <p:nvPr/>
        </p:nvSpPr>
        <p:spPr bwMode="auto">
          <a:xfrm>
            <a:off x="547688" y="330200"/>
            <a:ext cx="3616325" cy="830997"/>
          </a:xfrm>
          <a:prstGeom prst="rect">
            <a:avLst/>
          </a:prstGeom>
          <a:solidFill>
            <a:srgbClr val="FFFFCC"/>
          </a:solidFill>
          <a:ln w="95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de-DE" dirty="0" err="1" smtClean="0">
                <a:solidFill>
                  <a:srgbClr val="000000"/>
                </a:solidFill>
              </a:rPr>
              <a:t>Enthesitis</a:t>
            </a:r>
            <a:r>
              <a:rPr lang="de-DE" dirty="0" smtClean="0">
                <a:solidFill>
                  <a:srgbClr val="000000"/>
                </a:solidFill>
              </a:rPr>
              <a:t>: Entzündung von </a:t>
            </a:r>
            <a:r>
              <a:rPr lang="de-DE" dirty="0" err="1" smtClean="0">
                <a:solidFill>
                  <a:srgbClr val="000000"/>
                </a:solidFill>
              </a:rPr>
              <a:t>Sehenansätzen</a:t>
            </a:r>
            <a:endParaRPr lang="de-DE" dirty="0" smtClean="0">
              <a:solidFill>
                <a:srgbClr val="000000"/>
              </a:solidFill>
            </a:endParaRPr>
          </a:p>
        </p:txBody>
      </p:sp>
      <p:sp>
        <p:nvSpPr>
          <p:cNvPr id="1288207" name="Text Box 15"/>
          <p:cNvSpPr txBox="1">
            <a:spLocks noChangeArrowheads="1"/>
          </p:cNvSpPr>
          <p:nvPr/>
        </p:nvSpPr>
        <p:spPr bwMode="auto">
          <a:xfrm>
            <a:off x="724693" y="3672775"/>
            <a:ext cx="2044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mtClean="0">
                <a:solidFill>
                  <a:srgbClr val="FFFFFF"/>
                </a:solidFill>
              </a:rPr>
              <a:t>Achilles-Sehne</a:t>
            </a:r>
          </a:p>
        </p:txBody>
      </p:sp>
      <p:pic>
        <p:nvPicPr>
          <p:cNvPr id="18" name="Picture 6" descr="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379959" y="1394405"/>
            <a:ext cx="4425036" cy="331940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180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88203"/>
                                        </p:tgtEl>
                                        <p:attrNameLst>
                                          <p:attrName>style.visibility</p:attrName>
                                        </p:attrNameLst>
                                      </p:cBhvr>
                                      <p:to>
                                        <p:strVal val="visible"/>
                                      </p:to>
                                    </p:set>
                                    <p:animEffect transition="in" filter="wipe(down)">
                                      <p:cBhvr>
                                        <p:cTn id="7" dur="500"/>
                                        <p:tgtEl>
                                          <p:spTgt spid="128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203" grpId="0" animBg="1"/>
    </p:bldLst>
  </p:timing>
  <p:extLst mod="1"/>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27106" name="Picture 2" descr="36"/>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l="17825" r="25732" b="18190"/>
          <a:stretch>
            <a:fillRect/>
          </a:stretch>
        </p:blipFill>
        <p:spPr bwMode="auto">
          <a:xfrm>
            <a:off x="420688" y="968375"/>
            <a:ext cx="2719387" cy="52546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27107" name="Rectangle 3"/>
          <p:cNvSpPr>
            <a:spLocks noChangeArrowheads="1"/>
          </p:cNvSpPr>
          <p:nvPr/>
        </p:nvSpPr>
        <p:spPr bwMode="auto">
          <a:xfrm>
            <a:off x="4575175" y="1984375"/>
            <a:ext cx="279400" cy="138113"/>
          </a:xfrm>
          <a:prstGeom prst="rect">
            <a:avLst/>
          </a:prstGeom>
          <a:solidFill>
            <a:schemeClr val="bg2"/>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mtClean="0">
              <a:solidFill>
                <a:srgbClr val="FFFF00"/>
              </a:solidFill>
            </a:endParaRPr>
          </a:p>
        </p:txBody>
      </p:sp>
      <p:pic>
        <p:nvPicPr>
          <p:cNvPr id="1327108" name="Picture 4" descr="5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2100" y="241300"/>
            <a:ext cx="2446338" cy="1835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27109" name="Picture 5" descr="13"/>
          <p:cNvPicPr>
            <a:picLocks noChangeAspect="1" noChangeArrowheads="1"/>
          </p:cNvPicPr>
          <p:nvPr/>
        </p:nvPicPr>
        <p:blipFill>
          <a:blip r:embed="rId5" cstate="print">
            <a:lum bright="6000" contrast="12000"/>
            <a:extLst>
              <a:ext uri="{28A0092B-C50C-407E-A947-70E740481C1C}">
                <a14:useLocalDpi xmlns:a14="http://schemas.microsoft.com/office/drawing/2010/main" val="0"/>
              </a:ext>
            </a:extLst>
          </a:blip>
          <a:srcRect l="13712" r="13371"/>
          <a:stretch>
            <a:fillRect/>
          </a:stretch>
        </p:blipFill>
        <p:spPr bwMode="auto">
          <a:xfrm>
            <a:off x="2917825" y="1646238"/>
            <a:ext cx="2606675" cy="47672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27110" name="Picture 6" descr="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3675" y="4157663"/>
            <a:ext cx="2795588" cy="20970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27111" name="Picture 7" descr="Folie1"/>
          <p:cNvPicPr>
            <a:picLocks noChangeAspect="1" noChangeArrowheads="1"/>
          </p:cNvPicPr>
          <p:nvPr/>
        </p:nvPicPr>
        <p:blipFill>
          <a:blip r:embed="rId7">
            <a:extLst>
              <a:ext uri="{28A0092B-C50C-407E-A947-70E740481C1C}">
                <a14:useLocalDpi xmlns:a14="http://schemas.microsoft.com/office/drawing/2010/main" val="0"/>
              </a:ext>
            </a:extLst>
          </a:blip>
          <a:srcRect l="13812" t="5426" r="14250" b="16327"/>
          <a:stretch>
            <a:fillRect/>
          </a:stretch>
        </p:blipFill>
        <p:spPr bwMode="auto">
          <a:xfrm>
            <a:off x="6070600" y="177800"/>
            <a:ext cx="2862263" cy="41513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27112" name="Text Box 8"/>
          <p:cNvSpPr txBox="1">
            <a:spLocks noChangeArrowheads="1"/>
          </p:cNvSpPr>
          <p:nvPr/>
        </p:nvSpPr>
        <p:spPr bwMode="auto">
          <a:xfrm>
            <a:off x="428625" y="177800"/>
            <a:ext cx="3001963" cy="822325"/>
          </a:xfrm>
          <a:prstGeom prst="rect">
            <a:avLst/>
          </a:prstGeom>
          <a:solidFill>
            <a:srgbClr val="FFFFCC"/>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de-DE" b="1" smtClean="0">
                <a:solidFill>
                  <a:srgbClr val="000000"/>
                </a:solidFill>
                <a:latin typeface="Arial Narrow" pitchFamily="34" charset="0"/>
              </a:rPr>
              <a:t>M. Bechterew</a:t>
            </a:r>
          </a:p>
          <a:p>
            <a:r>
              <a:rPr lang="de-DE" b="1" smtClean="0">
                <a:solidFill>
                  <a:srgbClr val="000000"/>
                </a:solidFill>
                <a:latin typeface="Arial Narrow" pitchFamily="34" charset="0"/>
              </a:rPr>
              <a:t>Spondylitis ankylosans</a:t>
            </a:r>
          </a:p>
        </p:txBody>
      </p:sp>
      <p:sp>
        <p:nvSpPr>
          <p:cNvPr id="2" name="Abgerundetes Rechteck 1"/>
          <p:cNvSpPr/>
          <p:nvPr/>
        </p:nvSpPr>
        <p:spPr bwMode="auto">
          <a:xfrm>
            <a:off x="4221162" y="1786270"/>
            <a:ext cx="633413" cy="467186"/>
          </a:xfrm>
          <a:prstGeom prst="roundRect">
            <a:avLst/>
          </a:prstGeom>
          <a:solidFill>
            <a:schemeClr val="accent2"/>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5989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394" name="Picture 2" descr="0013"/>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4941888" y="166688"/>
            <a:ext cx="3359150" cy="6524625"/>
          </a:xfrm>
          <a:prstGeom prst="rect">
            <a:avLst/>
          </a:prstGeom>
          <a:noFill/>
          <a:extLst>
            <a:ext uri="{909E8E84-426E-40DD-AFC4-6F175D3DCCD1}">
              <a14:hiddenFill xmlns:a14="http://schemas.microsoft.com/office/drawing/2010/main">
                <a:solidFill>
                  <a:srgbClr val="FFFFFF"/>
                </a:solidFill>
              </a14:hiddenFill>
            </a:ext>
          </a:extLst>
        </p:spPr>
      </p:pic>
      <p:sp>
        <p:nvSpPr>
          <p:cNvPr id="1339396" name="Text Box 4"/>
          <p:cNvSpPr txBox="1">
            <a:spLocks noChangeArrowheads="1"/>
          </p:cNvSpPr>
          <p:nvPr/>
        </p:nvSpPr>
        <p:spPr bwMode="auto">
          <a:xfrm>
            <a:off x="1063625" y="438150"/>
            <a:ext cx="4229100" cy="822325"/>
          </a:xfrm>
          <a:prstGeom prst="rect">
            <a:avLst/>
          </a:prstGeom>
          <a:solidFill>
            <a:srgbClr val="0099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b="1" smtClean="0">
                <a:solidFill>
                  <a:srgbClr val="FFFFFF"/>
                </a:solidFill>
                <a:latin typeface="Arial" charset="0"/>
              </a:rPr>
              <a:t>Wirbelsäulen-Manifestation </a:t>
            </a:r>
          </a:p>
          <a:p>
            <a:r>
              <a:rPr lang="de-DE" b="1" smtClean="0">
                <a:solidFill>
                  <a:srgbClr val="FFFFFF"/>
                </a:solidFill>
                <a:latin typeface="Arial" charset="0"/>
              </a:rPr>
              <a:t>bei Spondylitis ankylosans</a:t>
            </a:r>
          </a:p>
        </p:txBody>
      </p:sp>
      <p:sp>
        <p:nvSpPr>
          <p:cNvPr id="1339397" name="Rectangle 5"/>
          <p:cNvSpPr>
            <a:spLocks noChangeArrowheads="1"/>
          </p:cNvSpPr>
          <p:nvPr/>
        </p:nvSpPr>
        <p:spPr bwMode="auto">
          <a:xfrm>
            <a:off x="5630863" y="1016000"/>
            <a:ext cx="479425" cy="15081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000000"/>
              </a:solidFill>
            </a:endParaRPr>
          </a:p>
        </p:txBody>
      </p:sp>
      <p:sp>
        <p:nvSpPr>
          <p:cNvPr id="2" name="Textfeld 1"/>
          <p:cNvSpPr txBox="1"/>
          <p:nvPr/>
        </p:nvSpPr>
        <p:spPr>
          <a:xfrm>
            <a:off x="0" y="2459504"/>
            <a:ext cx="4839786" cy="1938992"/>
          </a:xfrm>
          <a:prstGeom prst="rect">
            <a:avLst/>
          </a:prstGeom>
          <a:noFill/>
        </p:spPr>
        <p:txBody>
          <a:bodyPr wrap="none" rtlCol="0">
            <a:spAutoFit/>
          </a:bodyPr>
          <a:lstStyle/>
          <a:p>
            <a:r>
              <a:rPr lang="de-DE" dirty="0" smtClean="0">
                <a:solidFill>
                  <a:schemeClr val="bg1"/>
                </a:solidFill>
                <a:latin typeface="Calibri" panose="020F0502020204030204" pitchFamily="34" charset="0"/>
                <a:cs typeface="Calibri" panose="020F0502020204030204" pitchFamily="34" charset="0"/>
              </a:rPr>
              <a:t>Sehr schwerer Verlauf möglich:</a:t>
            </a:r>
          </a:p>
          <a:p>
            <a:r>
              <a:rPr lang="de-DE" dirty="0" smtClean="0">
                <a:solidFill>
                  <a:schemeClr val="bg1"/>
                </a:solidFill>
                <a:latin typeface="Calibri" panose="020F0502020204030204" pitchFamily="34" charset="0"/>
                <a:cs typeface="Calibri" panose="020F0502020204030204" pitchFamily="34" charset="0"/>
              </a:rPr>
              <a:t>Völlige Versteifung der Wirbelsäule</a:t>
            </a:r>
          </a:p>
          <a:p>
            <a:r>
              <a:rPr lang="de-DE" dirty="0" smtClean="0">
                <a:solidFill>
                  <a:schemeClr val="bg1"/>
                </a:solidFill>
                <a:latin typeface="Calibri" panose="020F0502020204030204" pitchFamily="34" charset="0"/>
                <a:cs typeface="Calibri" panose="020F0502020204030204" pitchFamily="34" charset="0"/>
              </a:rPr>
              <a:t>Ausgeprägte Verkrümmung</a:t>
            </a:r>
          </a:p>
          <a:p>
            <a:r>
              <a:rPr lang="de-DE" dirty="0" smtClean="0">
                <a:solidFill>
                  <a:schemeClr val="bg1"/>
                </a:solidFill>
                <a:latin typeface="Calibri" panose="020F0502020204030204" pitchFamily="34" charset="0"/>
                <a:cs typeface="Calibri" panose="020F0502020204030204" pitchFamily="34" charset="0"/>
              </a:rPr>
              <a:t>Erschlaffung der Bauchmuskulatur</a:t>
            </a:r>
          </a:p>
          <a:p>
            <a:r>
              <a:rPr lang="de-DE" dirty="0" smtClean="0">
                <a:solidFill>
                  <a:schemeClr val="bg1"/>
                </a:solidFill>
                <a:latin typeface="Calibri" panose="020F0502020204030204" pitchFamily="34" charset="0"/>
                <a:cs typeface="Calibri" panose="020F0502020204030204" pitchFamily="34" charset="0"/>
              </a:rPr>
              <a:t>Kopf kann nicht mehr bewegt werden</a:t>
            </a:r>
            <a:endParaRPr lang="de-DE"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087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46562" name="Picture 2"/>
          <p:cNvPicPr>
            <a:picLocks noChangeAspect="1" noChangeArrowheads="1"/>
          </p:cNvPicPr>
          <p:nvPr/>
        </p:nvPicPr>
        <p:blipFill>
          <a:blip r:embed="rId3">
            <a:extLst>
              <a:ext uri="{28A0092B-C50C-407E-A947-70E740481C1C}">
                <a14:useLocalDpi xmlns:a14="http://schemas.microsoft.com/office/drawing/2010/main" val="0"/>
              </a:ext>
            </a:extLst>
          </a:blip>
          <a:srcRect l="23703" t="2777" r="23703" b="3125"/>
          <a:stretch>
            <a:fillRect/>
          </a:stretch>
        </p:blipFill>
        <p:spPr bwMode="auto">
          <a:xfrm>
            <a:off x="5040313" y="120650"/>
            <a:ext cx="3327400" cy="6623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6563" name="Text Box 3"/>
          <p:cNvSpPr txBox="1">
            <a:spLocks noChangeArrowheads="1"/>
          </p:cNvSpPr>
          <p:nvPr/>
        </p:nvSpPr>
        <p:spPr bwMode="auto">
          <a:xfrm>
            <a:off x="112713" y="700088"/>
            <a:ext cx="5160962" cy="822325"/>
          </a:xfrm>
          <a:prstGeom prst="rect">
            <a:avLst/>
          </a:prstGeom>
          <a:solidFill>
            <a:srgbClr val="0099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b="1" smtClean="0">
                <a:solidFill>
                  <a:srgbClr val="FFFFFF"/>
                </a:solidFill>
                <a:latin typeface="Arial" charset="0"/>
              </a:rPr>
              <a:t>Bambusstab-Wirbelsäule mit </a:t>
            </a:r>
          </a:p>
          <a:p>
            <a:r>
              <a:rPr lang="de-DE" b="1" smtClean="0">
                <a:solidFill>
                  <a:srgbClr val="FFFFFF"/>
                </a:solidFill>
                <a:latin typeface="Arial" charset="0"/>
              </a:rPr>
              <a:t>Straßenbahn-Schienen-Phänomen</a:t>
            </a:r>
          </a:p>
        </p:txBody>
      </p:sp>
    </p:spTree>
    <p:extLst>
      <p:ext uri="{BB962C8B-B14F-4D97-AF65-F5344CB8AC3E}">
        <p14:creationId xmlns:p14="http://schemas.microsoft.com/office/powerpoint/2010/main" val="44002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02530" name="Picture 2" descr="psoriasis 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04800" y="914400"/>
            <a:ext cx="8458200" cy="5289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02531" name="Text Box 3"/>
          <p:cNvSpPr txBox="1">
            <a:spLocks noChangeArrowheads="1"/>
          </p:cNvSpPr>
          <p:nvPr/>
        </p:nvSpPr>
        <p:spPr bwMode="auto">
          <a:xfrm>
            <a:off x="322263" y="295275"/>
            <a:ext cx="4322017" cy="461665"/>
          </a:xfrm>
          <a:prstGeom prst="rect">
            <a:avLst/>
          </a:pr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1" dirty="0" smtClean="0">
                <a:solidFill>
                  <a:srgbClr val="000000"/>
                </a:solidFill>
                <a:latin typeface="Arial" pitchFamily="34" charset="0"/>
                <a:cs typeface="Arial" pitchFamily="34" charset="0"/>
              </a:rPr>
              <a:t>Psoriasis (</a:t>
            </a:r>
            <a:r>
              <a:rPr lang="en-US" b="1" dirty="0" err="1" smtClean="0">
                <a:solidFill>
                  <a:srgbClr val="000000"/>
                </a:solidFill>
                <a:latin typeface="Arial" pitchFamily="34" charset="0"/>
                <a:cs typeface="Arial" pitchFamily="34" charset="0"/>
              </a:rPr>
              <a:t>Schuppenflechte</a:t>
            </a:r>
            <a:r>
              <a:rPr lang="en-US" b="1" dirty="0" smtClean="0">
                <a:solidFill>
                  <a:srgbClr val="000000"/>
                </a:solidFill>
                <a:latin typeface="Arial" pitchFamily="34" charset="0"/>
                <a:cs typeface="Arial" pitchFamily="34" charset="0"/>
              </a:rPr>
              <a:t>)</a:t>
            </a:r>
          </a:p>
        </p:txBody>
      </p:sp>
      <p:sp>
        <p:nvSpPr>
          <p:cNvPr id="1302532" name="Text Box 4"/>
          <p:cNvSpPr txBox="1">
            <a:spLocks noChangeArrowheads="1"/>
          </p:cNvSpPr>
          <p:nvPr/>
        </p:nvSpPr>
        <p:spPr bwMode="auto">
          <a:xfrm>
            <a:off x="304800" y="6324600"/>
            <a:ext cx="5035550" cy="3048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400" smtClean="0">
                <a:solidFill>
                  <a:srgbClr val="000000"/>
                </a:solidFill>
                <a:latin typeface="Arial" charset="0"/>
              </a:rPr>
              <a:t>On-line Atlas, Division of Rheumatology, University of Padova</a:t>
            </a:r>
          </a:p>
        </p:txBody>
      </p:sp>
    </p:spTree>
    <p:extLst>
      <p:ext uri="{BB962C8B-B14F-4D97-AF65-F5344CB8AC3E}">
        <p14:creationId xmlns:p14="http://schemas.microsoft.com/office/powerpoint/2010/main" val="3705016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1" name="Text Box 3"/>
          <p:cNvSpPr txBox="1">
            <a:spLocks noChangeArrowheads="1"/>
          </p:cNvSpPr>
          <p:nvPr/>
        </p:nvSpPr>
        <p:spPr bwMode="auto">
          <a:xfrm>
            <a:off x="5966620" y="2741645"/>
            <a:ext cx="3090863" cy="1200150"/>
          </a:xfrm>
          <a:prstGeom prst="rect">
            <a:avLst/>
          </a:prstGeom>
          <a:solidFill>
            <a:srgbClr val="92D050"/>
          </a:solidFill>
          <a:ln w="9525">
            <a:solidFill>
              <a:schemeClr val="bg2"/>
            </a:solidFill>
            <a:miter lim="800000"/>
            <a:headEnd/>
            <a:tailEnd/>
          </a:ln>
          <a:effectLst/>
        </p:spPr>
        <p:txBody>
          <a:bodyPr wrap="square">
            <a:spAutoFit/>
          </a:bodyPr>
          <a:lstStyle/>
          <a:p>
            <a:r>
              <a:rPr lang="en-US" b="1" dirty="0" smtClean="0">
                <a:solidFill>
                  <a:srgbClr val="000000"/>
                </a:solidFill>
                <a:latin typeface="Arial Narrow" pitchFamily="34" charset="0"/>
              </a:rPr>
              <a:t>Autoimmune </a:t>
            </a:r>
            <a:r>
              <a:rPr lang="en-US" b="1" dirty="0" err="1" smtClean="0">
                <a:solidFill>
                  <a:srgbClr val="000000"/>
                </a:solidFill>
                <a:latin typeface="Arial Narrow" pitchFamily="34" charset="0"/>
              </a:rPr>
              <a:t>Bindegewebs</a:t>
            </a:r>
            <a:r>
              <a:rPr lang="en-US" b="1" dirty="0" smtClean="0">
                <a:solidFill>
                  <a:srgbClr val="000000"/>
                </a:solidFill>
                <a:latin typeface="Arial Narrow" pitchFamily="34" charset="0"/>
              </a:rPr>
              <a:t>- </a:t>
            </a:r>
            <a:br>
              <a:rPr lang="en-US" b="1" dirty="0" smtClean="0">
                <a:solidFill>
                  <a:srgbClr val="000000"/>
                </a:solidFill>
                <a:latin typeface="Arial Narrow" pitchFamily="34" charset="0"/>
              </a:rPr>
            </a:br>
            <a:r>
              <a:rPr lang="en-US" b="1" dirty="0" smtClean="0">
                <a:solidFill>
                  <a:srgbClr val="000000"/>
                </a:solidFill>
                <a:latin typeface="Arial Narrow" pitchFamily="34" charset="0"/>
              </a:rPr>
              <a:t>u. </a:t>
            </a:r>
            <a:r>
              <a:rPr lang="en-US" b="1" dirty="0" err="1" smtClean="0">
                <a:solidFill>
                  <a:srgbClr val="000000"/>
                </a:solidFill>
                <a:latin typeface="Arial Narrow" pitchFamily="34" charset="0"/>
              </a:rPr>
              <a:t>Gefäß</a:t>
            </a:r>
            <a:r>
              <a:rPr lang="en-US" b="1" dirty="0" smtClean="0">
                <a:solidFill>
                  <a:srgbClr val="000000"/>
                </a:solidFill>
                <a:latin typeface="Arial Narrow" pitchFamily="34" charset="0"/>
              </a:rPr>
              <a:t>- </a:t>
            </a:r>
            <a:r>
              <a:rPr lang="en-US" b="1" dirty="0" err="1" smtClean="0">
                <a:solidFill>
                  <a:srgbClr val="000000"/>
                </a:solidFill>
                <a:latin typeface="Arial Narrow" pitchFamily="34" charset="0"/>
              </a:rPr>
              <a:t>Erkrankungen</a:t>
            </a:r>
            <a:endParaRPr lang="en-US" b="1" dirty="0" smtClean="0">
              <a:solidFill>
                <a:srgbClr val="000000"/>
              </a:solidFill>
              <a:latin typeface="Arial Narrow" pitchFamily="34" charset="0"/>
            </a:endParaRPr>
          </a:p>
        </p:txBody>
      </p:sp>
      <p:sp>
        <p:nvSpPr>
          <p:cNvPr id="739332" name="Text Box 4"/>
          <p:cNvSpPr txBox="1">
            <a:spLocks noChangeArrowheads="1"/>
          </p:cNvSpPr>
          <p:nvPr/>
        </p:nvSpPr>
        <p:spPr bwMode="auto">
          <a:xfrm>
            <a:off x="6035613" y="4245594"/>
            <a:ext cx="2968625" cy="1384300"/>
          </a:xfrm>
          <a:prstGeom prst="rect">
            <a:avLst/>
          </a:prstGeom>
          <a:solidFill>
            <a:srgbClr val="CCEC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30000"/>
              </a:lnSpc>
            </a:pPr>
            <a:r>
              <a:rPr lang="en-US" sz="2000" b="1" dirty="0" err="1" smtClean="0">
                <a:solidFill>
                  <a:srgbClr val="000000"/>
                </a:solidFill>
                <a:latin typeface="Arial Narrow" pitchFamily="34" charset="0"/>
              </a:rPr>
              <a:t>z.B</a:t>
            </a: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Systemischer</a:t>
            </a:r>
            <a:r>
              <a:rPr lang="en-US" sz="2000" b="1" dirty="0" smtClean="0">
                <a:solidFill>
                  <a:srgbClr val="000000"/>
                </a:solidFill>
                <a:latin typeface="Arial Narrow" pitchFamily="34" charset="0"/>
              </a:rPr>
              <a:t> Lupus</a:t>
            </a:r>
            <a:br>
              <a:rPr lang="en-US" sz="2000" b="1" dirty="0" smtClean="0">
                <a:solidFill>
                  <a:srgbClr val="000000"/>
                </a:solidFill>
                <a:latin typeface="Arial Narrow" pitchFamily="34" charset="0"/>
              </a:rPr>
            </a:b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erythematodes</a:t>
            </a:r>
            <a:endParaRPr lang="en-US" sz="2000" b="1" dirty="0" smtClean="0">
              <a:solidFill>
                <a:srgbClr val="000000"/>
              </a:solidFill>
              <a:latin typeface="Arial Narrow" pitchFamily="34" charset="0"/>
            </a:endParaRPr>
          </a:p>
          <a:p>
            <a:pPr algn="l">
              <a:lnSpc>
                <a:spcPct val="130000"/>
              </a:lnSpc>
            </a:pPr>
            <a:r>
              <a:rPr lang="en-US" sz="2000" b="1" dirty="0" err="1" smtClean="0">
                <a:solidFill>
                  <a:srgbClr val="000000"/>
                </a:solidFill>
                <a:latin typeface="Arial Narrow" pitchFamily="34" charset="0"/>
              </a:rPr>
              <a:t>z.B</a:t>
            </a: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Systemische</a:t>
            </a:r>
            <a:r>
              <a:rPr lang="en-US" sz="2000" b="1" dirty="0" smtClean="0">
                <a:solidFill>
                  <a:srgbClr val="000000"/>
                </a:solidFill>
                <a:latin typeface="Arial Narrow" pitchFamily="34" charset="0"/>
              </a:rPr>
              <a:t> Vaskulitis</a:t>
            </a:r>
          </a:p>
          <a:p>
            <a:pPr algn="l">
              <a:lnSpc>
                <a:spcPct val="10000"/>
              </a:lnSpc>
            </a:pPr>
            <a:endParaRPr lang="en-US" sz="2000" b="1" dirty="0" smtClean="0">
              <a:solidFill>
                <a:srgbClr val="000000"/>
              </a:solidFill>
              <a:latin typeface="Arial Narrow" pitchFamily="34" charset="0"/>
            </a:endParaRPr>
          </a:p>
          <a:p>
            <a:pPr algn="l">
              <a:lnSpc>
                <a:spcPct val="10000"/>
              </a:lnSpc>
            </a:pPr>
            <a:endParaRPr lang="en-US" sz="2000" b="1" dirty="0" smtClean="0">
              <a:solidFill>
                <a:srgbClr val="000000"/>
              </a:solidFill>
              <a:latin typeface="Arial Narrow" pitchFamily="34" charset="0"/>
            </a:endParaRPr>
          </a:p>
          <a:p>
            <a:pPr algn="l">
              <a:lnSpc>
                <a:spcPct val="10000"/>
              </a:lnSpc>
            </a:pPr>
            <a:endParaRPr lang="en-US" sz="2000" b="1" dirty="0" smtClean="0">
              <a:solidFill>
                <a:srgbClr val="000000"/>
              </a:solidFill>
              <a:latin typeface="Arial Narrow" pitchFamily="34" charset="0"/>
            </a:endParaRPr>
          </a:p>
        </p:txBody>
      </p:sp>
      <p:cxnSp>
        <p:nvCxnSpPr>
          <p:cNvPr id="739333" name="AutoShape 5"/>
          <p:cNvCxnSpPr>
            <a:cxnSpLocks noChangeShapeType="1"/>
            <a:endCxn id="739331" idx="0"/>
          </p:cNvCxnSpPr>
          <p:nvPr/>
        </p:nvCxnSpPr>
        <p:spPr bwMode="auto">
          <a:xfrm>
            <a:off x="1828801" y="1381124"/>
            <a:ext cx="5683251" cy="1360521"/>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334" name="AutoShape 6"/>
          <p:cNvCxnSpPr>
            <a:cxnSpLocks noChangeShapeType="1"/>
            <a:stCxn id="739331" idx="2"/>
            <a:endCxn id="739332" idx="0"/>
          </p:cNvCxnSpPr>
          <p:nvPr/>
        </p:nvCxnSpPr>
        <p:spPr bwMode="auto">
          <a:xfrm>
            <a:off x="7512052" y="3941795"/>
            <a:ext cx="7874" cy="303799"/>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9336" name="Text Box 8"/>
          <p:cNvSpPr txBox="1">
            <a:spLocks noChangeArrowheads="1"/>
          </p:cNvSpPr>
          <p:nvPr/>
        </p:nvSpPr>
        <p:spPr bwMode="auto">
          <a:xfrm>
            <a:off x="541338" y="533400"/>
            <a:ext cx="2574925" cy="831850"/>
          </a:xfrm>
          <a:prstGeom prst="rect">
            <a:avLst/>
          </a:prstGeom>
          <a:solidFill>
            <a:srgbClr val="92D050"/>
          </a:solidFill>
          <a:ln w="9525">
            <a:solidFill>
              <a:schemeClr val="bg2"/>
            </a:solidFill>
            <a:miter lim="800000"/>
            <a:headEnd/>
            <a:tailEnd/>
          </a:ln>
          <a:effectLst/>
        </p:spPr>
        <p:txBody>
          <a:bodyPr>
            <a:spAutoFit/>
          </a:bodyPr>
          <a:lstStyle/>
          <a:p>
            <a:pPr>
              <a:spcBef>
                <a:spcPct val="50000"/>
              </a:spcBef>
            </a:pPr>
            <a:r>
              <a:rPr lang="en-US" b="1" smtClean="0">
                <a:solidFill>
                  <a:srgbClr val="000000"/>
                </a:solidFill>
                <a:latin typeface="Arial Narrow" pitchFamily="34" charset="0"/>
              </a:rPr>
              <a:t>Entzündliche Erkrankungen</a:t>
            </a:r>
          </a:p>
        </p:txBody>
      </p:sp>
      <p:sp>
        <p:nvSpPr>
          <p:cNvPr id="739337" name="Text Box 9"/>
          <p:cNvSpPr txBox="1">
            <a:spLocks noChangeArrowheads="1"/>
          </p:cNvSpPr>
          <p:nvPr/>
        </p:nvSpPr>
        <p:spPr bwMode="auto">
          <a:xfrm>
            <a:off x="244475" y="2741645"/>
            <a:ext cx="2684463" cy="831850"/>
          </a:xfrm>
          <a:prstGeom prst="rect">
            <a:avLst/>
          </a:prstGeom>
          <a:solidFill>
            <a:srgbClr val="92D050"/>
          </a:solidFill>
          <a:ln w="9525">
            <a:solidFill>
              <a:schemeClr val="bg2"/>
            </a:solidFill>
            <a:miter lim="800000"/>
            <a:headEnd/>
            <a:tailEnd/>
          </a:ln>
          <a:effectLst/>
        </p:spPr>
        <p:txBody>
          <a:bodyPr wrap="none">
            <a:spAutoFit/>
          </a:bodyPr>
          <a:lstStyle/>
          <a:p>
            <a:r>
              <a:rPr lang="en-US" b="1" dirty="0" err="1" smtClean="0">
                <a:solidFill>
                  <a:srgbClr val="000000"/>
                </a:solidFill>
                <a:latin typeface="Arial Narrow" pitchFamily="34" charset="0"/>
              </a:rPr>
              <a:t>Entzündliche</a:t>
            </a:r>
            <a:r>
              <a:rPr lang="en-US" b="1" dirty="0" smtClean="0">
                <a:solidFill>
                  <a:srgbClr val="000000"/>
                </a:solidFill>
                <a:latin typeface="Arial Narrow" pitchFamily="34" charset="0"/>
              </a:rPr>
              <a:t> </a:t>
            </a:r>
          </a:p>
          <a:p>
            <a:r>
              <a:rPr lang="en-US" b="1" dirty="0" err="1" smtClean="0">
                <a:solidFill>
                  <a:srgbClr val="000000"/>
                </a:solidFill>
                <a:latin typeface="Arial Narrow" pitchFamily="34" charset="0"/>
              </a:rPr>
              <a:t>Gelenkerkrankungen</a:t>
            </a:r>
            <a:endParaRPr lang="en-US" b="1" dirty="0" smtClean="0">
              <a:solidFill>
                <a:srgbClr val="000000"/>
              </a:solidFill>
              <a:latin typeface="Arial Narrow" pitchFamily="34" charset="0"/>
            </a:endParaRPr>
          </a:p>
        </p:txBody>
      </p:sp>
      <p:sp>
        <p:nvSpPr>
          <p:cNvPr id="739340" name="Text Box 12"/>
          <p:cNvSpPr txBox="1">
            <a:spLocks noChangeArrowheads="1"/>
          </p:cNvSpPr>
          <p:nvPr/>
        </p:nvSpPr>
        <p:spPr bwMode="auto">
          <a:xfrm>
            <a:off x="244475" y="4245594"/>
            <a:ext cx="2684463" cy="2062103"/>
          </a:xfrm>
          <a:prstGeom prst="rect">
            <a:avLst/>
          </a:prstGeom>
          <a:solidFill>
            <a:srgbClr val="990000"/>
          </a:solidFill>
          <a:ln w="9525">
            <a:solidFill>
              <a:schemeClr val="bg2"/>
            </a:solidFill>
            <a:miter lim="800000"/>
            <a:headEnd/>
            <a:tailEnd/>
          </a:ln>
          <a:effectLst/>
        </p:spPr>
        <p:txBody>
          <a:bodyPr wrap="square">
            <a:spAutoFit/>
          </a:bodyPr>
          <a:lstStyle/>
          <a:p>
            <a:pPr algn="l">
              <a:lnSpc>
                <a:spcPct val="160000"/>
              </a:lnSpc>
            </a:pPr>
            <a:r>
              <a:rPr lang="en-US" sz="2000" b="1" dirty="0" smtClean="0">
                <a:solidFill>
                  <a:srgbClr val="FFFFFF"/>
                </a:solidFill>
                <a:latin typeface="Arial Narrow" pitchFamily="34" charset="0"/>
              </a:rPr>
              <a:t>-</a:t>
            </a:r>
            <a:r>
              <a:rPr lang="en-US" sz="2000" b="1" dirty="0" err="1" smtClean="0">
                <a:solidFill>
                  <a:srgbClr val="FFFFFF"/>
                </a:solidFill>
                <a:latin typeface="Arial Narrow" pitchFamily="34" charset="0"/>
              </a:rPr>
              <a:t>Rheumatoide</a:t>
            </a:r>
            <a:r>
              <a:rPr lang="en-US" sz="2000" b="1" dirty="0" smtClean="0">
                <a:solidFill>
                  <a:srgbClr val="FFFFFF"/>
                </a:solidFill>
                <a:latin typeface="Arial Narrow" pitchFamily="34" charset="0"/>
              </a:rPr>
              <a:t> Arthritis</a:t>
            </a:r>
          </a:p>
          <a:p>
            <a:pPr algn="l">
              <a:lnSpc>
                <a:spcPct val="160000"/>
              </a:lnSpc>
            </a:pPr>
            <a:r>
              <a:rPr lang="en-US" sz="2000" b="1" dirty="0" smtClean="0">
                <a:solidFill>
                  <a:srgbClr val="FFFFFF"/>
                </a:solidFill>
                <a:latin typeface="Arial Narrow" pitchFamily="34" charset="0"/>
              </a:rPr>
              <a:t>-M. </a:t>
            </a:r>
            <a:r>
              <a:rPr lang="en-US" sz="2000" b="1" dirty="0" err="1" smtClean="0">
                <a:solidFill>
                  <a:srgbClr val="FFFFFF"/>
                </a:solidFill>
                <a:latin typeface="Arial Narrow" pitchFamily="34" charset="0"/>
              </a:rPr>
              <a:t>Bechterew</a:t>
            </a:r>
            <a:r>
              <a:rPr lang="en-US" sz="2000" b="1" dirty="0" smtClean="0">
                <a:solidFill>
                  <a:srgbClr val="FFFFFF"/>
                </a:solidFill>
                <a:latin typeface="Arial Narrow" pitchFamily="34" charset="0"/>
              </a:rPr>
              <a:t/>
            </a:r>
            <a:br>
              <a:rPr lang="en-US" sz="2000" b="1" dirty="0" smtClean="0">
                <a:solidFill>
                  <a:srgbClr val="FFFFFF"/>
                </a:solidFill>
                <a:latin typeface="Arial Narrow" pitchFamily="34" charset="0"/>
              </a:rPr>
            </a:br>
            <a:r>
              <a:rPr lang="en-US" sz="2000" b="1" dirty="0" smtClean="0">
                <a:solidFill>
                  <a:srgbClr val="FFFFFF"/>
                </a:solidFill>
                <a:latin typeface="Arial Narrow" pitchFamily="34" charset="0"/>
              </a:rPr>
              <a:t>(Spondyloarthritiden)</a:t>
            </a:r>
          </a:p>
          <a:p>
            <a:pPr algn="l">
              <a:lnSpc>
                <a:spcPct val="160000"/>
              </a:lnSpc>
            </a:pPr>
            <a:r>
              <a:rPr lang="en-US" sz="2000" b="1" dirty="0" smtClean="0">
                <a:solidFill>
                  <a:srgbClr val="FFFFFF"/>
                </a:solidFill>
                <a:latin typeface="Arial Narrow" pitchFamily="34" charset="0"/>
              </a:rPr>
              <a:t>- </a:t>
            </a:r>
            <a:r>
              <a:rPr lang="en-US" sz="2000" b="1" dirty="0" err="1" smtClean="0">
                <a:solidFill>
                  <a:srgbClr val="FFFFFF"/>
                </a:solidFill>
                <a:latin typeface="Arial Narrow" pitchFamily="34" charset="0"/>
              </a:rPr>
              <a:t>Rheuma</a:t>
            </a:r>
            <a:r>
              <a:rPr lang="en-US" sz="2000" b="1" dirty="0" smtClean="0">
                <a:solidFill>
                  <a:srgbClr val="FFFFFF"/>
                </a:solidFill>
                <a:latin typeface="Arial Narrow" pitchFamily="34" charset="0"/>
              </a:rPr>
              <a:t> </a:t>
            </a:r>
            <a:r>
              <a:rPr lang="en-US" sz="2000" b="1" dirty="0" err="1" smtClean="0">
                <a:solidFill>
                  <a:srgbClr val="FFFFFF"/>
                </a:solidFill>
                <a:latin typeface="Arial Narrow" pitchFamily="34" charset="0"/>
              </a:rPr>
              <a:t>im</a:t>
            </a:r>
            <a:r>
              <a:rPr lang="en-US" sz="2000" b="1" dirty="0" smtClean="0">
                <a:solidFill>
                  <a:srgbClr val="FFFFFF"/>
                </a:solidFill>
                <a:latin typeface="Arial Narrow" pitchFamily="34" charset="0"/>
              </a:rPr>
              <a:t> </a:t>
            </a:r>
            <a:r>
              <a:rPr lang="en-US" sz="2000" b="1" dirty="0" err="1" smtClean="0">
                <a:solidFill>
                  <a:srgbClr val="FFFFFF"/>
                </a:solidFill>
                <a:latin typeface="Arial Narrow" pitchFamily="34" charset="0"/>
              </a:rPr>
              <a:t>Kindesalter</a:t>
            </a:r>
            <a:endParaRPr lang="en-US" sz="2000" b="1" dirty="0" smtClean="0">
              <a:solidFill>
                <a:srgbClr val="FFFFFF"/>
              </a:solidFill>
              <a:latin typeface="Arial Narrow" pitchFamily="34" charset="0"/>
            </a:endParaRPr>
          </a:p>
        </p:txBody>
      </p:sp>
      <p:cxnSp>
        <p:nvCxnSpPr>
          <p:cNvPr id="739342" name="AutoShape 14"/>
          <p:cNvCxnSpPr>
            <a:cxnSpLocks noChangeShapeType="1"/>
            <a:stCxn id="739336" idx="2"/>
            <a:endCxn id="739337" idx="0"/>
          </p:cNvCxnSpPr>
          <p:nvPr/>
        </p:nvCxnSpPr>
        <p:spPr bwMode="auto">
          <a:xfrm flipH="1">
            <a:off x="1586707" y="1365250"/>
            <a:ext cx="242094" cy="137639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348" name="AutoShape 20"/>
          <p:cNvCxnSpPr>
            <a:cxnSpLocks noChangeShapeType="1"/>
            <a:stCxn id="739336" idx="2"/>
            <a:endCxn id="739349" idx="0"/>
          </p:cNvCxnSpPr>
          <p:nvPr/>
        </p:nvCxnSpPr>
        <p:spPr bwMode="auto">
          <a:xfrm>
            <a:off x="1828801" y="1365250"/>
            <a:ext cx="2608262" cy="1398067"/>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9349" name="Text Box 21"/>
          <p:cNvSpPr txBox="1">
            <a:spLocks noChangeArrowheads="1"/>
          </p:cNvSpPr>
          <p:nvPr/>
        </p:nvSpPr>
        <p:spPr bwMode="auto">
          <a:xfrm>
            <a:off x="3116263" y="2763317"/>
            <a:ext cx="2641600" cy="830997"/>
          </a:xfrm>
          <a:prstGeom prst="rect">
            <a:avLst/>
          </a:prstGeom>
          <a:solidFill>
            <a:srgbClr val="92D050"/>
          </a:solidFill>
          <a:ln w="9525">
            <a:solidFill>
              <a:schemeClr val="bg2"/>
            </a:solidFill>
            <a:miter lim="800000"/>
            <a:headEnd/>
            <a:tailEnd/>
          </a:ln>
          <a:effectLst/>
        </p:spPr>
        <p:txBody>
          <a:bodyPr>
            <a:spAutoFit/>
          </a:bodyPr>
          <a:lstStyle/>
          <a:p>
            <a:r>
              <a:rPr lang="en-US" b="1" dirty="0" smtClean="0">
                <a:solidFill>
                  <a:srgbClr val="000000"/>
                </a:solidFill>
                <a:latin typeface="Arial Narrow" pitchFamily="34" charset="0"/>
              </a:rPr>
              <a:t>Arthritis </a:t>
            </a:r>
            <a:r>
              <a:rPr lang="en-US" b="1" dirty="0" err="1" smtClean="0">
                <a:solidFill>
                  <a:srgbClr val="000000"/>
                </a:solidFill>
                <a:latin typeface="Arial Narrow" pitchFamily="34" charset="0"/>
              </a:rPr>
              <a:t>bei</a:t>
            </a:r>
            <a:r>
              <a:rPr lang="en-US" b="1" dirty="0" smtClean="0">
                <a:solidFill>
                  <a:srgbClr val="000000"/>
                </a:solidFill>
                <a:latin typeface="Arial Narrow" pitchFamily="34" charset="0"/>
              </a:rPr>
              <a:t> </a:t>
            </a:r>
            <a:r>
              <a:rPr lang="en-US" b="1" dirty="0" err="1" smtClean="0">
                <a:solidFill>
                  <a:srgbClr val="000000"/>
                </a:solidFill>
                <a:latin typeface="Arial Narrow" pitchFamily="34" charset="0"/>
              </a:rPr>
              <a:t>Stoffwechsel-Erkr</a:t>
            </a:r>
            <a:r>
              <a:rPr lang="en-US" b="1" dirty="0" smtClean="0">
                <a:solidFill>
                  <a:srgbClr val="000000"/>
                </a:solidFill>
                <a:latin typeface="Arial Narrow" pitchFamily="34" charset="0"/>
              </a:rPr>
              <a:t>.</a:t>
            </a:r>
          </a:p>
        </p:txBody>
      </p:sp>
      <p:grpSp>
        <p:nvGrpSpPr>
          <p:cNvPr id="24" name="Gruppieren 23"/>
          <p:cNvGrpSpPr/>
          <p:nvPr/>
        </p:nvGrpSpPr>
        <p:grpSpPr>
          <a:xfrm>
            <a:off x="4437063" y="230981"/>
            <a:ext cx="4368800" cy="2268538"/>
            <a:chOff x="4673600" y="228600"/>
            <a:chExt cx="4368800" cy="2268538"/>
          </a:xfrm>
        </p:grpSpPr>
        <p:sp>
          <p:nvSpPr>
            <p:cNvPr id="739359" name="Rectangle 31"/>
            <p:cNvSpPr>
              <a:spLocks noChangeArrowheads="1"/>
            </p:cNvSpPr>
            <p:nvPr/>
          </p:nvSpPr>
          <p:spPr bwMode="auto">
            <a:xfrm>
              <a:off x="4673600" y="228600"/>
              <a:ext cx="4368800" cy="2268538"/>
            </a:xfrm>
            <a:prstGeom prst="rect">
              <a:avLst/>
            </a:prstGeom>
            <a:solidFill>
              <a:schemeClr val="folHlink"/>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mtClean="0">
                <a:solidFill>
                  <a:srgbClr val="FFFF00"/>
                </a:solidFill>
              </a:endParaRPr>
            </a:p>
          </p:txBody>
        </p:sp>
        <p:sp>
          <p:nvSpPr>
            <p:cNvPr id="739360" name="Text Box 32"/>
            <p:cNvSpPr txBox="1">
              <a:spLocks noChangeArrowheads="1"/>
            </p:cNvSpPr>
            <p:nvPr/>
          </p:nvSpPr>
          <p:spPr bwMode="auto">
            <a:xfrm>
              <a:off x="4945063" y="317500"/>
              <a:ext cx="2573337" cy="83185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smtClean="0">
                  <a:solidFill>
                    <a:srgbClr val="000000"/>
                  </a:solidFill>
                  <a:latin typeface="Arial Narrow" pitchFamily="34" charset="0"/>
                </a:rPr>
                <a:t>Nicht-entzündliche Erkrankungen</a:t>
              </a:r>
            </a:p>
          </p:txBody>
        </p:sp>
        <p:sp>
          <p:nvSpPr>
            <p:cNvPr id="739361" name="Text Box 33"/>
            <p:cNvSpPr txBox="1">
              <a:spLocks noChangeArrowheads="1"/>
            </p:cNvSpPr>
            <p:nvPr/>
          </p:nvSpPr>
          <p:spPr bwMode="auto">
            <a:xfrm>
              <a:off x="4945063" y="1612900"/>
              <a:ext cx="1692275" cy="83185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smtClean="0">
                  <a:solidFill>
                    <a:srgbClr val="000000"/>
                  </a:solidFill>
                  <a:latin typeface="Arial Narrow" pitchFamily="34" charset="0"/>
                </a:rPr>
                <a:t>Verschleiß</a:t>
              </a:r>
              <a:br>
                <a:rPr lang="en-US" b="1" smtClean="0">
                  <a:solidFill>
                    <a:srgbClr val="000000"/>
                  </a:solidFill>
                  <a:latin typeface="Arial Narrow" pitchFamily="34" charset="0"/>
                </a:rPr>
              </a:br>
              <a:r>
                <a:rPr lang="en-US" b="1" smtClean="0">
                  <a:solidFill>
                    <a:srgbClr val="000000"/>
                  </a:solidFill>
                  <a:latin typeface="Arial Narrow" pitchFamily="34" charset="0"/>
                </a:rPr>
                <a:t>(Arthrose)</a:t>
              </a:r>
            </a:p>
          </p:txBody>
        </p:sp>
        <p:sp>
          <p:nvSpPr>
            <p:cNvPr id="739362" name="Text Box 34"/>
            <p:cNvSpPr txBox="1">
              <a:spLocks noChangeArrowheads="1"/>
            </p:cNvSpPr>
            <p:nvPr/>
          </p:nvSpPr>
          <p:spPr bwMode="auto">
            <a:xfrm>
              <a:off x="6708775" y="1608138"/>
              <a:ext cx="2322513" cy="466725"/>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smtClean="0">
                  <a:solidFill>
                    <a:srgbClr val="000000"/>
                  </a:solidFill>
                  <a:latin typeface="Arial Narrow" pitchFamily="34" charset="0"/>
                </a:rPr>
                <a:t>Psychosomatisch</a:t>
              </a:r>
            </a:p>
          </p:txBody>
        </p:sp>
        <p:cxnSp>
          <p:nvCxnSpPr>
            <p:cNvPr id="739363" name="AutoShape 35"/>
            <p:cNvCxnSpPr>
              <a:cxnSpLocks noChangeShapeType="1"/>
              <a:stCxn id="739360" idx="2"/>
              <a:endCxn id="739361" idx="0"/>
            </p:cNvCxnSpPr>
            <p:nvPr/>
          </p:nvCxnSpPr>
          <p:spPr bwMode="auto">
            <a:xfrm rot="5400000">
              <a:off x="5780088" y="1160462"/>
              <a:ext cx="463550" cy="441325"/>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364" name="AutoShape 36"/>
            <p:cNvCxnSpPr>
              <a:cxnSpLocks noChangeShapeType="1"/>
              <a:stCxn id="739360" idx="2"/>
              <a:endCxn id="739362" idx="0"/>
            </p:cNvCxnSpPr>
            <p:nvPr/>
          </p:nvCxnSpPr>
          <p:spPr bwMode="auto">
            <a:xfrm rot="16200000" flipH="1">
              <a:off x="6822281" y="559594"/>
              <a:ext cx="458788" cy="1638300"/>
            </a:xfrm>
            <a:prstGeom prst="bentConnector3">
              <a:avLst>
                <a:gd name="adj1" fmla="val 49829"/>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8" name="Text Box 12"/>
          <p:cNvSpPr txBox="1">
            <a:spLocks noChangeArrowheads="1"/>
          </p:cNvSpPr>
          <p:nvPr/>
        </p:nvSpPr>
        <p:spPr bwMode="auto">
          <a:xfrm>
            <a:off x="3092513" y="4245594"/>
            <a:ext cx="2684463" cy="584775"/>
          </a:xfrm>
          <a:prstGeom prst="rect">
            <a:avLst/>
          </a:prstGeom>
          <a:solidFill>
            <a:srgbClr val="CCEC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60000"/>
              </a:lnSpc>
            </a:pP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z.B</a:t>
            </a:r>
            <a:r>
              <a:rPr lang="en-US" sz="2000" b="1" dirty="0" smtClean="0">
                <a:solidFill>
                  <a:srgbClr val="000000"/>
                </a:solidFill>
                <a:latin typeface="Arial Narrow" pitchFamily="34" charset="0"/>
              </a:rPr>
              <a:t>. </a:t>
            </a:r>
            <a:r>
              <a:rPr lang="en-US" sz="2000" b="1" dirty="0" err="1" smtClean="0">
                <a:solidFill>
                  <a:srgbClr val="000000"/>
                </a:solidFill>
                <a:latin typeface="Arial Narrow" pitchFamily="34" charset="0"/>
              </a:rPr>
              <a:t>Gicht</a:t>
            </a:r>
            <a:endParaRPr lang="en-US" sz="2000" b="1" dirty="0" smtClean="0">
              <a:solidFill>
                <a:srgbClr val="000000"/>
              </a:solidFill>
              <a:latin typeface="Arial Narrow" pitchFamily="34" charset="0"/>
            </a:endParaRPr>
          </a:p>
        </p:txBody>
      </p:sp>
      <p:cxnSp>
        <p:nvCxnSpPr>
          <p:cNvPr id="53" name="AutoShape 6"/>
          <p:cNvCxnSpPr>
            <a:cxnSpLocks noChangeShapeType="1"/>
            <a:stCxn id="739349" idx="2"/>
            <a:endCxn id="48" idx="0"/>
          </p:cNvCxnSpPr>
          <p:nvPr/>
        </p:nvCxnSpPr>
        <p:spPr bwMode="auto">
          <a:xfrm flipH="1">
            <a:off x="4434745" y="3594314"/>
            <a:ext cx="2318" cy="65128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6"/>
          <p:cNvCxnSpPr>
            <a:cxnSpLocks noChangeShapeType="1"/>
            <a:stCxn id="739337" idx="2"/>
            <a:endCxn id="739340" idx="0"/>
          </p:cNvCxnSpPr>
          <p:nvPr/>
        </p:nvCxnSpPr>
        <p:spPr bwMode="auto">
          <a:xfrm>
            <a:off x="1586707" y="3573495"/>
            <a:ext cx="0" cy="672099"/>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10634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9336"/>
                                        </p:tgtEl>
                                        <p:attrNameLst>
                                          <p:attrName>style.visibility</p:attrName>
                                        </p:attrNameLst>
                                      </p:cBhvr>
                                      <p:to>
                                        <p:strVal val="visible"/>
                                      </p:to>
                                    </p:set>
                                    <p:animEffect transition="in" filter="fade">
                                      <p:cBhvr>
                                        <p:cTn id="7" dur="500"/>
                                        <p:tgtEl>
                                          <p:spTgt spid="7393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39337"/>
                                        </p:tgtEl>
                                        <p:attrNameLst>
                                          <p:attrName>style.visibility</p:attrName>
                                        </p:attrNameLst>
                                      </p:cBhvr>
                                      <p:to>
                                        <p:strVal val="visible"/>
                                      </p:to>
                                    </p:set>
                                    <p:animEffect transition="in" filter="wipe(up)">
                                      <p:cBhvr>
                                        <p:cTn id="12" dur="500"/>
                                        <p:tgtEl>
                                          <p:spTgt spid="73933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39340"/>
                                        </p:tgtEl>
                                        <p:attrNameLst>
                                          <p:attrName>style.visibility</p:attrName>
                                        </p:attrNameLst>
                                      </p:cBhvr>
                                      <p:to>
                                        <p:strVal val="visible"/>
                                      </p:to>
                                    </p:set>
                                    <p:animEffect transition="in" filter="wipe(up)">
                                      <p:cBhvr>
                                        <p:cTn id="15" dur="500"/>
                                        <p:tgtEl>
                                          <p:spTgt spid="739340"/>
                                        </p:tgtEl>
                                      </p:cBhvr>
                                    </p:animEffect>
                                  </p:childTnLst>
                                </p:cTn>
                              </p:par>
                              <p:par>
                                <p:cTn id="16" presetID="22" presetClass="entr" presetSubtype="1" fill="hold" nodeType="withEffect">
                                  <p:stCondLst>
                                    <p:cond delay="0"/>
                                  </p:stCondLst>
                                  <p:childTnLst>
                                    <p:set>
                                      <p:cBhvr>
                                        <p:cTn id="17" dur="1" fill="hold">
                                          <p:stCondLst>
                                            <p:cond delay="0"/>
                                          </p:stCondLst>
                                        </p:cTn>
                                        <p:tgtEl>
                                          <p:spTgt spid="739342"/>
                                        </p:tgtEl>
                                        <p:attrNameLst>
                                          <p:attrName>style.visibility</p:attrName>
                                        </p:attrNameLst>
                                      </p:cBhvr>
                                      <p:to>
                                        <p:strVal val="visible"/>
                                      </p:to>
                                    </p:set>
                                    <p:animEffect transition="in" filter="wipe(up)">
                                      <p:cBhvr>
                                        <p:cTn id="18" dur="500"/>
                                        <p:tgtEl>
                                          <p:spTgt spid="739342"/>
                                        </p:tgtEl>
                                      </p:cBhvr>
                                    </p:animEffect>
                                  </p:childTnLst>
                                </p:cTn>
                              </p:par>
                              <p:par>
                                <p:cTn id="19" presetID="22" presetClass="entr" presetSubtype="1"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up)">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39348"/>
                                        </p:tgtEl>
                                        <p:attrNameLst>
                                          <p:attrName>style.visibility</p:attrName>
                                        </p:attrNameLst>
                                      </p:cBhvr>
                                      <p:to>
                                        <p:strVal val="visible"/>
                                      </p:to>
                                    </p:set>
                                    <p:animEffect transition="in" filter="wipe(up)">
                                      <p:cBhvr>
                                        <p:cTn id="26" dur="500"/>
                                        <p:tgtEl>
                                          <p:spTgt spid="73934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739349"/>
                                        </p:tgtEl>
                                        <p:attrNameLst>
                                          <p:attrName>style.visibility</p:attrName>
                                        </p:attrNameLst>
                                      </p:cBhvr>
                                      <p:to>
                                        <p:strVal val="visible"/>
                                      </p:to>
                                    </p:set>
                                    <p:animEffect transition="in" filter="wipe(up)">
                                      <p:cBhvr>
                                        <p:cTn id="29" dur="500"/>
                                        <p:tgtEl>
                                          <p:spTgt spid="73934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par>
                                <p:cTn id="33" presetID="22" presetClass="entr" presetSubtype="1"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39333"/>
                                        </p:tgtEl>
                                        <p:attrNameLst>
                                          <p:attrName>style.visibility</p:attrName>
                                        </p:attrNameLst>
                                      </p:cBhvr>
                                      <p:to>
                                        <p:strVal val="visible"/>
                                      </p:to>
                                    </p:set>
                                    <p:animEffect transition="in" filter="wipe(up)">
                                      <p:cBhvr>
                                        <p:cTn id="40" dur="500"/>
                                        <p:tgtEl>
                                          <p:spTgt spid="73933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739331"/>
                                        </p:tgtEl>
                                        <p:attrNameLst>
                                          <p:attrName>style.visibility</p:attrName>
                                        </p:attrNameLst>
                                      </p:cBhvr>
                                      <p:to>
                                        <p:strVal val="visible"/>
                                      </p:to>
                                    </p:set>
                                    <p:animEffect transition="in" filter="wipe(up)">
                                      <p:cBhvr>
                                        <p:cTn id="43" dur="500"/>
                                        <p:tgtEl>
                                          <p:spTgt spid="7393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739332"/>
                                        </p:tgtEl>
                                        <p:attrNameLst>
                                          <p:attrName>style.visibility</p:attrName>
                                        </p:attrNameLst>
                                      </p:cBhvr>
                                      <p:to>
                                        <p:strVal val="visible"/>
                                      </p:to>
                                    </p:set>
                                    <p:animEffect transition="in" filter="wipe(up)">
                                      <p:cBhvr>
                                        <p:cTn id="46" dur="500"/>
                                        <p:tgtEl>
                                          <p:spTgt spid="739332"/>
                                        </p:tgtEl>
                                      </p:cBhvr>
                                    </p:animEffect>
                                  </p:childTnLst>
                                </p:cTn>
                              </p:par>
                              <p:par>
                                <p:cTn id="47" presetID="22" presetClass="entr" presetSubtype="1" fill="hold" nodeType="withEffect">
                                  <p:stCondLst>
                                    <p:cond delay="0"/>
                                  </p:stCondLst>
                                  <p:childTnLst>
                                    <p:set>
                                      <p:cBhvr>
                                        <p:cTn id="48" dur="1" fill="hold">
                                          <p:stCondLst>
                                            <p:cond delay="0"/>
                                          </p:stCondLst>
                                        </p:cTn>
                                        <p:tgtEl>
                                          <p:spTgt spid="739334"/>
                                        </p:tgtEl>
                                        <p:attrNameLst>
                                          <p:attrName>style.visibility</p:attrName>
                                        </p:attrNameLst>
                                      </p:cBhvr>
                                      <p:to>
                                        <p:strVal val="visible"/>
                                      </p:to>
                                    </p:set>
                                    <p:animEffect transition="in" filter="wipe(up)">
                                      <p:cBhvr>
                                        <p:cTn id="49" dur="500"/>
                                        <p:tgtEl>
                                          <p:spTgt spid="73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animBg="1"/>
      <p:bldP spid="739332" grpId="0" animBg="1"/>
      <p:bldP spid="739336" grpId="0" animBg="1"/>
      <p:bldP spid="739337" grpId="0" animBg="1"/>
      <p:bldP spid="739340" grpId="0" animBg="1"/>
      <p:bldP spid="739349" grpId="0" animBg="1"/>
      <p:bldP spid="48" grpId="0" animBg="1"/>
    </p:bldLst>
  </p:timing>
  <p:extLst mod="1"/>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03554" name="Picture 2" descr="psoriasi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5713" y="26988"/>
            <a:ext cx="4078287"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303555" name="Picture 3" descr="003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0" t="8206" r="8754" b="14754"/>
          <a:stretch/>
        </p:blipFill>
        <p:spPr bwMode="auto">
          <a:xfrm>
            <a:off x="190004" y="506413"/>
            <a:ext cx="3630963"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303556" name="Picture 4" descr="000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738" y="3084513"/>
            <a:ext cx="4767262" cy="3575050"/>
          </a:xfrm>
          <a:prstGeom prst="rect">
            <a:avLst/>
          </a:prstGeom>
          <a:noFill/>
          <a:extLst>
            <a:ext uri="{909E8E84-426E-40DD-AFC4-6F175D3DCCD1}">
              <a14:hiddenFill xmlns:a14="http://schemas.microsoft.com/office/drawing/2010/main">
                <a:solidFill>
                  <a:srgbClr val="FFFFFF"/>
                </a:solidFill>
              </a14:hiddenFill>
            </a:ext>
          </a:extLst>
        </p:spPr>
      </p:pic>
      <p:sp>
        <p:nvSpPr>
          <p:cNvPr id="1303557" name="Text Box 5"/>
          <p:cNvSpPr txBox="1">
            <a:spLocks noChangeArrowheads="1"/>
          </p:cNvSpPr>
          <p:nvPr/>
        </p:nvSpPr>
        <p:spPr bwMode="auto">
          <a:xfrm>
            <a:off x="2979141" y="34265"/>
            <a:ext cx="2400300" cy="1187450"/>
          </a:xfrm>
          <a:prstGeom prst="rect">
            <a:avLst/>
          </a:prstGeom>
          <a:solidFill>
            <a:srgbClr val="0099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b="1" smtClean="0">
                <a:solidFill>
                  <a:srgbClr val="FFFFFF"/>
                </a:solidFill>
                <a:latin typeface="Arial" charset="0"/>
              </a:rPr>
              <a:t>„Verborgene“ </a:t>
            </a:r>
          </a:p>
          <a:p>
            <a:r>
              <a:rPr lang="de-DE" b="1" smtClean="0">
                <a:solidFill>
                  <a:srgbClr val="FFFFFF"/>
                </a:solidFill>
                <a:latin typeface="Arial" charset="0"/>
              </a:rPr>
              <a:t>Lokalisationen </a:t>
            </a:r>
          </a:p>
          <a:p>
            <a:r>
              <a:rPr lang="de-DE" b="1" smtClean="0">
                <a:solidFill>
                  <a:srgbClr val="FFFFFF"/>
                </a:solidFill>
                <a:latin typeface="Arial" charset="0"/>
              </a:rPr>
              <a:t>der Psoriasis</a:t>
            </a:r>
          </a:p>
        </p:txBody>
      </p:sp>
      <p:pic>
        <p:nvPicPr>
          <p:cNvPr id="6" name="Picture 2" descr="97"/>
          <p:cNvPicPr>
            <a:picLocks noChangeAspect="1" noChangeArrowheads="1"/>
          </p:cNvPicPr>
          <p:nvPr/>
        </p:nvPicPr>
        <p:blipFill rotWithShape="1">
          <a:blip r:embed="rId5">
            <a:lum bright="-12000"/>
            <a:extLst>
              <a:ext uri="{28A0092B-C50C-407E-A947-70E740481C1C}">
                <a14:useLocalDpi xmlns:a14="http://schemas.microsoft.com/office/drawing/2010/main" val="0"/>
              </a:ext>
            </a:extLst>
          </a:blip>
          <a:srcRect l="33480" t="23163" r="35473" b="37439"/>
          <a:stretch/>
        </p:blipFill>
        <p:spPr bwMode="auto">
          <a:xfrm>
            <a:off x="190004" y="3244923"/>
            <a:ext cx="3420094" cy="3254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009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626" name="Rectangle 2"/>
          <p:cNvSpPr>
            <a:spLocks noGrp="1" noChangeArrowheads="1"/>
          </p:cNvSpPr>
          <p:nvPr>
            <p:ph type="title"/>
          </p:nvPr>
        </p:nvSpPr>
        <p:spPr>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de-DE" b="0" dirty="0" smtClean="0"/>
              <a:t>Arthritis bei Schuppenflechte</a:t>
            </a:r>
            <a:r>
              <a:rPr lang="de-DE" b="0" dirty="0"/>
              <a:t/>
            </a:r>
            <a:br>
              <a:rPr lang="de-DE" b="0" dirty="0"/>
            </a:br>
            <a:r>
              <a:rPr lang="de-DE" b="0" dirty="0"/>
              <a:t>-Klinische Charakteristika-</a:t>
            </a:r>
          </a:p>
        </p:txBody>
      </p:sp>
      <p:sp>
        <p:nvSpPr>
          <p:cNvPr id="1306627" name="Rectangle 3"/>
          <p:cNvSpPr>
            <a:spLocks noGrp="1" noChangeArrowheads="1"/>
          </p:cNvSpPr>
          <p:nvPr>
            <p:ph type="body" sz="half" idx="1"/>
          </p:nvPr>
        </p:nvSpPr>
        <p:spPr>
          <a:xfrm>
            <a:off x="400050" y="1981200"/>
            <a:ext cx="3810000" cy="4114800"/>
          </a:xfrm>
        </p:spPr>
        <p:txBody>
          <a:bodyPr/>
          <a:lstStyle/>
          <a:p>
            <a:pPr>
              <a:lnSpc>
                <a:spcPct val="130000"/>
              </a:lnSpc>
            </a:pPr>
            <a:r>
              <a:rPr lang="de-DE" sz="2800" dirty="0"/>
              <a:t>„Anarchie“ des </a:t>
            </a:r>
            <a:r>
              <a:rPr lang="de-DE" sz="2800" dirty="0" err="1"/>
              <a:t>Befallsmusters</a:t>
            </a:r>
            <a:endParaRPr lang="de-DE" sz="2800" dirty="0"/>
          </a:p>
          <a:p>
            <a:pPr>
              <a:lnSpc>
                <a:spcPct val="130000"/>
              </a:lnSpc>
            </a:pPr>
            <a:r>
              <a:rPr lang="de-DE" sz="2800" dirty="0"/>
              <a:t>Strahlbefall</a:t>
            </a:r>
          </a:p>
          <a:p>
            <a:pPr>
              <a:lnSpc>
                <a:spcPct val="130000"/>
              </a:lnSpc>
            </a:pPr>
            <a:r>
              <a:rPr lang="de-DE" sz="2800" dirty="0" smtClean="0"/>
              <a:t>Schwere Verstümmelungen</a:t>
            </a:r>
            <a:br>
              <a:rPr lang="de-DE" sz="2800" dirty="0" smtClean="0"/>
            </a:br>
            <a:r>
              <a:rPr lang="de-DE" sz="2800" dirty="0" smtClean="0"/>
              <a:t>möglich</a:t>
            </a:r>
          </a:p>
          <a:p>
            <a:pPr marL="0" indent="0">
              <a:lnSpc>
                <a:spcPct val="130000"/>
              </a:lnSpc>
              <a:buNone/>
            </a:pPr>
            <a:endParaRPr lang="de-DE" sz="2800" dirty="0"/>
          </a:p>
        </p:txBody>
      </p:sp>
      <p:grpSp>
        <p:nvGrpSpPr>
          <p:cNvPr id="1306629" name="Group 5"/>
          <p:cNvGrpSpPr>
            <a:grpSpLocks/>
          </p:cNvGrpSpPr>
          <p:nvPr/>
        </p:nvGrpSpPr>
        <p:grpSpPr bwMode="auto">
          <a:xfrm>
            <a:off x="4505498" y="1429789"/>
            <a:ext cx="4427365" cy="2294314"/>
            <a:chOff x="2405" y="1329"/>
            <a:chExt cx="2674" cy="1607"/>
          </a:xfrm>
        </p:grpSpPr>
        <p:pic>
          <p:nvPicPr>
            <p:cNvPr id="1306630" name="Picture 6" descr="0007"/>
            <p:cNvPicPr>
              <a:picLocks noChangeAspect="1" noChangeArrowheads="1"/>
            </p:cNvPicPr>
            <p:nvPr/>
          </p:nvPicPr>
          <p:blipFill>
            <a:blip r:embed="rId3" cstate="print">
              <a:extLst>
                <a:ext uri="{28A0092B-C50C-407E-A947-70E740481C1C}">
                  <a14:useLocalDpi xmlns:a14="http://schemas.microsoft.com/office/drawing/2010/main" val="0"/>
                </a:ext>
              </a:extLst>
            </a:blip>
            <a:srcRect l="5869" r="50978"/>
            <a:stretch>
              <a:fillRect/>
            </a:stretch>
          </p:blipFill>
          <p:spPr bwMode="auto">
            <a:xfrm>
              <a:off x="2405" y="1330"/>
              <a:ext cx="1478" cy="1606"/>
            </a:xfrm>
            <a:prstGeom prst="rect">
              <a:avLst/>
            </a:prstGeom>
            <a:noFill/>
            <a:extLst>
              <a:ext uri="{909E8E84-426E-40DD-AFC4-6F175D3DCCD1}">
                <a14:hiddenFill xmlns:a14="http://schemas.microsoft.com/office/drawing/2010/main">
                  <a:solidFill>
                    <a:srgbClr val="FFFFFF"/>
                  </a:solidFill>
                </a14:hiddenFill>
              </a:ext>
            </a:extLst>
          </p:spPr>
        </p:pic>
        <p:pic>
          <p:nvPicPr>
            <p:cNvPr id="1306631" name="Picture 7" descr="0007"/>
            <p:cNvPicPr>
              <a:picLocks noChangeAspect="1" noChangeArrowheads="1"/>
            </p:cNvPicPr>
            <p:nvPr/>
          </p:nvPicPr>
          <p:blipFill>
            <a:blip r:embed="rId3" cstate="print">
              <a:extLst>
                <a:ext uri="{28A0092B-C50C-407E-A947-70E740481C1C}">
                  <a14:useLocalDpi xmlns:a14="http://schemas.microsoft.com/office/drawing/2010/main" val="0"/>
                </a:ext>
              </a:extLst>
            </a:blip>
            <a:srcRect l="65109"/>
            <a:stretch>
              <a:fillRect/>
            </a:stretch>
          </p:blipFill>
          <p:spPr bwMode="auto">
            <a:xfrm>
              <a:off x="3884" y="1329"/>
              <a:ext cx="1195" cy="1606"/>
            </a:xfrm>
            <a:prstGeom prst="rect">
              <a:avLst/>
            </a:prstGeom>
            <a:noFill/>
            <a:extLst>
              <a:ext uri="{909E8E84-426E-40DD-AFC4-6F175D3DCCD1}">
                <a14:hiddenFill xmlns:a14="http://schemas.microsoft.com/office/drawing/2010/main">
                  <a:solidFill>
                    <a:srgbClr val="FFFFFF"/>
                  </a:solidFill>
                </a14:hiddenFill>
              </a:ext>
            </a:extLst>
          </p:spPr>
        </p:pic>
      </p:grpSp>
      <p:pic>
        <p:nvPicPr>
          <p:cNvPr id="1306632" name="Picture 8" descr="DSC00157"/>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l="11250" r="5313" b="6667"/>
          <a:stretch>
            <a:fillRect/>
          </a:stretch>
        </p:blipFill>
        <p:spPr>
          <a:xfrm>
            <a:off x="5785657" y="3765287"/>
            <a:ext cx="3272617" cy="27387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1952886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06629"/>
                                        </p:tgtEl>
                                        <p:attrNameLst>
                                          <p:attrName>style.visibility</p:attrName>
                                        </p:attrNameLst>
                                      </p:cBhvr>
                                      <p:to>
                                        <p:strVal val="visible"/>
                                      </p:to>
                                    </p:set>
                                    <p:animEffect transition="in" filter="wipe(down)">
                                      <p:cBhvr>
                                        <p:cTn id="7" dur="500"/>
                                        <p:tgtEl>
                                          <p:spTgt spid="130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06632"/>
                                        </p:tgtEl>
                                        <p:attrNameLst>
                                          <p:attrName>style.visibility</p:attrName>
                                        </p:attrNameLst>
                                      </p:cBhvr>
                                      <p:to>
                                        <p:strVal val="visible"/>
                                      </p:to>
                                    </p:set>
                                    <p:animEffect transition="in" filter="wipe(down)">
                                      <p:cBhvr>
                                        <p:cTn id="12" dur="500"/>
                                        <p:tgtEl>
                                          <p:spTgt spid="1306632"/>
                                        </p:tgtEl>
                                      </p:cBhvr>
                                    </p:animEffect>
                                  </p:childTnLst>
                                </p:cTn>
                              </p:par>
                              <p:par>
                                <p:cTn id="13" presetID="1" presetClass="exit" presetSubtype="0" fill="hold" nodeType="withEffect">
                                  <p:stCondLst>
                                    <p:cond delay="0"/>
                                  </p:stCondLst>
                                  <p:childTnLst>
                                    <p:set>
                                      <p:cBhvr>
                                        <p:cTn id="14" dur="1" fill="hold">
                                          <p:stCondLst>
                                            <p:cond delay="0"/>
                                          </p:stCondLst>
                                        </p:cTn>
                                        <p:tgtEl>
                                          <p:spTgt spid="130662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066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0064"/>
          <p:cNvPicPr>
            <a:picLocks noChangeAspect="1" noChangeArrowheads="1"/>
          </p:cNvPicPr>
          <p:nvPr/>
        </p:nvPicPr>
        <p:blipFill rotWithShape="1">
          <a:blip r:embed="rId3">
            <a:extLst>
              <a:ext uri="{28A0092B-C50C-407E-A947-70E740481C1C}">
                <a14:useLocalDpi xmlns:a14="http://schemas.microsoft.com/office/drawing/2010/main" val="0"/>
              </a:ext>
            </a:extLst>
          </a:blip>
          <a:srcRect l="5746" r="9251"/>
          <a:stretch/>
        </p:blipFill>
        <p:spPr bwMode="auto">
          <a:xfrm>
            <a:off x="4941816" y="188641"/>
            <a:ext cx="4005073"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00515"/>
          <p:cNvPicPr>
            <a:picLocks noChangeAspect="1" noChangeArrowheads="1"/>
          </p:cNvPicPr>
          <p:nvPr/>
        </p:nvPicPr>
        <p:blipFill>
          <a:blip r:embed="rId4">
            <a:extLst>
              <a:ext uri="{28A0092B-C50C-407E-A947-70E740481C1C}">
                <a14:useLocalDpi xmlns:a14="http://schemas.microsoft.com/office/drawing/2010/main" val="0"/>
              </a:ext>
            </a:extLst>
          </a:blip>
          <a:srcRect t="5186" r="7523" b="5711"/>
          <a:stretch>
            <a:fillRect/>
          </a:stretch>
        </p:blipFill>
        <p:spPr bwMode="auto">
          <a:xfrm rot="16200000">
            <a:off x="-653060" y="1093222"/>
            <a:ext cx="6524624" cy="471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76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4034" name="Picture 2" descr="662"/>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57175" y="161925"/>
            <a:ext cx="8662988" cy="6496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24035" name="Picture 3" descr="662"/>
          <p:cNvPicPr>
            <a:picLocks noChangeAspect="1" noChangeArrowheads="1"/>
          </p:cNvPicPr>
          <p:nvPr/>
        </p:nvPicPr>
        <p:blipFill>
          <a:blip r:embed="rId4">
            <a:grayscl/>
            <a:extLst>
              <a:ext uri="{28A0092B-C50C-407E-A947-70E740481C1C}">
                <a14:useLocalDpi xmlns:a14="http://schemas.microsoft.com/office/drawing/2010/main" val="0"/>
              </a:ext>
            </a:extLst>
          </a:blip>
          <a:srcRect l="36870" t="3372" r="37016" b="9409"/>
          <a:stretch>
            <a:fillRect/>
          </a:stretch>
        </p:blipFill>
        <p:spPr bwMode="auto">
          <a:xfrm>
            <a:off x="3444875" y="355600"/>
            <a:ext cx="2262188"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pic>
    </p:spTree>
    <p:custDataLst>
      <p:tags r:id="rId1"/>
    </p:custDataLst>
    <p:extLst>
      <p:ext uri="{BB962C8B-B14F-4D97-AF65-F5344CB8AC3E}">
        <p14:creationId xmlns:p14="http://schemas.microsoft.com/office/powerpoint/2010/main" val="378940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324035"/>
                                        </p:tgtEl>
                                      </p:cBhvr>
                                      <p:by x="150000" y="150000"/>
                                    </p:animScale>
                                  </p:childTnLst>
                                </p:cTn>
                              </p:par>
                              <p:par>
                                <p:cTn id="7" presetID="9" presetClass="emph" presetSubtype="0" nodeType="withEffect">
                                  <p:stCondLst>
                                    <p:cond delay="0"/>
                                  </p:stCondLst>
                                  <p:childTnLst>
                                    <p:set>
                                      <p:cBhvr rctx="PPT">
                                        <p:cTn id="8" dur="indefinite"/>
                                        <p:tgtEl>
                                          <p:spTgt spid="1324034"/>
                                        </p:tgtEl>
                                        <p:attrNameLst>
                                          <p:attrName>style.opacity</p:attrName>
                                        </p:attrNameLst>
                                      </p:cBhvr>
                                      <p:to>
                                        <p:strVal val="0.5"/>
                                      </p:to>
                                    </p:set>
                                    <p:animEffect filter="image" prLst="opacity: 0.5">
                                      <p:cBhvr rctx="IE">
                                        <p:cTn id="9" dur="indefinite"/>
                                        <p:tgtEl>
                                          <p:spTgt spid="132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p:cNvSpPr>
            <a:spLocks noGrp="1" noChangeArrowheads="1"/>
          </p:cNvSpPr>
          <p:nvPr>
            <p:ph type="title"/>
          </p:nvPr>
        </p:nvSpPr>
        <p:spPr>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b="0"/>
              <a:t>Reaktive Arthritis</a:t>
            </a:r>
          </a:p>
        </p:txBody>
      </p:sp>
      <p:sp>
        <p:nvSpPr>
          <p:cNvPr id="1292291" name="Rectangle 3"/>
          <p:cNvSpPr>
            <a:spLocks noGrp="1" noChangeArrowheads="1"/>
          </p:cNvSpPr>
          <p:nvPr>
            <p:ph type="body" idx="1"/>
          </p:nvPr>
        </p:nvSpPr>
        <p:spPr/>
        <p:txBody>
          <a:bodyPr>
            <a:normAutofit fontScale="92500" lnSpcReduction="10000"/>
          </a:bodyPr>
          <a:lstStyle/>
          <a:p>
            <a:pPr marL="609600" indent="-609600">
              <a:lnSpc>
                <a:spcPct val="130000"/>
              </a:lnSpc>
              <a:buFont typeface="Times" pitchFamily="18" charset="0"/>
              <a:buNone/>
            </a:pPr>
            <a:r>
              <a:rPr lang="en-US" sz="3600" dirty="0" err="1" smtClean="0"/>
              <a:t>Akute</a:t>
            </a:r>
            <a:r>
              <a:rPr lang="en-US" sz="3600" dirty="0"/>
              <a:t>, sterile, </a:t>
            </a:r>
            <a:r>
              <a:rPr lang="en-US" sz="3600" dirty="0" err="1"/>
              <a:t>nicht-eitrige</a:t>
            </a:r>
            <a:r>
              <a:rPr lang="en-US" sz="3600" dirty="0"/>
              <a:t> Arthritis, </a:t>
            </a:r>
            <a:r>
              <a:rPr lang="en-US" sz="3600" dirty="0" smtClean="0"/>
              <a:t>die</a:t>
            </a:r>
          </a:p>
          <a:p>
            <a:pPr marL="609600" indent="-609600">
              <a:lnSpc>
                <a:spcPct val="130000"/>
              </a:lnSpc>
              <a:buFont typeface="Times" pitchFamily="18" charset="0"/>
              <a:buNone/>
            </a:pPr>
            <a:r>
              <a:rPr lang="en-US" sz="3600" dirty="0" err="1" smtClean="0"/>
              <a:t>nach</a:t>
            </a:r>
            <a:r>
              <a:rPr lang="en-US" sz="3600" dirty="0" smtClean="0"/>
              <a:t> </a:t>
            </a:r>
            <a:r>
              <a:rPr lang="en-US" sz="3600" dirty="0" err="1"/>
              <a:t>einem</a:t>
            </a:r>
            <a:r>
              <a:rPr lang="en-US" sz="3600" dirty="0"/>
              <a:t> </a:t>
            </a:r>
            <a:r>
              <a:rPr lang="en-US" sz="3600" dirty="0" err="1"/>
              <a:t>gelenkfernen</a:t>
            </a:r>
            <a:r>
              <a:rPr lang="en-US" sz="3600" dirty="0"/>
              <a:t> </a:t>
            </a:r>
            <a:r>
              <a:rPr lang="en-US" sz="3600" dirty="0" err="1"/>
              <a:t>Infekt</a:t>
            </a:r>
            <a:r>
              <a:rPr lang="en-US" sz="3600" dirty="0"/>
              <a:t> </a:t>
            </a:r>
            <a:r>
              <a:rPr lang="en-US" sz="3600" dirty="0" err="1" smtClean="0"/>
              <a:t>auftritt</a:t>
            </a:r>
            <a:endParaRPr lang="en-US" sz="3600" dirty="0" smtClean="0"/>
          </a:p>
          <a:p>
            <a:pPr marL="609600" indent="-609600">
              <a:lnSpc>
                <a:spcPct val="130000"/>
              </a:lnSpc>
              <a:buFont typeface="Times" pitchFamily="18" charset="0"/>
              <a:buNone/>
            </a:pPr>
            <a:endParaRPr lang="en-US" sz="3600" dirty="0"/>
          </a:p>
          <a:p>
            <a:pPr marL="609600" indent="-609600">
              <a:lnSpc>
                <a:spcPct val="130000"/>
              </a:lnSpc>
              <a:buFont typeface="Times" pitchFamily="18" charset="0"/>
              <a:buNone/>
            </a:pPr>
            <a:r>
              <a:rPr lang="en-US" sz="3600" dirty="0" err="1" smtClean="0"/>
              <a:t>Zu</a:t>
            </a:r>
            <a:r>
              <a:rPr lang="en-US" sz="3600" dirty="0" smtClean="0"/>
              <a:t> 75% </a:t>
            </a:r>
            <a:r>
              <a:rPr lang="en-US" sz="3600" dirty="0" err="1" smtClean="0"/>
              <a:t>nur</a:t>
            </a:r>
            <a:r>
              <a:rPr lang="en-US" sz="3600" dirty="0" smtClean="0"/>
              <a:t> max 4 </a:t>
            </a:r>
            <a:r>
              <a:rPr lang="en-US" sz="3600" dirty="0" err="1" smtClean="0"/>
              <a:t>Gelenke</a:t>
            </a:r>
            <a:r>
              <a:rPr lang="en-US" sz="3600" dirty="0" smtClean="0"/>
              <a:t> </a:t>
            </a:r>
            <a:r>
              <a:rPr lang="en-US" sz="3600" dirty="0" err="1" smtClean="0"/>
              <a:t>betroffen</a:t>
            </a:r>
            <a:r>
              <a:rPr lang="en-US" sz="3600" dirty="0" smtClean="0"/>
              <a:t>!</a:t>
            </a:r>
          </a:p>
          <a:p>
            <a:pPr marL="609600" indent="-609600">
              <a:lnSpc>
                <a:spcPct val="130000"/>
              </a:lnSpc>
              <a:buFont typeface="Times" pitchFamily="18" charset="0"/>
              <a:buNone/>
            </a:pPr>
            <a:r>
              <a:rPr lang="en-US" sz="3600" dirty="0" err="1" smtClean="0"/>
              <a:t>Große</a:t>
            </a:r>
            <a:r>
              <a:rPr lang="en-US" sz="3600" dirty="0" smtClean="0"/>
              <a:t> </a:t>
            </a:r>
            <a:r>
              <a:rPr lang="en-US" sz="3600" dirty="0" err="1" smtClean="0"/>
              <a:t>Gelenke</a:t>
            </a:r>
            <a:r>
              <a:rPr lang="en-US" sz="3600" dirty="0" smtClean="0"/>
              <a:t>, oft </a:t>
            </a:r>
            <a:r>
              <a:rPr lang="en-US" sz="3600" dirty="0" err="1" smtClean="0"/>
              <a:t>untere</a:t>
            </a:r>
            <a:r>
              <a:rPr lang="en-US" sz="3600" dirty="0" smtClean="0"/>
              <a:t> </a:t>
            </a:r>
            <a:r>
              <a:rPr lang="en-US" sz="3600" dirty="0" err="1" smtClean="0"/>
              <a:t>Extremität</a:t>
            </a:r>
            <a:endParaRPr lang="en-US" sz="3600" dirty="0"/>
          </a:p>
          <a:p>
            <a:pPr marL="609600" indent="-609600">
              <a:lnSpc>
                <a:spcPct val="130000"/>
              </a:lnSpc>
              <a:buFont typeface="Times" pitchFamily="18" charset="0"/>
              <a:buNone/>
            </a:pPr>
            <a:endParaRPr lang="en-US" sz="3600" dirty="0" smtClean="0"/>
          </a:p>
          <a:p>
            <a:pPr marL="609600" indent="-609600">
              <a:lnSpc>
                <a:spcPct val="130000"/>
              </a:lnSpc>
              <a:buFont typeface="Times" pitchFamily="18" charset="0"/>
              <a:buNone/>
            </a:pPr>
            <a:r>
              <a:rPr lang="en-US" sz="3600" dirty="0"/>
              <a:t>	</a:t>
            </a:r>
          </a:p>
        </p:txBody>
      </p:sp>
    </p:spTree>
    <p:extLst>
      <p:ext uri="{BB962C8B-B14F-4D97-AF65-F5344CB8AC3E}">
        <p14:creationId xmlns:p14="http://schemas.microsoft.com/office/powerpoint/2010/main" val="3194958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4" name="Rectangle 2"/>
          <p:cNvSpPr>
            <a:spLocks noGrp="1" noChangeArrowheads="1"/>
          </p:cNvSpPr>
          <p:nvPr>
            <p:ph type="title"/>
          </p:nvPr>
        </p:nvSpPr>
        <p:spPr>
          <a:xfrm>
            <a:off x="685800" y="51100"/>
            <a:ext cx="77724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b="0" dirty="0" err="1"/>
              <a:t>Reaktive</a:t>
            </a:r>
            <a:r>
              <a:rPr lang="en-US" b="0" dirty="0"/>
              <a:t> </a:t>
            </a:r>
            <a:r>
              <a:rPr lang="en-US" b="0" dirty="0" err="1"/>
              <a:t>Arthritiden</a:t>
            </a:r>
            <a:endParaRPr lang="en-US" b="0" dirty="0"/>
          </a:p>
        </p:txBody>
      </p:sp>
      <p:sp>
        <p:nvSpPr>
          <p:cNvPr id="1293315" name="Rectangle 3"/>
          <p:cNvSpPr>
            <a:spLocks noGrp="1" noChangeArrowheads="1"/>
          </p:cNvSpPr>
          <p:nvPr>
            <p:ph type="body" idx="1"/>
          </p:nvPr>
        </p:nvSpPr>
        <p:spPr>
          <a:xfrm>
            <a:off x="486294" y="1637414"/>
            <a:ext cx="7772400" cy="5025323"/>
          </a:xfrm>
        </p:spPr>
        <p:txBody>
          <a:bodyPr>
            <a:normAutofit/>
          </a:bodyPr>
          <a:lstStyle/>
          <a:p>
            <a:r>
              <a:rPr lang="en-US" sz="2800" dirty="0" err="1"/>
              <a:t>Infektion</a:t>
            </a:r>
            <a:r>
              <a:rPr lang="en-US" sz="2800" dirty="0"/>
              <a:t> </a:t>
            </a:r>
            <a:r>
              <a:rPr lang="en-US" sz="2800" dirty="0" err="1"/>
              <a:t>meist</a:t>
            </a:r>
            <a:r>
              <a:rPr lang="en-US" sz="2800" dirty="0"/>
              <a:t> 1-4 </a:t>
            </a:r>
            <a:r>
              <a:rPr lang="en-US" sz="2800" dirty="0" err="1"/>
              <a:t>Wochen</a:t>
            </a:r>
            <a:r>
              <a:rPr lang="en-US" sz="2800" dirty="0"/>
              <a:t> </a:t>
            </a:r>
            <a:r>
              <a:rPr lang="en-US" sz="2800" dirty="0" err="1"/>
              <a:t>vor</a:t>
            </a:r>
            <a:r>
              <a:rPr lang="en-US" sz="2800" dirty="0"/>
              <a:t> Arthritis</a:t>
            </a:r>
          </a:p>
          <a:p>
            <a:pPr lvl="1"/>
            <a:r>
              <a:rPr lang="en-US" dirty="0" err="1" smtClean="0"/>
              <a:t>Durchfallerkrankung</a:t>
            </a:r>
            <a:endParaRPr lang="en-US" dirty="0" smtClean="0"/>
          </a:p>
          <a:p>
            <a:pPr lvl="1"/>
            <a:r>
              <a:rPr lang="en-US" dirty="0" err="1" smtClean="0"/>
              <a:t>Harnröhrenentzündung</a:t>
            </a:r>
            <a:endParaRPr lang="en-US" dirty="0"/>
          </a:p>
          <a:p>
            <a:pPr lvl="1"/>
            <a:r>
              <a:rPr lang="en-US" dirty="0" err="1" smtClean="0"/>
              <a:t>Lungenentzündung</a:t>
            </a:r>
            <a:endParaRPr lang="en-US" dirty="0"/>
          </a:p>
          <a:p>
            <a:r>
              <a:rPr lang="en-US" sz="2800" dirty="0" err="1" smtClean="0"/>
              <a:t>Erreger</a:t>
            </a:r>
            <a:r>
              <a:rPr lang="en-US" sz="2800" dirty="0" smtClean="0"/>
              <a:t>:</a:t>
            </a:r>
          </a:p>
          <a:p>
            <a:pPr lvl="1"/>
            <a:r>
              <a:rPr lang="en-US" sz="2400" dirty="0" err="1" smtClean="0"/>
              <a:t>Salmonellen</a:t>
            </a:r>
            <a:r>
              <a:rPr lang="en-US" sz="2400" dirty="0"/>
              <a:t/>
            </a:r>
            <a:br>
              <a:rPr lang="en-US" sz="2400" dirty="0"/>
            </a:br>
            <a:r>
              <a:rPr lang="en-US" sz="2400" dirty="0" smtClean="0"/>
              <a:t>Yersinien </a:t>
            </a:r>
            <a:br>
              <a:rPr lang="en-US" sz="2400" dirty="0" smtClean="0"/>
            </a:br>
            <a:r>
              <a:rPr lang="en-US" sz="2400" dirty="0" smtClean="0"/>
              <a:t>Campylobacter</a:t>
            </a:r>
            <a:br>
              <a:rPr lang="en-US" sz="2400" dirty="0" smtClean="0"/>
            </a:br>
            <a:r>
              <a:rPr lang="en-US" sz="2400" dirty="0" err="1" smtClean="0"/>
              <a:t>u.a.m</a:t>
            </a:r>
            <a:r>
              <a:rPr lang="en-US" sz="2400" dirty="0" smtClean="0"/>
              <a:t>.</a:t>
            </a:r>
            <a:endParaRPr lang="en-US" sz="2400" dirty="0"/>
          </a:p>
          <a:p>
            <a:pPr lvl="1"/>
            <a:r>
              <a:rPr lang="en-US" sz="2400" dirty="0" err="1" smtClean="0"/>
              <a:t>Bakterien</a:t>
            </a:r>
            <a:r>
              <a:rPr lang="en-US" sz="2400" dirty="0" smtClean="0"/>
              <a:t> </a:t>
            </a:r>
            <a:r>
              <a:rPr lang="en-US" sz="2400" dirty="0" err="1" smtClean="0"/>
              <a:t>sind</a:t>
            </a:r>
            <a:r>
              <a:rPr lang="en-US" sz="2400" dirty="0" smtClean="0"/>
              <a:t> </a:t>
            </a:r>
            <a:br>
              <a:rPr lang="en-US" sz="2400" dirty="0" smtClean="0"/>
            </a:br>
            <a:r>
              <a:rPr lang="en-US" sz="2400" b="1" dirty="0" err="1" smtClean="0"/>
              <a:t>nicht</a:t>
            </a:r>
            <a:r>
              <a:rPr lang="en-US" sz="2400" dirty="0" smtClean="0"/>
              <a:t> </a:t>
            </a:r>
            <a:r>
              <a:rPr lang="en-US" sz="2400" dirty="0" err="1"/>
              <a:t>im</a:t>
            </a:r>
            <a:r>
              <a:rPr lang="en-US" sz="2400" dirty="0"/>
              <a:t> </a:t>
            </a:r>
            <a:r>
              <a:rPr lang="en-US" sz="2400" dirty="0" err="1"/>
              <a:t>Gelenk</a:t>
            </a:r>
            <a:r>
              <a:rPr lang="en-US" sz="2400" dirty="0"/>
              <a:t> </a:t>
            </a:r>
            <a:r>
              <a:rPr lang="en-US" sz="2400" dirty="0" err="1" smtClean="0"/>
              <a:t>nachweisbar</a:t>
            </a:r>
            <a:r>
              <a:rPr lang="en-US" sz="2400" dirty="0" smtClean="0"/>
              <a:t>!</a:t>
            </a:r>
            <a:endParaRPr lang="en-US" sz="2400" dirty="0"/>
          </a:p>
        </p:txBody>
      </p:sp>
      <p:sp>
        <p:nvSpPr>
          <p:cNvPr id="1293316" name="Text Box 4"/>
          <p:cNvSpPr txBox="1">
            <a:spLocks noChangeArrowheads="1"/>
          </p:cNvSpPr>
          <p:nvPr/>
        </p:nvSpPr>
        <p:spPr bwMode="auto">
          <a:xfrm>
            <a:off x="8797925" y="6494463"/>
            <a:ext cx="387350" cy="33655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600" b="1" smtClean="0">
                <a:solidFill>
                  <a:srgbClr val="555555"/>
                </a:solidFill>
              </a:rPr>
              <a:t>41</a:t>
            </a:r>
          </a:p>
        </p:txBody>
      </p:sp>
      <p:pic>
        <p:nvPicPr>
          <p:cNvPr id="1293317" name="Picture 5" descr="yersinis pestis kunk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2668588"/>
            <a:ext cx="3209925" cy="28892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93318" name="Text Box 6"/>
          <p:cNvSpPr txBox="1">
            <a:spLocks noChangeArrowheads="1"/>
          </p:cNvSpPr>
          <p:nvPr/>
        </p:nvSpPr>
        <p:spPr bwMode="auto">
          <a:xfrm>
            <a:off x="5310188" y="2755900"/>
            <a:ext cx="1476375" cy="376238"/>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800" b="1" smtClean="0">
                <a:solidFill>
                  <a:srgbClr val="000000"/>
                </a:solidFill>
                <a:latin typeface="Arial" charset="0"/>
              </a:rPr>
              <a:t>Yersinia sp.</a:t>
            </a:r>
          </a:p>
        </p:txBody>
      </p:sp>
      <p:sp>
        <p:nvSpPr>
          <p:cNvPr id="1293319" name="Text Box 7"/>
          <p:cNvSpPr txBox="1">
            <a:spLocks noChangeArrowheads="1"/>
          </p:cNvSpPr>
          <p:nvPr/>
        </p:nvSpPr>
        <p:spPr bwMode="auto">
          <a:xfrm>
            <a:off x="5253038" y="5207000"/>
            <a:ext cx="3175000" cy="304800"/>
          </a:xfrm>
          <a:prstGeom prst="rect">
            <a:avLst/>
          </a:prstGeom>
          <a:solidFill>
            <a:srgbClr val="006600"/>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sz="1400" b="1" smtClean="0">
                <a:solidFill>
                  <a:srgbClr val="33CCCC"/>
                </a:solidFill>
                <a:latin typeface="Arial" charset="0"/>
              </a:rPr>
              <a:t>www.pbrc.hawaii.edu/kunkel</a:t>
            </a:r>
          </a:p>
        </p:txBody>
      </p:sp>
    </p:spTree>
    <p:extLst>
      <p:ext uri="{BB962C8B-B14F-4D97-AF65-F5344CB8AC3E}">
        <p14:creationId xmlns:p14="http://schemas.microsoft.com/office/powerpoint/2010/main" val="305282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2"/>
          <p:cNvSpPr>
            <a:spLocks noGrp="1" noChangeArrowheads="1"/>
          </p:cNvSpPr>
          <p:nvPr>
            <p:ph type="body" idx="1"/>
          </p:nvPr>
        </p:nvSpPr>
        <p:spPr/>
        <p:txBody>
          <a:bodyPr/>
          <a:lstStyle/>
          <a:p>
            <a:pPr>
              <a:lnSpc>
                <a:spcPct val="140000"/>
              </a:lnSpc>
            </a:pPr>
            <a:r>
              <a:rPr lang="en-US" sz="2800" dirty="0" err="1"/>
              <a:t>Trotz</a:t>
            </a:r>
            <a:r>
              <a:rPr lang="en-US" sz="2800" dirty="0"/>
              <a:t> </a:t>
            </a:r>
            <a:r>
              <a:rPr lang="en-US" sz="2800" dirty="0" err="1"/>
              <a:t>stürmischem</a:t>
            </a:r>
            <a:r>
              <a:rPr lang="en-US" sz="2800" dirty="0"/>
              <a:t> </a:t>
            </a:r>
            <a:r>
              <a:rPr lang="en-US" sz="2800" dirty="0" err="1"/>
              <a:t>Beginn</a:t>
            </a:r>
            <a:r>
              <a:rPr lang="en-US" sz="2800" dirty="0"/>
              <a:t> </a:t>
            </a:r>
            <a:r>
              <a:rPr lang="en-US" sz="2800" dirty="0" smtClean="0"/>
              <a:t/>
            </a:r>
            <a:br>
              <a:rPr lang="en-US" sz="2800" dirty="0" smtClean="0"/>
            </a:br>
            <a:r>
              <a:rPr lang="en-US" sz="2800" dirty="0" err="1" smtClean="0"/>
              <a:t>meist</a:t>
            </a:r>
            <a:r>
              <a:rPr lang="en-US" sz="2800" dirty="0" smtClean="0"/>
              <a:t> </a:t>
            </a:r>
            <a:r>
              <a:rPr lang="en-US" sz="2800" dirty="0" err="1"/>
              <a:t>gutartiger</a:t>
            </a:r>
            <a:r>
              <a:rPr lang="en-US" sz="2800" dirty="0"/>
              <a:t> </a:t>
            </a:r>
            <a:r>
              <a:rPr lang="en-US" sz="2800" dirty="0" err="1"/>
              <a:t>Verlauf</a:t>
            </a:r>
            <a:r>
              <a:rPr lang="en-US" sz="2800" dirty="0"/>
              <a:t> </a:t>
            </a:r>
          </a:p>
          <a:p>
            <a:pPr>
              <a:lnSpc>
                <a:spcPct val="140000"/>
              </a:lnSpc>
            </a:pPr>
            <a:r>
              <a:rPr lang="en-US" sz="2800" dirty="0" err="1"/>
              <a:t>Weniger</a:t>
            </a:r>
            <a:r>
              <a:rPr lang="en-US" sz="2800" dirty="0"/>
              <a:t> </a:t>
            </a:r>
            <a:r>
              <a:rPr lang="en-US" sz="2800" dirty="0" err="1"/>
              <a:t>als</a:t>
            </a:r>
            <a:r>
              <a:rPr lang="en-US" sz="2800" dirty="0"/>
              <a:t> 5% </a:t>
            </a:r>
            <a:r>
              <a:rPr lang="en-US" sz="2800" dirty="0" err="1"/>
              <a:t>Chronizität</a:t>
            </a:r>
            <a:endParaRPr lang="en-US" sz="2800" dirty="0"/>
          </a:p>
          <a:p>
            <a:pPr>
              <a:lnSpc>
                <a:spcPct val="140000"/>
              </a:lnSpc>
            </a:pPr>
            <a:r>
              <a:rPr lang="en-US" sz="2800" dirty="0" err="1"/>
              <a:t>Selten</a:t>
            </a:r>
            <a:r>
              <a:rPr lang="en-US" sz="2800" dirty="0"/>
              <a:t> </a:t>
            </a:r>
            <a:r>
              <a:rPr lang="en-US" sz="2800" dirty="0" err="1"/>
              <a:t>Erosionen</a:t>
            </a:r>
            <a:endParaRPr lang="en-US" sz="2800" dirty="0"/>
          </a:p>
          <a:p>
            <a:pPr>
              <a:lnSpc>
                <a:spcPct val="140000"/>
              </a:lnSpc>
            </a:pPr>
            <a:r>
              <a:rPr lang="en-US" sz="2800" dirty="0" err="1"/>
              <a:t>Achtung</a:t>
            </a:r>
            <a:r>
              <a:rPr lang="en-US" sz="2800" dirty="0"/>
              <a:t>: </a:t>
            </a:r>
            <a:r>
              <a:rPr lang="en-US" sz="2800" dirty="0" err="1"/>
              <a:t>Arthralgien</a:t>
            </a:r>
            <a:r>
              <a:rPr lang="en-US" sz="2800" dirty="0"/>
              <a:t> </a:t>
            </a:r>
            <a:r>
              <a:rPr lang="en-US" sz="2800" dirty="0" err="1"/>
              <a:t>über</a:t>
            </a:r>
            <a:r>
              <a:rPr lang="en-US" sz="2800" dirty="0"/>
              <a:t> </a:t>
            </a:r>
            <a:r>
              <a:rPr lang="en-US" sz="2800" dirty="0" err="1"/>
              <a:t>Monate</a:t>
            </a:r>
            <a:r>
              <a:rPr lang="en-US" sz="2800" dirty="0"/>
              <a:t> </a:t>
            </a:r>
            <a:r>
              <a:rPr lang="en-US" sz="2800" dirty="0" err="1"/>
              <a:t>möglich</a:t>
            </a:r>
            <a:r>
              <a:rPr lang="en-US" sz="2800" dirty="0"/>
              <a:t>!</a:t>
            </a:r>
          </a:p>
          <a:p>
            <a:pPr>
              <a:lnSpc>
                <a:spcPct val="140000"/>
              </a:lnSpc>
            </a:pPr>
            <a:endParaRPr lang="en-US" sz="2800" dirty="0"/>
          </a:p>
        </p:txBody>
      </p:sp>
      <p:sp>
        <p:nvSpPr>
          <p:cNvPr id="1435651" name="Rectangle 3"/>
          <p:cNvSpPr>
            <a:spLocks noGrp="1" noChangeArrowheads="1"/>
          </p:cNvSpPr>
          <p:nvPr>
            <p:ph type="title"/>
          </p:nvPr>
        </p:nvSpPr>
        <p:spPr>
          <a:xfrm>
            <a:off x="685800" y="152400"/>
            <a:ext cx="7772400"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r>
              <a:rPr lang="en-US" b="0"/>
              <a:t>Reaktive Arthritiden - Verlauf</a:t>
            </a:r>
          </a:p>
        </p:txBody>
      </p:sp>
    </p:spTree>
    <p:extLst>
      <p:ext uri="{BB962C8B-B14F-4D97-AF65-F5344CB8AC3E}">
        <p14:creationId xmlns:p14="http://schemas.microsoft.com/office/powerpoint/2010/main" val="141045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Picture 3" descr="MEINHARDT_K_220980_040908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728663"/>
            <a:ext cx="3600450" cy="540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INHARDT_K_220980_040908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0" y="757238"/>
            <a:ext cx="3600450" cy="5400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072736" y="183837"/>
            <a:ext cx="6388928" cy="461665"/>
          </a:xfrm>
          <a:prstGeom prst="rect">
            <a:avLst/>
          </a:prstGeom>
          <a:noFill/>
        </p:spPr>
        <p:txBody>
          <a:bodyPr wrap="none" rtlCol="0">
            <a:spAutoFit/>
          </a:bodyPr>
          <a:lstStyle/>
          <a:p>
            <a:r>
              <a:rPr lang="de-DE" dirty="0" smtClean="0">
                <a:solidFill>
                  <a:srgbClr val="FFFFFF"/>
                </a:solidFill>
              </a:rPr>
              <a:t>Bei reaktiver Arthritis oft beteiligt: Sprunggelenke</a:t>
            </a:r>
            <a:endParaRPr lang="de-DE" dirty="0">
              <a:solidFill>
                <a:srgbClr val="FFFFFF"/>
              </a:solidFill>
            </a:endParaRPr>
          </a:p>
        </p:txBody>
      </p:sp>
    </p:spTree>
    <p:extLst>
      <p:ext uri="{BB962C8B-B14F-4D97-AF65-F5344CB8AC3E}">
        <p14:creationId xmlns:p14="http://schemas.microsoft.com/office/powerpoint/2010/main" val="418390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effectLst>
            <a:prstShdw prst="shdw17" dist="17961" dir="2700000">
              <a:srgbClr val="7A0000"/>
            </a:prstShdw>
          </a:effectLst>
          <a:extLst>
            <a:ext uri="{909E8E84-426E-40DD-AFC4-6F175D3DCCD1}">
              <a14:hiddenFill xmlns:a14="http://schemas.microsoft.com/office/drawing/2010/main">
                <a:solidFill>
                  <a:srgbClr val="CC0000"/>
                </a:solidFill>
              </a14:hiddenFill>
            </a:ext>
          </a:extLst>
        </p:spPr>
        <p:txBody>
          <a:bodyPr/>
          <a:lstStyle/>
          <a:p>
            <a:pPr eaLnBrk="1" hangingPunct="1">
              <a:lnSpc>
                <a:spcPct val="130000"/>
              </a:lnSpc>
            </a:pPr>
            <a:r>
              <a:rPr lang="en-US" dirty="0" err="1" smtClean="0"/>
              <a:t>Kollagenosen</a:t>
            </a:r>
            <a:r>
              <a:rPr lang="en-US" dirty="0" smtClean="0"/>
              <a:t> und Vaskulitiden </a:t>
            </a:r>
          </a:p>
        </p:txBody>
      </p:sp>
      <p:sp>
        <p:nvSpPr>
          <p:cNvPr id="147459" name="Rectangle 3"/>
          <p:cNvSpPr>
            <a:spLocks noGrp="1" noChangeArrowheads="1"/>
          </p:cNvSpPr>
          <p:nvPr>
            <p:ph type="body" idx="1"/>
          </p:nvPr>
        </p:nvSpPr>
        <p:spPr/>
        <p:txBody>
          <a:bodyPr/>
          <a:lstStyle/>
          <a:p>
            <a:pPr eaLnBrk="1" hangingPunct="1">
              <a:lnSpc>
                <a:spcPct val="130000"/>
              </a:lnSpc>
              <a:buFont typeface="Times" pitchFamily="18" charset="0"/>
              <a:buNone/>
            </a:pPr>
            <a:r>
              <a:rPr lang="en-US" sz="3600" b="1" dirty="0" smtClean="0"/>
              <a:t>	</a:t>
            </a:r>
            <a:r>
              <a:rPr lang="en-US" sz="3600" b="1" dirty="0" err="1" smtClean="0"/>
              <a:t>Vielgestaltige</a:t>
            </a:r>
            <a:r>
              <a:rPr lang="en-US" sz="3600" b="1" dirty="0" smtClean="0"/>
              <a:t> </a:t>
            </a:r>
            <a:r>
              <a:rPr lang="en-US" sz="3600" b="1" dirty="0" err="1" smtClean="0"/>
              <a:t>Gruppe</a:t>
            </a:r>
            <a:r>
              <a:rPr lang="en-US" sz="3600" b="1" dirty="0" smtClean="0"/>
              <a:t> von </a:t>
            </a:r>
            <a:r>
              <a:rPr lang="en-US" sz="3600" b="1" dirty="0" err="1" smtClean="0"/>
              <a:t>Autoimmunerkrankungen</a:t>
            </a:r>
            <a:r>
              <a:rPr lang="en-US" sz="3600" b="1" dirty="0" smtClean="0"/>
              <a:t>, die </a:t>
            </a:r>
            <a:r>
              <a:rPr lang="en-US" sz="3600" b="1" dirty="0" err="1" smtClean="0"/>
              <a:t>durch</a:t>
            </a:r>
            <a:r>
              <a:rPr lang="en-US" sz="3600" b="1" dirty="0" smtClean="0"/>
              <a:t> das </a:t>
            </a:r>
            <a:r>
              <a:rPr lang="en-US" sz="3600" b="1" dirty="0" err="1" smtClean="0"/>
              <a:t>Vorhandensein</a:t>
            </a:r>
            <a:r>
              <a:rPr lang="en-US" sz="3600" b="1" dirty="0" smtClean="0"/>
              <a:t> von </a:t>
            </a:r>
            <a:r>
              <a:rPr lang="en-US" sz="3600" b="1" dirty="0" err="1" smtClean="0"/>
              <a:t>Autoantikörpern</a:t>
            </a:r>
            <a:r>
              <a:rPr lang="en-US" sz="3600" b="1" dirty="0" smtClean="0"/>
              <a:t> und die </a:t>
            </a:r>
            <a:r>
              <a:rPr lang="en-US" sz="3600" b="1" dirty="0" err="1" smtClean="0"/>
              <a:t>Beteiligung</a:t>
            </a:r>
            <a:r>
              <a:rPr lang="en-US" sz="3600" b="1" dirty="0" smtClean="0"/>
              <a:t> </a:t>
            </a:r>
            <a:r>
              <a:rPr lang="en-US" sz="3600" b="1" dirty="0" err="1" smtClean="0"/>
              <a:t>innerer</a:t>
            </a:r>
            <a:r>
              <a:rPr lang="en-US" sz="3600" b="1" dirty="0" smtClean="0"/>
              <a:t> </a:t>
            </a:r>
            <a:r>
              <a:rPr lang="en-US" sz="3600" b="1" dirty="0" err="1" smtClean="0"/>
              <a:t>Organe</a:t>
            </a:r>
            <a:r>
              <a:rPr lang="en-US" sz="3600" b="1" dirty="0" smtClean="0"/>
              <a:t/>
            </a:r>
            <a:br>
              <a:rPr lang="en-US" sz="3600" b="1" dirty="0" smtClean="0"/>
            </a:br>
            <a:r>
              <a:rPr lang="en-US" sz="3600" b="1" dirty="0" err="1" smtClean="0"/>
              <a:t>gekennzeichnet</a:t>
            </a:r>
            <a:r>
              <a:rPr lang="en-US" sz="3600" b="1" dirty="0" smtClean="0"/>
              <a:t> </a:t>
            </a:r>
            <a:r>
              <a:rPr lang="en-US" sz="3600" b="1" dirty="0" err="1" smtClean="0"/>
              <a:t>ist</a:t>
            </a:r>
            <a:endParaRPr lang="en-US" sz="3600" b="1" dirty="0" smtClean="0"/>
          </a:p>
        </p:txBody>
      </p:sp>
    </p:spTree>
    <p:extLst>
      <p:ext uri="{BB962C8B-B14F-4D97-AF65-F5344CB8AC3E}">
        <p14:creationId xmlns:p14="http://schemas.microsoft.com/office/powerpoint/2010/main" val="3397084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gradFill rotWithShape="0">
            <a:gsLst>
              <a:gs pos="0">
                <a:srgbClr val="006666"/>
              </a:gs>
              <a:gs pos="50000">
                <a:srgbClr val="FFFFFF"/>
              </a:gs>
              <a:gs pos="100000">
                <a:srgbClr val="006666"/>
              </a:gs>
            </a:gsLst>
            <a:lin ang="5400000" scaled="1"/>
          </a:gradFill>
          <a:ln/>
          <a:effectLst>
            <a:outerShdw dist="17961" dir="2700000" algn="ctr" rotWithShape="0">
              <a:srgbClr val="006666">
                <a:gamma/>
                <a:shade val="60000"/>
                <a:invGamma/>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z="3200" b="1">
                <a:solidFill>
                  <a:srgbClr val="000000"/>
                </a:solidFill>
              </a:rPr>
              <a:t>Systemischer Lupus erythematodes</a:t>
            </a:r>
          </a:p>
        </p:txBody>
      </p:sp>
      <p:sp>
        <p:nvSpPr>
          <p:cNvPr id="134147" name="Rectangle 3"/>
          <p:cNvSpPr>
            <a:spLocks noChangeArrowheads="1"/>
          </p:cNvSpPr>
          <p:nvPr/>
        </p:nvSpPr>
        <p:spPr bwMode="auto">
          <a:xfrm>
            <a:off x="1695450" y="2182813"/>
            <a:ext cx="5748338" cy="722312"/>
          </a:xfrm>
          <a:prstGeom prst="rect">
            <a:avLst/>
          </a:prstGeom>
          <a:solidFill>
            <a:schemeClr val="accent1"/>
          </a:solidFill>
          <a:ln w="9525">
            <a:solidFill>
              <a:srgbClr val="000000"/>
            </a:solidFill>
            <a:miter lim="800000"/>
            <a:headEnd/>
            <a:tailEnd/>
          </a:ln>
          <a:effectLst>
            <a:outerShdw dist="107763" dir="2700000" algn="ctr" rotWithShape="0">
              <a:schemeClr val="bg2">
                <a:alpha val="50000"/>
              </a:schemeClr>
            </a:outerShdw>
          </a:effectLst>
        </p:spPr>
        <p:txBody>
          <a:bodyPr wrap="none" anchor="ctr"/>
          <a:lstStyle/>
          <a:p>
            <a:r>
              <a:rPr lang="en-US" b="1" smtClean="0">
                <a:solidFill>
                  <a:srgbClr val="000000"/>
                </a:solidFill>
                <a:latin typeface="Arial" charset="0"/>
              </a:rPr>
              <a:t>Bildung von Autoantikörpern</a:t>
            </a:r>
          </a:p>
        </p:txBody>
      </p:sp>
      <p:sp>
        <p:nvSpPr>
          <p:cNvPr id="134148" name="Rectangle 4"/>
          <p:cNvSpPr>
            <a:spLocks noChangeArrowheads="1"/>
          </p:cNvSpPr>
          <p:nvPr/>
        </p:nvSpPr>
        <p:spPr bwMode="auto">
          <a:xfrm>
            <a:off x="1695450" y="3651250"/>
            <a:ext cx="5748338" cy="712788"/>
          </a:xfrm>
          <a:prstGeom prst="rect">
            <a:avLst/>
          </a:prstGeom>
          <a:solidFill>
            <a:schemeClr val="accent1"/>
          </a:solidFill>
          <a:ln w="9525">
            <a:solidFill>
              <a:srgbClr val="000000"/>
            </a:solidFill>
            <a:miter lim="800000"/>
            <a:headEnd/>
            <a:tailEnd/>
          </a:ln>
          <a:effectLst>
            <a:outerShdw dist="107763" dir="2700000" algn="ctr" rotWithShape="0">
              <a:schemeClr val="bg2">
                <a:alpha val="50000"/>
              </a:schemeClr>
            </a:outerShdw>
          </a:effectLst>
        </p:spPr>
        <p:txBody>
          <a:bodyPr wrap="none" anchor="ctr"/>
          <a:lstStyle/>
          <a:p>
            <a:r>
              <a:rPr lang="en-US" b="1" smtClean="0">
                <a:solidFill>
                  <a:srgbClr val="000000"/>
                </a:solidFill>
                <a:latin typeface="Arial" charset="0"/>
              </a:rPr>
              <a:t>Ablagerung von Immunkomplexen</a:t>
            </a:r>
          </a:p>
        </p:txBody>
      </p:sp>
      <p:sp>
        <p:nvSpPr>
          <p:cNvPr id="134149" name="Rectangle 5"/>
          <p:cNvSpPr>
            <a:spLocks noChangeArrowheads="1"/>
          </p:cNvSpPr>
          <p:nvPr/>
        </p:nvSpPr>
        <p:spPr bwMode="auto">
          <a:xfrm>
            <a:off x="1695450" y="5111750"/>
            <a:ext cx="5748338" cy="712788"/>
          </a:xfrm>
          <a:prstGeom prst="rect">
            <a:avLst/>
          </a:prstGeom>
          <a:solidFill>
            <a:schemeClr val="accent1"/>
          </a:solidFill>
          <a:ln w="9525">
            <a:solidFill>
              <a:srgbClr val="000000"/>
            </a:solidFill>
            <a:miter lim="800000"/>
            <a:headEnd/>
            <a:tailEnd/>
          </a:ln>
          <a:effectLst>
            <a:outerShdw dist="107763" dir="2700000" algn="ctr" rotWithShape="0">
              <a:schemeClr val="bg2">
                <a:alpha val="50000"/>
              </a:schemeClr>
            </a:outerShdw>
          </a:effectLst>
        </p:spPr>
        <p:txBody>
          <a:bodyPr wrap="none" anchor="ctr"/>
          <a:lstStyle/>
          <a:p>
            <a:r>
              <a:rPr lang="en-US" b="1" smtClean="0">
                <a:solidFill>
                  <a:srgbClr val="000000"/>
                </a:solidFill>
                <a:latin typeface="Arial" charset="0"/>
              </a:rPr>
              <a:t>Gewebsschädigung</a:t>
            </a:r>
          </a:p>
        </p:txBody>
      </p:sp>
      <p:sp>
        <p:nvSpPr>
          <p:cNvPr id="134150" name="AutoShape 6"/>
          <p:cNvSpPr>
            <a:spLocks noChangeArrowheads="1"/>
          </p:cNvSpPr>
          <p:nvPr/>
        </p:nvSpPr>
        <p:spPr bwMode="auto">
          <a:xfrm>
            <a:off x="4362450" y="3009900"/>
            <a:ext cx="379413" cy="536575"/>
          </a:xfrm>
          <a:prstGeom prst="downArrow">
            <a:avLst>
              <a:gd name="adj1" fmla="val 50000"/>
              <a:gd name="adj2" fmla="val 35356"/>
            </a:avLst>
          </a:prstGeom>
          <a:solidFill>
            <a:srgbClr val="CC0000"/>
          </a:solidFill>
          <a:ln w="9525">
            <a:solidFill>
              <a:srgbClr val="000000"/>
            </a:solidFill>
            <a:miter lim="800000"/>
            <a:headEnd/>
            <a:tailEnd/>
          </a:ln>
          <a:effectLst>
            <a:outerShdw dist="107763" dir="2700000" algn="ctr" rotWithShape="0">
              <a:schemeClr val="bg2">
                <a:alpha val="50000"/>
              </a:schemeClr>
            </a:outerShdw>
          </a:effectLst>
        </p:spPr>
        <p:txBody>
          <a:bodyPr wrap="none" anchor="ctr"/>
          <a:lstStyle/>
          <a:p>
            <a:pPr algn="l" eaLnBrk="1" hangingPunct="1"/>
            <a:endParaRPr lang="de-DE" sz="1800" smtClean="0">
              <a:solidFill>
                <a:srgbClr val="FFFF00"/>
              </a:solidFill>
              <a:latin typeface="Arial" charset="0"/>
            </a:endParaRPr>
          </a:p>
        </p:txBody>
      </p:sp>
      <p:sp>
        <p:nvSpPr>
          <p:cNvPr id="134151" name="AutoShape 7"/>
          <p:cNvSpPr>
            <a:spLocks noChangeArrowheads="1"/>
          </p:cNvSpPr>
          <p:nvPr/>
        </p:nvSpPr>
        <p:spPr bwMode="auto">
          <a:xfrm>
            <a:off x="4362450" y="4468813"/>
            <a:ext cx="379413" cy="536575"/>
          </a:xfrm>
          <a:prstGeom prst="downArrow">
            <a:avLst>
              <a:gd name="adj1" fmla="val 50000"/>
              <a:gd name="adj2" fmla="val 35356"/>
            </a:avLst>
          </a:prstGeom>
          <a:solidFill>
            <a:srgbClr val="CC0000"/>
          </a:solidFill>
          <a:ln w="9525">
            <a:solidFill>
              <a:srgbClr val="000000"/>
            </a:solidFill>
            <a:miter lim="800000"/>
            <a:headEnd/>
            <a:tailEnd/>
          </a:ln>
          <a:effectLst>
            <a:outerShdw dist="107763" dir="2700000" algn="ctr" rotWithShape="0">
              <a:schemeClr val="bg2">
                <a:alpha val="50000"/>
              </a:schemeClr>
            </a:outerShdw>
          </a:effectLst>
        </p:spPr>
        <p:txBody>
          <a:bodyPr wrap="none" anchor="ctr"/>
          <a:lstStyle/>
          <a:p>
            <a:pPr algn="l" eaLnBrk="1" hangingPunct="1"/>
            <a:endParaRPr lang="de-DE" sz="1800" smtClean="0">
              <a:solidFill>
                <a:srgbClr val="FFFF00"/>
              </a:solidFill>
              <a:latin typeface="Arial" charset="0"/>
            </a:endParaRPr>
          </a:p>
        </p:txBody>
      </p:sp>
      <p:grpSp>
        <p:nvGrpSpPr>
          <p:cNvPr id="134152" name="Group 8"/>
          <p:cNvGrpSpPr>
            <a:grpSpLocks/>
          </p:cNvGrpSpPr>
          <p:nvPr/>
        </p:nvGrpSpPr>
        <p:grpSpPr bwMode="auto">
          <a:xfrm>
            <a:off x="7042150" y="5862638"/>
            <a:ext cx="2181225" cy="1050925"/>
            <a:chOff x="4436" y="3693"/>
            <a:chExt cx="1374" cy="662"/>
          </a:xfrm>
        </p:grpSpPr>
        <p:sp>
          <p:nvSpPr>
            <p:cNvPr id="134153" name="Rectangle 9"/>
            <p:cNvSpPr>
              <a:spLocks noChangeArrowheads="1"/>
            </p:cNvSpPr>
            <p:nvPr/>
          </p:nvSpPr>
          <p:spPr bwMode="auto">
            <a:xfrm>
              <a:off x="4993" y="3693"/>
              <a:ext cx="649" cy="662"/>
            </a:xfrm>
            <a:prstGeom prst="rect">
              <a:avLst/>
            </a:prstGeom>
            <a:gradFill rotWithShape="1">
              <a:gsLst>
                <a:gs pos="0">
                  <a:srgbClr val="003366"/>
                </a:gs>
                <a:gs pos="100000">
                  <a:srgbClr val="003366">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FFFF00"/>
                </a:solidFill>
                <a:latin typeface="Arial Narrow" pitchFamily="34" charset="0"/>
              </a:endParaRPr>
            </a:p>
          </p:txBody>
        </p:sp>
        <p:grpSp>
          <p:nvGrpSpPr>
            <p:cNvPr id="134154" name="Group 10"/>
            <p:cNvGrpSpPr>
              <a:grpSpLocks/>
            </p:cNvGrpSpPr>
            <p:nvPr/>
          </p:nvGrpSpPr>
          <p:grpSpPr bwMode="auto">
            <a:xfrm>
              <a:off x="5175" y="3832"/>
              <a:ext cx="285" cy="384"/>
              <a:chOff x="4503" y="313"/>
              <a:chExt cx="843" cy="1171"/>
            </a:xfrm>
          </p:grpSpPr>
          <p:sp>
            <p:nvSpPr>
              <p:cNvPr id="134155" name="Freeform 11"/>
              <p:cNvSpPr>
                <a:spLocks/>
              </p:cNvSpPr>
              <p:nvPr/>
            </p:nvSpPr>
            <p:spPr bwMode="auto">
              <a:xfrm>
                <a:off x="4531" y="882"/>
                <a:ext cx="799" cy="602"/>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952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56" name="Oval 12"/>
              <p:cNvSpPr>
                <a:spLocks noChangeArrowheads="1"/>
              </p:cNvSpPr>
              <p:nvPr/>
            </p:nvSpPr>
            <p:spPr bwMode="auto">
              <a:xfrm>
                <a:off x="4592" y="346"/>
                <a:ext cx="665" cy="641"/>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34157" name="Oval 13"/>
              <p:cNvSpPr>
                <a:spLocks noChangeArrowheads="1"/>
              </p:cNvSpPr>
              <p:nvPr/>
            </p:nvSpPr>
            <p:spPr bwMode="auto">
              <a:xfrm>
                <a:off x="4503" y="355"/>
                <a:ext cx="843" cy="837"/>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34158" name="Oval 14"/>
              <p:cNvSpPr>
                <a:spLocks noChangeArrowheads="1"/>
              </p:cNvSpPr>
              <p:nvPr/>
            </p:nvSpPr>
            <p:spPr bwMode="auto">
              <a:xfrm>
                <a:off x="4592" y="316"/>
                <a:ext cx="665" cy="704"/>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34159" name="Rectangle 15"/>
              <p:cNvSpPr>
                <a:spLocks noChangeArrowheads="1"/>
              </p:cNvSpPr>
              <p:nvPr/>
            </p:nvSpPr>
            <p:spPr bwMode="auto">
              <a:xfrm>
                <a:off x="4593" y="313"/>
                <a:ext cx="663" cy="319"/>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34160" name="Rectangle 16"/>
              <p:cNvSpPr>
                <a:spLocks noChangeArrowheads="1"/>
              </p:cNvSpPr>
              <p:nvPr/>
            </p:nvSpPr>
            <p:spPr bwMode="auto">
              <a:xfrm>
                <a:off x="4619" y="346"/>
                <a:ext cx="612" cy="2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de-DE" sz="1800" smtClean="0">
                    <a:solidFill>
                      <a:srgbClr val="000000"/>
                    </a:solidFill>
                    <a:latin typeface="Arial" charset="0"/>
                  </a:rPr>
                  <a:t> </a:t>
                </a:r>
              </a:p>
            </p:txBody>
          </p:sp>
          <p:grpSp>
            <p:nvGrpSpPr>
              <p:cNvPr id="134161" name="Group 17"/>
              <p:cNvGrpSpPr>
                <a:grpSpLocks/>
              </p:cNvGrpSpPr>
              <p:nvPr/>
            </p:nvGrpSpPr>
            <p:grpSpPr bwMode="auto">
              <a:xfrm>
                <a:off x="4684" y="398"/>
                <a:ext cx="481" cy="544"/>
                <a:chOff x="1176" y="234"/>
                <a:chExt cx="3401" cy="3855"/>
              </a:xfrm>
            </p:grpSpPr>
            <p:sp>
              <p:nvSpPr>
                <p:cNvPr id="134162" name="Line 18"/>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3" name="Line 19"/>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4" name="Line 20"/>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5" name="Line 21"/>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6" name="Line 22"/>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7" name="Line 23"/>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8" name="Line 24"/>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69" name="Line 25"/>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0" name="Line 26"/>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1" name="Line 27"/>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2" name="Line 28"/>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3" name="Line 29"/>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grpSp>
          <p:grpSp>
            <p:nvGrpSpPr>
              <p:cNvPr id="134174" name="Group 30"/>
              <p:cNvGrpSpPr>
                <a:grpSpLocks/>
              </p:cNvGrpSpPr>
              <p:nvPr/>
            </p:nvGrpSpPr>
            <p:grpSpPr bwMode="auto">
              <a:xfrm>
                <a:off x="4815" y="1217"/>
                <a:ext cx="219" cy="253"/>
                <a:chOff x="1176" y="234"/>
                <a:chExt cx="3401" cy="3855"/>
              </a:xfrm>
            </p:grpSpPr>
            <p:sp>
              <p:nvSpPr>
                <p:cNvPr id="134175" name="Line 31"/>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6" name="Line 32"/>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7" name="Line 33"/>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8" name="Line 34"/>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79" name="Line 35"/>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0" name="Line 36"/>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1" name="Line 37"/>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2" name="Line 38"/>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3" name="Line 39"/>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4" name="Line 40"/>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5" name="Line 41"/>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34186" name="Line 42"/>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grpSp>
        </p:grpSp>
        <p:sp>
          <p:nvSpPr>
            <p:cNvPr id="134187" name="Text Box 43"/>
            <p:cNvSpPr txBox="1">
              <a:spLocks noChangeArrowheads="1"/>
            </p:cNvSpPr>
            <p:nvPr/>
          </p:nvSpPr>
          <p:spPr bwMode="auto">
            <a:xfrm>
              <a:off x="4436" y="3936"/>
              <a:ext cx="77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smtClean="0">
                  <a:solidFill>
                    <a:srgbClr val="000000"/>
                  </a:solidFill>
                  <a:latin typeface="Arial Narrow" pitchFamily="34" charset="0"/>
                </a:rPr>
                <a:t>Rheumazentrum  </a:t>
              </a:r>
              <a:endParaRPr lang="de-DE" sz="1200" smtClean="0">
                <a:solidFill>
                  <a:srgbClr val="000000"/>
                </a:solidFill>
                <a:latin typeface="Arial Narrow" pitchFamily="34" charset="0"/>
              </a:endParaRPr>
            </a:p>
          </p:txBody>
        </p:sp>
        <p:sp>
          <p:nvSpPr>
            <p:cNvPr id="134188" name="Text Box 44"/>
            <p:cNvSpPr txBox="1">
              <a:spLocks noChangeArrowheads="1"/>
            </p:cNvSpPr>
            <p:nvPr/>
          </p:nvSpPr>
          <p:spPr bwMode="auto">
            <a:xfrm>
              <a:off x="5461" y="3936"/>
              <a:ext cx="34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smtClean="0">
                  <a:solidFill>
                    <a:srgbClr val="000000"/>
                  </a:solidFill>
                  <a:latin typeface="Arial Narrow" pitchFamily="34" charset="0"/>
                </a:rPr>
                <a:t>Halle  </a:t>
              </a:r>
              <a:endParaRPr lang="de-DE" sz="1200" smtClean="0">
                <a:solidFill>
                  <a:srgbClr val="000000"/>
                </a:solidFill>
                <a:latin typeface="Arial Narrow" pitchFamily="34" charset="0"/>
              </a:endParaRPr>
            </a:p>
          </p:txBody>
        </p:sp>
      </p:grpSp>
    </p:spTree>
    <p:extLst>
      <p:ext uri="{BB962C8B-B14F-4D97-AF65-F5344CB8AC3E}">
        <p14:creationId xmlns:p14="http://schemas.microsoft.com/office/powerpoint/2010/main" val="121843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357313" y="204788"/>
            <a:ext cx="6413500" cy="11684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b="0" smtClean="0"/>
              <a:t>Arthritis - Gelenkentzündung</a:t>
            </a:r>
          </a:p>
        </p:txBody>
      </p:sp>
      <p:pic>
        <p:nvPicPr>
          <p:cNvPr id="38915" name="Picture 3" desc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644650"/>
            <a:ext cx="2894013"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644650"/>
            <a:ext cx="3273425"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descr="keyßer"/>
          <p:cNvPicPr>
            <a:picLocks noChangeAspect="1" noChangeArrowheads="1"/>
          </p:cNvPicPr>
          <p:nvPr/>
        </p:nvPicPr>
        <p:blipFill>
          <a:blip r:embed="rId4">
            <a:extLst>
              <a:ext uri="{28A0092B-C50C-407E-A947-70E740481C1C}">
                <a14:useLocalDpi xmlns:a14="http://schemas.microsoft.com/office/drawing/2010/main" val="0"/>
              </a:ext>
            </a:extLst>
          </a:blip>
          <a:srcRect l="8272" t="4745" r="9259" b="5579"/>
          <a:stretch>
            <a:fillRect/>
          </a:stretch>
        </p:blipFill>
        <p:spPr bwMode="auto">
          <a:xfrm>
            <a:off x="2922588" y="1644650"/>
            <a:ext cx="29495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684713"/>
      </p:ext>
    </p:extLst>
  </p:cSld>
  <p:clrMapOvr>
    <a:masterClrMapping/>
  </p:clrMapOvr>
  <p:transition/>
  <p:timing>
    <p:tnLst>
      <p:par>
        <p:cTn id="1" dur="indefinite" restart="never" nodeType="tmRoot"/>
      </p:par>
    </p:tnLst>
  </p:timing>
  <p:extLst mod="1"/>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43362" name="Picture 2" descr="DSC00082"/>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l="5632" r="13727"/>
          <a:stretch>
            <a:fillRect/>
          </a:stretch>
        </p:blipFill>
        <p:spPr bwMode="auto">
          <a:xfrm>
            <a:off x="0" y="0"/>
            <a:ext cx="4973638"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3" descr="DSC00005"/>
          <p:cNvPicPr>
            <a:picLocks noChangeAspect="1" noChangeArrowheads="1"/>
          </p:cNvPicPr>
          <p:nvPr/>
        </p:nvPicPr>
        <p:blipFill>
          <a:blip r:embed="rId3">
            <a:extLst>
              <a:ext uri="{28A0092B-C50C-407E-A947-70E740481C1C}">
                <a14:useLocalDpi xmlns:a14="http://schemas.microsoft.com/office/drawing/2010/main" val="0"/>
              </a:ext>
            </a:extLst>
          </a:blip>
          <a:srcRect l="5844" r="8264" b="9312"/>
          <a:stretch>
            <a:fillRect/>
          </a:stretch>
        </p:blipFill>
        <p:spPr bwMode="auto">
          <a:xfrm>
            <a:off x="4946650" y="950913"/>
            <a:ext cx="41973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4"/>
          <p:cNvSpPr>
            <a:spLocks noChangeArrowheads="1"/>
          </p:cNvSpPr>
          <p:nvPr/>
        </p:nvSpPr>
        <p:spPr bwMode="auto">
          <a:xfrm>
            <a:off x="914400" y="928688"/>
            <a:ext cx="3417888" cy="78740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000000"/>
              </a:solidFill>
            </a:endParaRPr>
          </a:p>
        </p:txBody>
      </p:sp>
      <p:sp>
        <p:nvSpPr>
          <p:cNvPr id="143365" name="Rectangle 5"/>
          <p:cNvSpPr>
            <a:spLocks noChangeArrowheads="1"/>
          </p:cNvSpPr>
          <p:nvPr/>
        </p:nvSpPr>
        <p:spPr bwMode="auto">
          <a:xfrm rot="-640314">
            <a:off x="5859463" y="3497263"/>
            <a:ext cx="2592387" cy="460375"/>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000000"/>
              </a:solidFill>
            </a:endParaRPr>
          </a:p>
        </p:txBody>
      </p:sp>
      <p:sp>
        <p:nvSpPr>
          <p:cNvPr id="143366" name="Text Box 6"/>
          <p:cNvSpPr txBox="1">
            <a:spLocks noChangeArrowheads="1"/>
          </p:cNvSpPr>
          <p:nvPr/>
        </p:nvSpPr>
        <p:spPr bwMode="auto">
          <a:xfrm>
            <a:off x="4895850" y="242888"/>
            <a:ext cx="40719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smtClean="0">
                <a:solidFill>
                  <a:srgbClr val="FFFFFF"/>
                </a:solidFill>
              </a:rPr>
              <a:t>Schmetterlingserythem bei SLE</a:t>
            </a:r>
          </a:p>
        </p:txBody>
      </p:sp>
    </p:spTree>
    <p:extLst>
      <p:ext uri="{BB962C8B-B14F-4D97-AF65-F5344CB8AC3E}">
        <p14:creationId xmlns:p14="http://schemas.microsoft.com/office/powerpoint/2010/main" val="66994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54626" name="Picture 2" descr="00024"/>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4897438" y="300038"/>
            <a:ext cx="4059237" cy="6318250"/>
          </a:xfrm>
          <a:prstGeom prst="rect">
            <a:avLst/>
          </a:prstGeom>
          <a:noFill/>
          <a:extLst>
            <a:ext uri="{909E8E84-426E-40DD-AFC4-6F175D3DCCD1}">
              <a14:hiddenFill xmlns:a14="http://schemas.microsoft.com/office/drawing/2010/main">
                <a:solidFill>
                  <a:srgbClr val="FFFFFF"/>
                </a:solidFill>
              </a14:hiddenFill>
            </a:ext>
          </a:extLst>
        </p:spPr>
      </p:pic>
      <p:pic>
        <p:nvPicPr>
          <p:cNvPr id="154627" name="Picture 3" descr="1960"/>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l="9789" t="3630" r="3719" b="9442"/>
          <a:stretch>
            <a:fillRect/>
          </a:stretch>
        </p:blipFill>
        <p:spPr>
          <a:xfrm>
            <a:off x="363538" y="2932113"/>
            <a:ext cx="4614862" cy="3478212"/>
          </a:xfrm>
          <a:noFill/>
          <a:ln>
            <a:solidFill>
              <a:schemeClr val="tx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4628" name="Group 4"/>
          <p:cNvGrpSpPr>
            <a:grpSpLocks/>
          </p:cNvGrpSpPr>
          <p:nvPr/>
        </p:nvGrpSpPr>
        <p:grpSpPr bwMode="auto">
          <a:xfrm>
            <a:off x="7042150" y="5862638"/>
            <a:ext cx="2181225" cy="1050925"/>
            <a:chOff x="4436" y="3693"/>
            <a:chExt cx="1374" cy="662"/>
          </a:xfrm>
        </p:grpSpPr>
        <p:sp>
          <p:nvSpPr>
            <p:cNvPr id="154629" name="Rectangle 5"/>
            <p:cNvSpPr>
              <a:spLocks noChangeArrowheads="1"/>
            </p:cNvSpPr>
            <p:nvPr/>
          </p:nvSpPr>
          <p:spPr bwMode="auto">
            <a:xfrm>
              <a:off x="4993" y="3693"/>
              <a:ext cx="649" cy="662"/>
            </a:xfrm>
            <a:prstGeom prst="rect">
              <a:avLst/>
            </a:prstGeom>
            <a:gradFill rotWithShape="1">
              <a:gsLst>
                <a:gs pos="0">
                  <a:srgbClr val="003366"/>
                </a:gs>
                <a:gs pos="100000">
                  <a:srgbClr val="003366">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mtClean="0">
                <a:solidFill>
                  <a:srgbClr val="FFFF00"/>
                </a:solidFill>
                <a:latin typeface="Arial Narrow" pitchFamily="34" charset="0"/>
              </a:endParaRPr>
            </a:p>
          </p:txBody>
        </p:sp>
        <p:grpSp>
          <p:nvGrpSpPr>
            <p:cNvPr id="154630" name="Group 6"/>
            <p:cNvGrpSpPr>
              <a:grpSpLocks/>
            </p:cNvGrpSpPr>
            <p:nvPr/>
          </p:nvGrpSpPr>
          <p:grpSpPr bwMode="auto">
            <a:xfrm>
              <a:off x="5175" y="3832"/>
              <a:ext cx="285" cy="384"/>
              <a:chOff x="4503" y="313"/>
              <a:chExt cx="843" cy="1171"/>
            </a:xfrm>
          </p:grpSpPr>
          <p:sp>
            <p:nvSpPr>
              <p:cNvPr id="154631" name="Freeform 7"/>
              <p:cNvSpPr>
                <a:spLocks/>
              </p:cNvSpPr>
              <p:nvPr/>
            </p:nvSpPr>
            <p:spPr bwMode="auto">
              <a:xfrm>
                <a:off x="4531" y="882"/>
                <a:ext cx="799" cy="602"/>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952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32" name="Oval 8"/>
              <p:cNvSpPr>
                <a:spLocks noChangeArrowheads="1"/>
              </p:cNvSpPr>
              <p:nvPr/>
            </p:nvSpPr>
            <p:spPr bwMode="auto">
              <a:xfrm>
                <a:off x="4592" y="346"/>
                <a:ext cx="665" cy="641"/>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54633" name="Oval 9"/>
              <p:cNvSpPr>
                <a:spLocks noChangeArrowheads="1"/>
              </p:cNvSpPr>
              <p:nvPr/>
            </p:nvSpPr>
            <p:spPr bwMode="auto">
              <a:xfrm>
                <a:off x="4503" y="355"/>
                <a:ext cx="843" cy="837"/>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54634" name="Oval 10"/>
              <p:cNvSpPr>
                <a:spLocks noChangeArrowheads="1"/>
              </p:cNvSpPr>
              <p:nvPr/>
            </p:nvSpPr>
            <p:spPr bwMode="auto">
              <a:xfrm>
                <a:off x="4592" y="316"/>
                <a:ext cx="665" cy="704"/>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54635" name="Rectangle 11"/>
              <p:cNvSpPr>
                <a:spLocks noChangeArrowheads="1"/>
              </p:cNvSpPr>
              <p:nvPr/>
            </p:nvSpPr>
            <p:spPr bwMode="auto">
              <a:xfrm>
                <a:off x="4593" y="313"/>
                <a:ext cx="663" cy="319"/>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endParaRPr lang="de-DE" sz="1800" smtClean="0">
                  <a:solidFill>
                    <a:srgbClr val="FFFF00"/>
                  </a:solidFill>
                  <a:latin typeface="Arial" charset="0"/>
                </a:endParaRPr>
              </a:p>
            </p:txBody>
          </p:sp>
          <p:sp>
            <p:nvSpPr>
              <p:cNvPr id="154636" name="Rectangle 12"/>
              <p:cNvSpPr>
                <a:spLocks noChangeArrowheads="1"/>
              </p:cNvSpPr>
              <p:nvPr/>
            </p:nvSpPr>
            <p:spPr bwMode="auto">
              <a:xfrm>
                <a:off x="4619" y="346"/>
                <a:ext cx="612" cy="2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de-DE" sz="1800" smtClean="0">
                    <a:solidFill>
                      <a:srgbClr val="000000"/>
                    </a:solidFill>
                    <a:latin typeface="Arial" charset="0"/>
                  </a:rPr>
                  <a:t> </a:t>
                </a:r>
              </a:p>
            </p:txBody>
          </p:sp>
          <p:grpSp>
            <p:nvGrpSpPr>
              <p:cNvPr id="154637" name="Group 13"/>
              <p:cNvGrpSpPr>
                <a:grpSpLocks/>
              </p:cNvGrpSpPr>
              <p:nvPr/>
            </p:nvGrpSpPr>
            <p:grpSpPr bwMode="auto">
              <a:xfrm>
                <a:off x="4684" y="398"/>
                <a:ext cx="481" cy="544"/>
                <a:chOff x="1176" y="234"/>
                <a:chExt cx="3401" cy="3855"/>
              </a:xfrm>
            </p:grpSpPr>
            <p:sp>
              <p:nvSpPr>
                <p:cNvPr id="154638" name="Line 14"/>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39" name="Line 15"/>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0" name="Line 16"/>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1" name="Line 17"/>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2" name="Line 18"/>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3" name="Line 19"/>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4" name="Line 20"/>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5" name="Line 21"/>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6" name="Line 22"/>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7" name="Line 23"/>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8" name="Line 24"/>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49" name="Line 25"/>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grpSp>
          <p:grpSp>
            <p:nvGrpSpPr>
              <p:cNvPr id="154650" name="Group 26"/>
              <p:cNvGrpSpPr>
                <a:grpSpLocks/>
              </p:cNvGrpSpPr>
              <p:nvPr/>
            </p:nvGrpSpPr>
            <p:grpSpPr bwMode="auto">
              <a:xfrm>
                <a:off x="4815" y="1217"/>
                <a:ext cx="219" cy="253"/>
                <a:chOff x="1176" y="234"/>
                <a:chExt cx="3401" cy="3855"/>
              </a:xfrm>
            </p:grpSpPr>
            <p:sp>
              <p:nvSpPr>
                <p:cNvPr id="154651" name="Line 27"/>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2" name="Line 28"/>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3" name="Line 29"/>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4" name="Line 30"/>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5" name="Line 31"/>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6" name="Line 32"/>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7" name="Line 33"/>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8" name="Line 34"/>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59" name="Line 35"/>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60" name="Line 36"/>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61" name="Line 37"/>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sp>
              <p:nvSpPr>
                <p:cNvPr id="154662" name="Line 38"/>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endParaRPr lang="de-DE" sz="1800" smtClean="0">
                    <a:solidFill>
                      <a:srgbClr val="FFFF00"/>
                    </a:solidFill>
                    <a:latin typeface="Arial" charset="0"/>
                  </a:endParaRPr>
                </a:p>
              </p:txBody>
            </p:sp>
          </p:grpSp>
        </p:grpSp>
        <p:sp>
          <p:nvSpPr>
            <p:cNvPr id="154663" name="Text Box 39"/>
            <p:cNvSpPr txBox="1">
              <a:spLocks noChangeArrowheads="1"/>
            </p:cNvSpPr>
            <p:nvPr/>
          </p:nvSpPr>
          <p:spPr bwMode="auto">
            <a:xfrm>
              <a:off x="4436" y="3936"/>
              <a:ext cx="77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smtClean="0">
                  <a:solidFill>
                    <a:srgbClr val="000000"/>
                  </a:solidFill>
                  <a:latin typeface="Arial Narrow" pitchFamily="34" charset="0"/>
                </a:rPr>
                <a:t>Rheumazentrum  </a:t>
              </a:r>
              <a:endParaRPr lang="de-DE" sz="1200" smtClean="0">
                <a:solidFill>
                  <a:srgbClr val="000000"/>
                </a:solidFill>
                <a:latin typeface="Arial Narrow" pitchFamily="34" charset="0"/>
              </a:endParaRPr>
            </a:p>
          </p:txBody>
        </p:sp>
        <p:sp>
          <p:nvSpPr>
            <p:cNvPr id="154664" name="Text Box 40"/>
            <p:cNvSpPr txBox="1">
              <a:spLocks noChangeArrowheads="1"/>
            </p:cNvSpPr>
            <p:nvPr/>
          </p:nvSpPr>
          <p:spPr bwMode="auto">
            <a:xfrm>
              <a:off x="5461" y="3936"/>
              <a:ext cx="34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smtClean="0">
                  <a:solidFill>
                    <a:srgbClr val="000000"/>
                  </a:solidFill>
                  <a:latin typeface="Arial Narrow" pitchFamily="34" charset="0"/>
                </a:rPr>
                <a:t>Halle  </a:t>
              </a:r>
              <a:endParaRPr lang="de-DE" sz="1200" smtClean="0">
                <a:solidFill>
                  <a:srgbClr val="000000"/>
                </a:solidFill>
                <a:latin typeface="Arial Narrow" pitchFamily="34" charset="0"/>
              </a:endParaRPr>
            </a:p>
          </p:txBody>
        </p:sp>
      </p:grpSp>
      <p:sp>
        <p:nvSpPr>
          <p:cNvPr id="154665" name="Text Box 41"/>
          <p:cNvSpPr txBox="1">
            <a:spLocks noChangeArrowheads="1"/>
          </p:cNvSpPr>
          <p:nvPr/>
        </p:nvSpPr>
        <p:spPr bwMode="auto">
          <a:xfrm>
            <a:off x="560388" y="574675"/>
            <a:ext cx="4011612" cy="1569660"/>
          </a:xfrm>
          <a:prstGeom prst="rect">
            <a:avLst/>
          </a:prstGeom>
          <a:solidFill>
            <a:srgbClr val="FFFFCC"/>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de-DE" b="1" dirty="0" smtClean="0">
                <a:solidFill>
                  <a:srgbClr val="000000"/>
                </a:solidFill>
                <a:latin typeface="Arial" charset="0"/>
              </a:rPr>
              <a:t>Arthritis und </a:t>
            </a:r>
          </a:p>
          <a:p>
            <a:pPr algn="l" eaLnBrk="1" hangingPunct="1"/>
            <a:r>
              <a:rPr lang="de-DE" b="1" dirty="0" smtClean="0">
                <a:solidFill>
                  <a:srgbClr val="000000"/>
                </a:solidFill>
                <a:latin typeface="Arial" charset="0"/>
              </a:rPr>
              <a:t>Entzündung der Hautgefäße</a:t>
            </a:r>
          </a:p>
          <a:p>
            <a:pPr algn="l" eaLnBrk="1" hangingPunct="1"/>
            <a:r>
              <a:rPr lang="de-DE" b="1" dirty="0" smtClean="0">
                <a:solidFill>
                  <a:srgbClr val="000000"/>
                </a:solidFill>
                <a:latin typeface="Arial" charset="0"/>
              </a:rPr>
              <a:t>bei Lupus</a:t>
            </a:r>
          </a:p>
        </p:txBody>
      </p:sp>
    </p:spTree>
    <p:extLst>
      <p:ext uri="{BB962C8B-B14F-4D97-AF65-F5344CB8AC3E}">
        <p14:creationId xmlns:p14="http://schemas.microsoft.com/office/powerpoint/2010/main" val="276233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8" name="Picture 2" descr="78"/>
          <p:cNvPicPr>
            <a:picLocks noChangeAspect="1" noChangeArrowheads="1"/>
          </p:cNvPicPr>
          <p:nvPr/>
        </p:nvPicPr>
        <p:blipFill>
          <a:blip r:embed="rId2">
            <a:extLst>
              <a:ext uri="{28A0092B-C50C-407E-A947-70E740481C1C}">
                <a14:useLocalDpi xmlns:a14="http://schemas.microsoft.com/office/drawing/2010/main" val="0"/>
              </a:ext>
            </a:extLst>
          </a:blip>
          <a:srcRect l="9645" r="5730" b="10571"/>
          <a:stretch>
            <a:fillRect/>
          </a:stretch>
        </p:blipFill>
        <p:spPr bwMode="auto">
          <a:xfrm>
            <a:off x="3364707" y="3193280"/>
            <a:ext cx="4624215" cy="36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5379" name="Picture 3" descr="DSC00086"/>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l="6699" r="6796"/>
          <a:stretch>
            <a:fillRect/>
          </a:stretch>
        </p:blipFill>
        <p:spPr bwMode="auto">
          <a:xfrm>
            <a:off x="451955" y="1073553"/>
            <a:ext cx="3025948" cy="2623247"/>
          </a:xfrm>
          <a:prstGeom prst="rect">
            <a:avLst/>
          </a:prstGeom>
          <a:noFill/>
          <a:extLst>
            <a:ext uri="{909E8E84-426E-40DD-AFC4-6F175D3DCCD1}">
              <a14:hiddenFill xmlns:a14="http://schemas.microsoft.com/office/drawing/2010/main">
                <a:solidFill>
                  <a:srgbClr val="FFFFFF"/>
                </a:solidFill>
              </a14:hiddenFill>
            </a:ext>
          </a:extLst>
        </p:spPr>
      </p:pic>
      <p:sp>
        <p:nvSpPr>
          <p:cNvPr id="1125380" name="Text Box 4"/>
          <p:cNvSpPr txBox="1">
            <a:spLocks noChangeArrowheads="1"/>
          </p:cNvSpPr>
          <p:nvPr/>
        </p:nvSpPr>
        <p:spPr bwMode="auto">
          <a:xfrm>
            <a:off x="216017" y="22514"/>
            <a:ext cx="5111663" cy="830997"/>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b="1" dirty="0" err="1" smtClean="0">
                <a:solidFill>
                  <a:srgbClr val="000000"/>
                </a:solidFill>
                <a:latin typeface="Arial Narrow" pitchFamily="34" charset="0"/>
              </a:rPr>
              <a:t>Sklerodermie</a:t>
            </a:r>
            <a:r>
              <a:rPr lang="en-US" b="1" dirty="0" smtClean="0">
                <a:solidFill>
                  <a:srgbClr val="000000"/>
                </a:solidFill>
                <a:latin typeface="Arial Narrow" pitchFamily="34" charset="0"/>
              </a:rPr>
              <a:t> (</a:t>
            </a:r>
            <a:r>
              <a:rPr lang="en-US" b="1" dirty="0" err="1" smtClean="0">
                <a:solidFill>
                  <a:srgbClr val="000000"/>
                </a:solidFill>
                <a:latin typeface="Arial Narrow" pitchFamily="34" charset="0"/>
              </a:rPr>
              <a:t>systemische</a:t>
            </a:r>
            <a:r>
              <a:rPr lang="en-US" b="1" dirty="0" smtClean="0">
                <a:solidFill>
                  <a:srgbClr val="000000"/>
                </a:solidFill>
                <a:latin typeface="Arial Narrow" pitchFamily="34" charset="0"/>
              </a:rPr>
              <a:t> </a:t>
            </a:r>
            <a:r>
              <a:rPr lang="en-US" b="1" dirty="0" err="1" smtClean="0">
                <a:solidFill>
                  <a:srgbClr val="000000"/>
                </a:solidFill>
                <a:latin typeface="Arial Narrow" pitchFamily="34" charset="0"/>
              </a:rPr>
              <a:t>Sklerose</a:t>
            </a:r>
            <a:r>
              <a:rPr lang="en-US" b="1" dirty="0" smtClean="0">
                <a:solidFill>
                  <a:srgbClr val="000000"/>
                </a:solidFill>
                <a:latin typeface="Arial Narrow" pitchFamily="34" charset="0"/>
              </a:rPr>
              <a:t>)</a:t>
            </a:r>
          </a:p>
          <a:p>
            <a:r>
              <a:rPr lang="en-US" b="1" dirty="0" smtClean="0">
                <a:solidFill>
                  <a:srgbClr val="000000"/>
                </a:solidFill>
                <a:latin typeface="Arial Narrow" pitchFamily="34" charset="0"/>
              </a:rPr>
              <a:t>- </a:t>
            </a:r>
            <a:r>
              <a:rPr lang="en-US" b="1" dirty="0" err="1" smtClean="0">
                <a:solidFill>
                  <a:srgbClr val="000000"/>
                </a:solidFill>
                <a:latin typeface="Arial Narrow" pitchFamily="34" charset="0"/>
              </a:rPr>
              <a:t>Fasereinlagerung</a:t>
            </a:r>
            <a:r>
              <a:rPr lang="en-US" b="1" dirty="0" smtClean="0">
                <a:solidFill>
                  <a:srgbClr val="000000"/>
                </a:solidFill>
                <a:latin typeface="Arial Narrow" pitchFamily="34" charset="0"/>
              </a:rPr>
              <a:t> in Haut und Lunge- </a:t>
            </a:r>
            <a:endParaRPr lang="en-US" b="1" dirty="0">
              <a:solidFill>
                <a:srgbClr val="000000"/>
              </a:solidFill>
              <a:latin typeface="Arial Narrow" pitchFamily="34" charset="0"/>
            </a:endParaRPr>
          </a:p>
        </p:txBody>
      </p:sp>
      <p:grpSp>
        <p:nvGrpSpPr>
          <p:cNvPr id="1125381" name="Group 5"/>
          <p:cNvGrpSpPr>
            <a:grpSpLocks/>
          </p:cNvGrpSpPr>
          <p:nvPr/>
        </p:nvGrpSpPr>
        <p:grpSpPr bwMode="auto">
          <a:xfrm>
            <a:off x="7042150" y="5862638"/>
            <a:ext cx="2181225" cy="1050925"/>
            <a:chOff x="4436" y="3693"/>
            <a:chExt cx="1374" cy="662"/>
          </a:xfrm>
        </p:grpSpPr>
        <p:sp>
          <p:nvSpPr>
            <p:cNvPr id="1125382" name="Rectangle 6"/>
            <p:cNvSpPr>
              <a:spLocks noChangeArrowheads="1"/>
            </p:cNvSpPr>
            <p:nvPr/>
          </p:nvSpPr>
          <p:spPr bwMode="auto">
            <a:xfrm>
              <a:off x="4993" y="3693"/>
              <a:ext cx="649" cy="662"/>
            </a:xfrm>
            <a:prstGeom prst="rect">
              <a:avLst/>
            </a:prstGeom>
            <a:gradFill rotWithShape="1">
              <a:gsLst>
                <a:gs pos="0">
                  <a:srgbClr val="003366"/>
                </a:gs>
                <a:gs pos="100000">
                  <a:srgbClr val="003366">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solidFill>
                  <a:srgbClr val="FFFFFF"/>
                </a:solidFill>
                <a:latin typeface="Arial Narrow" pitchFamily="34" charset="0"/>
              </a:endParaRPr>
            </a:p>
          </p:txBody>
        </p:sp>
        <p:grpSp>
          <p:nvGrpSpPr>
            <p:cNvPr id="1125383" name="Group 7"/>
            <p:cNvGrpSpPr>
              <a:grpSpLocks/>
            </p:cNvGrpSpPr>
            <p:nvPr/>
          </p:nvGrpSpPr>
          <p:grpSpPr bwMode="auto">
            <a:xfrm>
              <a:off x="5175" y="3832"/>
              <a:ext cx="285" cy="384"/>
              <a:chOff x="4503" y="313"/>
              <a:chExt cx="843" cy="1171"/>
            </a:xfrm>
          </p:grpSpPr>
          <p:sp>
            <p:nvSpPr>
              <p:cNvPr id="1125384" name="Freeform 8"/>
              <p:cNvSpPr>
                <a:spLocks/>
              </p:cNvSpPr>
              <p:nvPr/>
            </p:nvSpPr>
            <p:spPr bwMode="auto">
              <a:xfrm>
                <a:off x="4531" y="882"/>
                <a:ext cx="799" cy="602"/>
              </a:xfrm>
              <a:custGeom>
                <a:avLst/>
                <a:gdLst>
                  <a:gd name="T0" fmla="*/ 0 w 2312"/>
                  <a:gd name="T1" fmla="*/ 109 h 1677"/>
                  <a:gd name="T2" fmla="*/ 130 w 2312"/>
                  <a:gd name="T3" fmla="*/ 746 h 1677"/>
                  <a:gd name="T4" fmla="*/ 130 w 2312"/>
                  <a:gd name="T5" fmla="*/ 1677 h 1677"/>
                  <a:gd name="T6" fmla="*/ 2171 w 2312"/>
                  <a:gd name="T7" fmla="*/ 1677 h 1677"/>
                  <a:gd name="T8" fmla="*/ 2171 w 2312"/>
                  <a:gd name="T9" fmla="*/ 729 h 1677"/>
                  <a:gd name="T10" fmla="*/ 2312 w 2312"/>
                  <a:gd name="T11" fmla="*/ 0 h 1677"/>
                  <a:gd name="T12" fmla="*/ 1296 w 2312"/>
                  <a:gd name="T13" fmla="*/ 629 h 1677"/>
                  <a:gd name="T14" fmla="*/ 528 w 2312"/>
                  <a:gd name="T15" fmla="*/ 444 h 1677"/>
                  <a:gd name="T16" fmla="*/ 0 w 2312"/>
                  <a:gd name="T17" fmla="*/ 109 h 1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1677">
                    <a:moveTo>
                      <a:pt x="0" y="109"/>
                    </a:moveTo>
                    <a:lnTo>
                      <a:pt x="130" y="746"/>
                    </a:lnTo>
                    <a:lnTo>
                      <a:pt x="130" y="1677"/>
                    </a:lnTo>
                    <a:lnTo>
                      <a:pt x="2171" y="1677"/>
                    </a:lnTo>
                    <a:lnTo>
                      <a:pt x="2171" y="729"/>
                    </a:lnTo>
                    <a:lnTo>
                      <a:pt x="2312" y="0"/>
                    </a:lnTo>
                    <a:lnTo>
                      <a:pt x="1296" y="629"/>
                    </a:lnTo>
                    <a:lnTo>
                      <a:pt x="528" y="444"/>
                    </a:lnTo>
                    <a:lnTo>
                      <a:pt x="0" y="109"/>
                    </a:lnTo>
                    <a:close/>
                  </a:path>
                </a:pathLst>
              </a:custGeom>
              <a:solidFill>
                <a:srgbClr val="FF0000"/>
              </a:solidFill>
              <a:ln w="952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85" name="Oval 9"/>
              <p:cNvSpPr>
                <a:spLocks noChangeArrowheads="1"/>
              </p:cNvSpPr>
              <p:nvPr/>
            </p:nvSpPr>
            <p:spPr bwMode="auto">
              <a:xfrm>
                <a:off x="4592" y="346"/>
                <a:ext cx="665" cy="641"/>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FFFF00"/>
                  </a:solidFill>
                </a:endParaRPr>
              </a:p>
            </p:txBody>
          </p:sp>
          <p:sp>
            <p:nvSpPr>
              <p:cNvPr id="1125386" name="Oval 10"/>
              <p:cNvSpPr>
                <a:spLocks noChangeArrowheads="1"/>
              </p:cNvSpPr>
              <p:nvPr/>
            </p:nvSpPr>
            <p:spPr bwMode="auto">
              <a:xfrm>
                <a:off x="4503" y="355"/>
                <a:ext cx="843" cy="837"/>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FFFF00"/>
                  </a:solidFill>
                </a:endParaRPr>
              </a:p>
            </p:txBody>
          </p:sp>
          <p:sp>
            <p:nvSpPr>
              <p:cNvPr id="1125387" name="Oval 11"/>
              <p:cNvSpPr>
                <a:spLocks noChangeArrowheads="1"/>
              </p:cNvSpPr>
              <p:nvPr/>
            </p:nvSpPr>
            <p:spPr bwMode="auto">
              <a:xfrm>
                <a:off x="4592" y="316"/>
                <a:ext cx="665" cy="704"/>
              </a:xfrm>
              <a:prstGeom prst="ellipse">
                <a:avLst/>
              </a:pr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FFFF00"/>
                  </a:solidFill>
                </a:endParaRPr>
              </a:p>
            </p:txBody>
          </p:sp>
          <p:sp>
            <p:nvSpPr>
              <p:cNvPr id="1125388" name="Rectangle 12"/>
              <p:cNvSpPr>
                <a:spLocks noChangeArrowheads="1"/>
              </p:cNvSpPr>
              <p:nvPr/>
            </p:nvSpPr>
            <p:spPr bwMode="auto">
              <a:xfrm>
                <a:off x="4593" y="313"/>
                <a:ext cx="663" cy="319"/>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FFFF00"/>
                  </a:solidFill>
                </a:endParaRPr>
              </a:p>
            </p:txBody>
          </p:sp>
          <p:sp>
            <p:nvSpPr>
              <p:cNvPr id="1125389" name="Rectangle 13"/>
              <p:cNvSpPr>
                <a:spLocks noChangeArrowheads="1"/>
              </p:cNvSpPr>
              <p:nvPr/>
            </p:nvSpPr>
            <p:spPr bwMode="auto">
              <a:xfrm>
                <a:off x="4619" y="346"/>
                <a:ext cx="612" cy="29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de-DE" sz="1800">
                    <a:solidFill>
                      <a:srgbClr val="FFFFFF"/>
                    </a:solidFill>
                    <a:latin typeface="Arial" charset="0"/>
                  </a:rPr>
                  <a:t> </a:t>
                </a:r>
              </a:p>
            </p:txBody>
          </p:sp>
          <p:grpSp>
            <p:nvGrpSpPr>
              <p:cNvPr id="1125390" name="Group 14"/>
              <p:cNvGrpSpPr>
                <a:grpSpLocks/>
              </p:cNvGrpSpPr>
              <p:nvPr/>
            </p:nvGrpSpPr>
            <p:grpSpPr bwMode="auto">
              <a:xfrm>
                <a:off x="4684" y="398"/>
                <a:ext cx="481" cy="544"/>
                <a:chOff x="1176" y="234"/>
                <a:chExt cx="3401" cy="3855"/>
              </a:xfrm>
            </p:grpSpPr>
            <p:sp>
              <p:nvSpPr>
                <p:cNvPr id="1125391" name="Line 15"/>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2" name="Line 16"/>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3" name="Line 17"/>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4" name="Line 18"/>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5" name="Line 19"/>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6" name="Line 20"/>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7" name="Line 21"/>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8" name="Line 22"/>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399" name="Line 23"/>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0" name="Line 24"/>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1" name="Line 25"/>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2" name="Line 26"/>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grpSp>
          <p:grpSp>
            <p:nvGrpSpPr>
              <p:cNvPr id="1125403" name="Group 27"/>
              <p:cNvGrpSpPr>
                <a:grpSpLocks/>
              </p:cNvGrpSpPr>
              <p:nvPr/>
            </p:nvGrpSpPr>
            <p:grpSpPr bwMode="auto">
              <a:xfrm>
                <a:off x="4815" y="1217"/>
                <a:ext cx="219" cy="253"/>
                <a:chOff x="1176" y="234"/>
                <a:chExt cx="3401" cy="3855"/>
              </a:xfrm>
            </p:grpSpPr>
            <p:sp>
              <p:nvSpPr>
                <p:cNvPr id="1125404" name="Line 28"/>
                <p:cNvSpPr>
                  <a:spLocks noChangeShapeType="1"/>
                </p:cNvSpPr>
                <p:nvPr/>
              </p:nvSpPr>
              <p:spPr bwMode="auto">
                <a:xfrm>
                  <a:off x="1228" y="1211"/>
                  <a:ext cx="1289" cy="30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5" name="Line 29"/>
                <p:cNvSpPr>
                  <a:spLocks noChangeShapeType="1"/>
                </p:cNvSpPr>
                <p:nvPr/>
              </p:nvSpPr>
              <p:spPr bwMode="auto">
                <a:xfrm flipH="1">
                  <a:off x="2508" y="234"/>
                  <a:ext cx="401" cy="126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6" name="Line 30"/>
                <p:cNvSpPr>
                  <a:spLocks noChangeShapeType="1"/>
                </p:cNvSpPr>
                <p:nvPr/>
              </p:nvSpPr>
              <p:spPr bwMode="auto">
                <a:xfrm>
                  <a:off x="2910" y="235"/>
                  <a:ext cx="357" cy="1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7" name="Line 31"/>
                <p:cNvSpPr>
                  <a:spLocks noChangeShapeType="1"/>
                </p:cNvSpPr>
                <p:nvPr/>
              </p:nvSpPr>
              <p:spPr bwMode="auto">
                <a:xfrm flipV="1">
                  <a:off x="3258" y="1196"/>
                  <a:ext cx="1317" cy="31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8" name="Line 32"/>
                <p:cNvSpPr>
                  <a:spLocks noChangeShapeType="1"/>
                </p:cNvSpPr>
                <p:nvPr/>
              </p:nvSpPr>
              <p:spPr bwMode="auto">
                <a:xfrm flipV="1">
                  <a:off x="3672" y="1199"/>
                  <a:ext cx="905" cy="96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09" name="Line 33"/>
                <p:cNvSpPr>
                  <a:spLocks noChangeShapeType="1"/>
                </p:cNvSpPr>
                <p:nvPr/>
              </p:nvSpPr>
              <p:spPr bwMode="auto">
                <a:xfrm>
                  <a:off x="3687" y="2157"/>
                  <a:ext cx="872" cy="9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0" name="Line 34"/>
                <p:cNvSpPr>
                  <a:spLocks noChangeShapeType="1"/>
                </p:cNvSpPr>
                <p:nvPr/>
              </p:nvSpPr>
              <p:spPr bwMode="auto">
                <a:xfrm>
                  <a:off x="3287" y="2872"/>
                  <a:ext cx="1272" cy="25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1" name="Line 35"/>
                <p:cNvSpPr>
                  <a:spLocks noChangeShapeType="1"/>
                </p:cNvSpPr>
                <p:nvPr/>
              </p:nvSpPr>
              <p:spPr bwMode="auto">
                <a:xfrm flipV="1">
                  <a:off x="1178" y="2857"/>
                  <a:ext cx="1344" cy="29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2" name="Line 36"/>
                <p:cNvSpPr>
                  <a:spLocks noChangeShapeType="1"/>
                </p:cNvSpPr>
                <p:nvPr/>
              </p:nvSpPr>
              <p:spPr bwMode="auto">
                <a:xfrm flipH="1">
                  <a:off x="2886" y="2869"/>
                  <a:ext cx="413" cy="121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3" name="Line 37"/>
                <p:cNvSpPr>
                  <a:spLocks noChangeShapeType="1"/>
                </p:cNvSpPr>
                <p:nvPr/>
              </p:nvSpPr>
              <p:spPr bwMode="auto">
                <a:xfrm>
                  <a:off x="2508" y="2854"/>
                  <a:ext cx="373" cy="123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4" name="Line 38"/>
                <p:cNvSpPr>
                  <a:spLocks noChangeShapeType="1"/>
                </p:cNvSpPr>
                <p:nvPr/>
              </p:nvSpPr>
              <p:spPr bwMode="auto">
                <a:xfrm flipH="1">
                  <a:off x="1176" y="2188"/>
                  <a:ext cx="911" cy="9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sp>
              <p:nvSpPr>
                <p:cNvPr id="1125415" name="Line 39"/>
                <p:cNvSpPr>
                  <a:spLocks noChangeShapeType="1"/>
                </p:cNvSpPr>
                <p:nvPr/>
              </p:nvSpPr>
              <p:spPr bwMode="auto">
                <a:xfrm>
                  <a:off x="1229" y="1215"/>
                  <a:ext cx="845" cy="9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srgbClr val="FFFF00"/>
                    </a:solidFill>
                  </a:endParaRPr>
                </a:p>
              </p:txBody>
            </p:sp>
          </p:grpSp>
        </p:grpSp>
        <p:sp>
          <p:nvSpPr>
            <p:cNvPr id="1125416" name="Text Box 40"/>
            <p:cNvSpPr txBox="1">
              <a:spLocks noChangeArrowheads="1"/>
            </p:cNvSpPr>
            <p:nvPr/>
          </p:nvSpPr>
          <p:spPr bwMode="auto">
            <a:xfrm>
              <a:off x="4436" y="3936"/>
              <a:ext cx="77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a:solidFill>
                    <a:srgbClr val="FFFFFF"/>
                  </a:solidFill>
                  <a:latin typeface="Arial Narrow" pitchFamily="34" charset="0"/>
                </a:rPr>
                <a:t>Rheumazentrum  </a:t>
              </a:r>
              <a:endParaRPr lang="de-DE" sz="1200">
                <a:solidFill>
                  <a:srgbClr val="FFFFFF"/>
                </a:solidFill>
                <a:latin typeface="Arial Narrow" pitchFamily="34" charset="0"/>
              </a:endParaRPr>
            </a:p>
          </p:txBody>
        </p:sp>
        <p:sp>
          <p:nvSpPr>
            <p:cNvPr id="1125417" name="Text Box 41"/>
            <p:cNvSpPr txBox="1">
              <a:spLocks noChangeArrowheads="1"/>
            </p:cNvSpPr>
            <p:nvPr/>
          </p:nvSpPr>
          <p:spPr bwMode="auto">
            <a:xfrm>
              <a:off x="5461" y="3936"/>
              <a:ext cx="34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de-DE" sz="1200" b="1">
                  <a:solidFill>
                    <a:srgbClr val="FFFFFF"/>
                  </a:solidFill>
                  <a:latin typeface="Arial Narrow" pitchFamily="34" charset="0"/>
                </a:rPr>
                <a:t>Halle  </a:t>
              </a:r>
              <a:endParaRPr lang="de-DE" sz="1200">
                <a:solidFill>
                  <a:srgbClr val="FFFFFF"/>
                </a:solidFill>
                <a:latin typeface="Arial Narrow" pitchFamily="34" charset="0"/>
              </a:endParaRPr>
            </a:p>
          </p:txBody>
        </p:sp>
      </p:grpSp>
      <p:grpSp>
        <p:nvGrpSpPr>
          <p:cNvPr id="42" name="Gruppieren 41"/>
          <p:cNvGrpSpPr/>
          <p:nvPr/>
        </p:nvGrpSpPr>
        <p:grpSpPr>
          <a:xfrm>
            <a:off x="565151" y="3933194"/>
            <a:ext cx="2799556" cy="2884534"/>
            <a:chOff x="1446213" y="260350"/>
            <a:chExt cx="6249987" cy="6337300"/>
          </a:xfrm>
        </p:grpSpPr>
        <p:pic>
          <p:nvPicPr>
            <p:cNvPr id="43" name="Picture 2" descr="000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213" y="260350"/>
              <a:ext cx="6249987" cy="63373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3"/>
            <p:cNvSpPr>
              <a:spLocks noChangeArrowheads="1"/>
            </p:cNvSpPr>
            <p:nvPr/>
          </p:nvSpPr>
          <p:spPr bwMode="auto">
            <a:xfrm>
              <a:off x="2816225" y="2598738"/>
              <a:ext cx="3279775" cy="57943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FFFF00"/>
                </a:solidFill>
              </a:endParaRPr>
            </a:p>
          </p:txBody>
        </p:sp>
      </p:grpSp>
      <p:pic>
        <p:nvPicPr>
          <p:cNvPr id="45" name="Picture 2" descr="DSC00009"/>
          <p:cNvPicPr>
            <a:picLocks noChangeAspect="1" noChangeArrowheads="1"/>
          </p:cNvPicPr>
          <p:nvPr/>
        </p:nvPicPr>
        <p:blipFill rotWithShape="1">
          <a:blip r:embed="rId5" cstate="print">
            <a:lum bright="12000" contrast="12000"/>
            <a:grayscl/>
            <a:extLst>
              <a:ext uri="{28A0092B-C50C-407E-A947-70E740481C1C}">
                <a14:useLocalDpi xmlns:a14="http://schemas.microsoft.com/office/drawing/2010/main" val="0"/>
              </a:ext>
            </a:extLst>
          </a:blip>
          <a:srcRect l="8174" r="10175"/>
          <a:stretch/>
        </p:blipFill>
        <p:spPr bwMode="auto">
          <a:xfrm>
            <a:off x="5193970" y="0"/>
            <a:ext cx="3950030" cy="362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3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
          <p:cNvPicPr>
            <a:picLocks noGrp="1" noChangeAspect="1" noChangeArrowheads="1"/>
          </p:cNvPicPr>
          <p:nvPr>
            <p:ph type="clipArt" sz="half" idx="4294967295"/>
          </p:nvPr>
        </p:nvPicPr>
        <p:blipFill>
          <a:blip r:embed="rId3" cstate="print">
            <a:lum bright="6000"/>
            <a:extLst>
              <a:ext uri="{28A0092B-C50C-407E-A947-70E740481C1C}">
                <a14:useLocalDpi xmlns:a14="http://schemas.microsoft.com/office/drawing/2010/main" val="0"/>
              </a:ext>
            </a:extLst>
          </a:blip>
          <a:srcRect/>
          <a:stretch>
            <a:fillRect/>
          </a:stretch>
        </p:blipFill>
        <p:spPr>
          <a:xfrm>
            <a:off x="357188" y="2626821"/>
            <a:ext cx="3655712" cy="40223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Text Box 3"/>
          <p:cNvSpPr txBox="1">
            <a:spLocks noChangeArrowheads="1"/>
          </p:cNvSpPr>
          <p:nvPr/>
        </p:nvSpPr>
        <p:spPr bwMode="auto">
          <a:xfrm>
            <a:off x="3106" y="430213"/>
            <a:ext cx="4911524" cy="1384995"/>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de-DE" b="1" dirty="0" err="1" smtClean="0">
                <a:solidFill>
                  <a:srgbClr val="000000"/>
                </a:solidFill>
                <a:latin typeface="Arial Narrow" pitchFamily="34" charset="0"/>
              </a:rPr>
              <a:t>Granulomatose</a:t>
            </a:r>
            <a:r>
              <a:rPr lang="de-DE" b="1" dirty="0" smtClean="0">
                <a:solidFill>
                  <a:srgbClr val="000000"/>
                </a:solidFill>
                <a:latin typeface="Arial Narrow" pitchFamily="34" charset="0"/>
              </a:rPr>
              <a:t> mit </a:t>
            </a:r>
            <a:r>
              <a:rPr lang="de-DE" b="1" dirty="0" err="1" smtClean="0">
                <a:solidFill>
                  <a:srgbClr val="000000"/>
                </a:solidFill>
                <a:latin typeface="Arial Narrow" pitchFamily="34" charset="0"/>
              </a:rPr>
              <a:t>Polyangiitis</a:t>
            </a:r>
            <a:r>
              <a:rPr lang="de-DE" b="1" dirty="0" smtClean="0">
                <a:solidFill>
                  <a:srgbClr val="000000"/>
                </a:solidFill>
                <a:latin typeface="Arial Narrow" pitchFamily="34" charset="0"/>
              </a:rPr>
              <a:t> (Morbus Wegener)</a:t>
            </a:r>
          </a:p>
          <a:p>
            <a:r>
              <a:rPr lang="de-DE" b="1" dirty="0">
                <a:solidFill>
                  <a:srgbClr val="000000"/>
                </a:solidFill>
                <a:latin typeface="Arial Narrow" pitchFamily="34" charset="0"/>
              </a:rPr>
              <a:t>-</a:t>
            </a:r>
            <a:r>
              <a:rPr lang="de-DE" b="1" dirty="0" smtClean="0">
                <a:solidFill>
                  <a:srgbClr val="000000"/>
                </a:solidFill>
                <a:latin typeface="Arial Narrow" pitchFamily="34" charset="0"/>
              </a:rPr>
              <a:t>Gefäßentzündung-</a:t>
            </a:r>
          </a:p>
        </p:txBody>
      </p:sp>
      <p:pic>
        <p:nvPicPr>
          <p:cNvPr id="5" name="Picture 2" descr="DSC00046"/>
          <p:cNvPicPr>
            <a:picLocks noChangeAspect="1" noChangeArrowheads="1"/>
          </p:cNvPicPr>
          <p:nvPr/>
        </p:nvPicPr>
        <p:blipFill>
          <a:blip r:embed="rId4" cstate="print">
            <a:lum bright="6000"/>
            <a:grayscl/>
            <a:extLst>
              <a:ext uri="{28A0092B-C50C-407E-A947-70E740481C1C}">
                <a14:useLocalDpi xmlns:a14="http://schemas.microsoft.com/office/drawing/2010/main" val="0"/>
              </a:ext>
            </a:extLst>
          </a:blip>
          <a:srcRect/>
          <a:stretch>
            <a:fillRect/>
          </a:stretch>
        </p:blipFill>
        <p:spPr bwMode="auto">
          <a:xfrm>
            <a:off x="4914630" y="3078417"/>
            <a:ext cx="3580978" cy="377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SC00054"/>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r="9056"/>
          <a:stretch>
            <a:fillRect/>
          </a:stretch>
        </p:blipFill>
        <p:spPr bwMode="auto">
          <a:xfrm>
            <a:off x="5054369" y="106325"/>
            <a:ext cx="3873731" cy="31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0880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effectLst>
            <a:prstShdw prst="shdw17" dist="17961" dir="2700000">
              <a:srgbClr val="7A0000"/>
            </a:prstShdw>
          </a:effectLst>
          <a:extLst>
            <a:ext uri="{909E8E84-426E-40DD-AFC4-6F175D3DCCD1}">
              <a14:hiddenFill xmlns:a14="http://schemas.microsoft.com/office/drawing/2010/main">
                <a:solidFill>
                  <a:srgbClr val="CC0000"/>
                </a:solidFill>
              </a14:hiddenFill>
            </a:ext>
          </a:extLst>
        </p:spPr>
        <p:txBody>
          <a:bodyPr/>
          <a:lstStyle/>
          <a:p>
            <a:pPr eaLnBrk="1" hangingPunct="1">
              <a:lnSpc>
                <a:spcPct val="130000"/>
              </a:lnSpc>
            </a:pPr>
            <a:r>
              <a:rPr lang="en-US" smtClean="0"/>
              <a:t>GICHT</a:t>
            </a:r>
          </a:p>
        </p:txBody>
      </p:sp>
      <p:sp>
        <p:nvSpPr>
          <p:cNvPr id="147459" name="Rectangle 3"/>
          <p:cNvSpPr>
            <a:spLocks noGrp="1" noChangeArrowheads="1"/>
          </p:cNvSpPr>
          <p:nvPr>
            <p:ph type="body" idx="1"/>
          </p:nvPr>
        </p:nvSpPr>
        <p:spPr/>
        <p:txBody>
          <a:bodyPr/>
          <a:lstStyle/>
          <a:p>
            <a:pPr eaLnBrk="1" hangingPunct="1">
              <a:lnSpc>
                <a:spcPct val="130000"/>
              </a:lnSpc>
              <a:buFont typeface="Times" pitchFamily="18" charset="0"/>
              <a:buNone/>
            </a:pPr>
            <a:r>
              <a:rPr lang="en-US" sz="3600" b="1" dirty="0" smtClean="0"/>
              <a:t>	</a:t>
            </a:r>
            <a:r>
              <a:rPr lang="en-US" sz="3600" b="1" dirty="0" err="1" smtClean="0"/>
              <a:t>Erkrankung</a:t>
            </a:r>
            <a:r>
              <a:rPr lang="en-US" sz="3600" b="1" dirty="0" smtClean="0"/>
              <a:t>, die </a:t>
            </a:r>
            <a:r>
              <a:rPr lang="en-US" sz="3600" b="1" dirty="0" err="1" smtClean="0"/>
              <a:t>durch</a:t>
            </a:r>
            <a:r>
              <a:rPr lang="en-US" sz="3600" b="1" dirty="0" smtClean="0"/>
              <a:t> die </a:t>
            </a:r>
            <a:r>
              <a:rPr lang="en-US" sz="3600" b="1" dirty="0" err="1" smtClean="0"/>
              <a:t>Ausfällung</a:t>
            </a:r>
            <a:r>
              <a:rPr lang="en-US" sz="3600" b="1" dirty="0" smtClean="0"/>
              <a:t> von </a:t>
            </a:r>
            <a:r>
              <a:rPr lang="en-US" sz="3600" b="1" dirty="0" err="1" smtClean="0"/>
              <a:t>Mononatriumurat</a:t>
            </a:r>
            <a:r>
              <a:rPr lang="en-US" sz="3600" b="1" dirty="0" smtClean="0"/>
              <a:t> </a:t>
            </a:r>
            <a:r>
              <a:rPr lang="en-US" sz="3600" b="1" dirty="0" err="1" smtClean="0"/>
              <a:t>aus</a:t>
            </a:r>
            <a:r>
              <a:rPr lang="en-US" sz="3600" b="1" dirty="0" smtClean="0"/>
              <a:t> </a:t>
            </a:r>
            <a:r>
              <a:rPr lang="en-US" sz="3600" b="1" dirty="0" err="1" smtClean="0"/>
              <a:t>übersättigten</a:t>
            </a:r>
            <a:r>
              <a:rPr lang="en-US" sz="3600" b="1" dirty="0" smtClean="0"/>
              <a:t> </a:t>
            </a:r>
            <a:r>
              <a:rPr lang="en-US" sz="3600" b="1" dirty="0" err="1" smtClean="0"/>
              <a:t>Extrazellulärflüssigkeiten</a:t>
            </a:r>
            <a:r>
              <a:rPr lang="en-US" sz="3600" b="1" dirty="0" smtClean="0"/>
              <a:t> </a:t>
            </a:r>
            <a:r>
              <a:rPr lang="en-US" sz="3600" b="1" dirty="0" err="1" smtClean="0"/>
              <a:t>entsteht</a:t>
            </a:r>
            <a:endParaRPr lang="en-US" sz="3600" b="1" dirty="0" smtClean="0"/>
          </a:p>
        </p:txBody>
      </p:sp>
    </p:spTree>
    <p:extLst>
      <p:ext uri="{BB962C8B-B14F-4D97-AF65-F5344CB8AC3E}">
        <p14:creationId xmlns:p14="http://schemas.microsoft.com/office/powerpoint/2010/main" val="114995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Oval 2"/>
          <p:cNvSpPr>
            <a:spLocks noChangeArrowheads="1"/>
          </p:cNvSpPr>
          <p:nvPr/>
        </p:nvSpPr>
        <p:spPr bwMode="auto">
          <a:xfrm>
            <a:off x="2709863" y="2667000"/>
            <a:ext cx="3657600" cy="1524000"/>
          </a:xfrm>
          <a:prstGeom prst="ellipse">
            <a:avLst/>
          </a:prstGeom>
          <a:gradFill rotWithShape="0">
            <a:gsLst>
              <a:gs pos="0">
                <a:srgbClr val="FF6600"/>
              </a:gs>
              <a:gs pos="100000">
                <a:schemeClr val="accent1"/>
              </a:gs>
            </a:gsLst>
            <a:path path="shape">
              <a:fillToRect l="50000" t="50000" r="50000" b="50000"/>
            </a:path>
          </a:gradFill>
          <a:ln w="28575">
            <a:solidFill>
              <a:schemeClr val="bg2"/>
            </a:solidFill>
            <a:round/>
            <a:headEnd/>
            <a:tailEnd/>
          </a:ln>
          <a:effectLst>
            <a:outerShdw dist="107763" dir="2700000" algn="ctr" rotWithShape="0">
              <a:schemeClr val="bg2">
                <a:alpha val="50000"/>
              </a:schemeClr>
            </a:outerShdw>
          </a:effectLst>
        </p:spPr>
        <p:txBody>
          <a:bodyPr wrap="none" anchor="ctr"/>
          <a:lstStyle/>
          <a:p>
            <a:r>
              <a:rPr lang="en-US" sz="4000" b="1" smtClean="0">
                <a:solidFill>
                  <a:srgbClr val="000000"/>
                </a:solidFill>
              </a:rPr>
              <a:t>GICHT</a:t>
            </a:r>
          </a:p>
        </p:txBody>
      </p:sp>
      <p:sp>
        <p:nvSpPr>
          <p:cNvPr id="148483" name="Oval 3"/>
          <p:cNvSpPr>
            <a:spLocks noChangeArrowheads="1"/>
          </p:cNvSpPr>
          <p:nvPr/>
        </p:nvSpPr>
        <p:spPr bwMode="auto">
          <a:xfrm>
            <a:off x="203199" y="4495800"/>
            <a:ext cx="4496391" cy="2021958"/>
          </a:xfrm>
          <a:prstGeom prst="ellipse">
            <a:avLst/>
          </a:prstGeom>
          <a:gradFill rotWithShape="0">
            <a:gsLst>
              <a:gs pos="0">
                <a:srgbClr val="FF6600"/>
              </a:gs>
              <a:gs pos="100000">
                <a:schemeClr val="accent1"/>
              </a:gs>
            </a:gsLst>
            <a:lin ang="18900000" scaled="1"/>
          </a:gradFill>
          <a:ln w="28575">
            <a:solidFill>
              <a:schemeClr val="bg2"/>
            </a:solidFill>
            <a:round/>
            <a:headEnd/>
            <a:tailEnd/>
          </a:ln>
          <a:effectLst>
            <a:outerShdw dist="107763" dir="2700000" algn="ctr" rotWithShape="0">
              <a:schemeClr val="bg2">
                <a:alpha val="50000"/>
              </a:schemeClr>
            </a:outerShdw>
          </a:effectLst>
        </p:spPr>
        <p:txBody>
          <a:bodyPr wrap="none" anchor="ctr"/>
          <a:lstStyle/>
          <a:p>
            <a:r>
              <a:rPr lang="en-US" sz="3200" b="1" dirty="0" err="1" smtClean="0">
                <a:solidFill>
                  <a:srgbClr val="000000"/>
                </a:solidFill>
              </a:rPr>
              <a:t>Gicht</a:t>
            </a:r>
            <a:r>
              <a:rPr lang="en-US" sz="3200" b="1" dirty="0" smtClean="0">
                <a:solidFill>
                  <a:srgbClr val="000000"/>
                </a:solidFill>
              </a:rPr>
              <a:t>-Arthritis</a:t>
            </a:r>
            <a:endParaRPr lang="en-US" dirty="0" smtClean="0">
              <a:solidFill>
                <a:srgbClr val="FFFF00"/>
              </a:solidFill>
            </a:endParaRPr>
          </a:p>
        </p:txBody>
      </p:sp>
      <p:sp>
        <p:nvSpPr>
          <p:cNvPr id="148484" name="Oval 4"/>
          <p:cNvSpPr>
            <a:spLocks noChangeArrowheads="1"/>
          </p:cNvSpPr>
          <p:nvPr/>
        </p:nvSpPr>
        <p:spPr bwMode="auto">
          <a:xfrm>
            <a:off x="4335683" y="4495800"/>
            <a:ext cx="4712624" cy="2021958"/>
          </a:xfrm>
          <a:prstGeom prst="ellipse">
            <a:avLst/>
          </a:prstGeom>
          <a:gradFill rotWithShape="0">
            <a:gsLst>
              <a:gs pos="0">
                <a:schemeClr val="accent1"/>
              </a:gs>
              <a:gs pos="100000">
                <a:srgbClr val="FF6600"/>
              </a:gs>
            </a:gsLst>
            <a:lin ang="2700000" scaled="1"/>
          </a:gradFill>
          <a:ln w="28575">
            <a:solidFill>
              <a:schemeClr val="bg2"/>
            </a:solidFill>
            <a:round/>
            <a:headEnd/>
            <a:tailEnd/>
          </a:ln>
          <a:effectLst>
            <a:outerShdw dist="107763" dir="2700000" algn="ctr" rotWithShape="0">
              <a:schemeClr val="bg2">
                <a:alpha val="50000"/>
              </a:schemeClr>
            </a:outerShdw>
          </a:effectLst>
        </p:spPr>
        <p:txBody>
          <a:bodyPr wrap="none" anchor="ctr"/>
          <a:lstStyle/>
          <a:p>
            <a:r>
              <a:rPr lang="en-US" sz="3200" b="1" dirty="0" smtClean="0">
                <a:solidFill>
                  <a:srgbClr val="000000"/>
                </a:solidFill>
              </a:rPr>
              <a:t>Tophi</a:t>
            </a:r>
            <a:br>
              <a:rPr lang="en-US" sz="3200" b="1" dirty="0" smtClean="0">
                <a:solidFill>
                  <a:srgbClr val="000000"/>
                </a:solidFill>
              </a:rPr>
            </a:br>
            <a:r>
              <a:rPr lang="en-US" b="1" dirty="0" smtClean="0">
                <a:solidFill>
                  <a:srgbClr val="000000"/>
                </a:solidFill>
              </a:rPr>
              <a:t>(</a:t>
            </a:r>
            <a:r>
              <a:rPr lang="en-US" b="1" dirty="0" err="1" smtClean="0">
                <a:solidFill>
                  <a:srgbClr val="000000"/>
                </a:solidFill>
              </a:rPr>
              <a:t>Harnsäureablagerungen</a:t>
            </a:r>
            <a:r>
              <a:rPr lang="en-US" b="1" dirty="0" smtClean="0">
                <a:solidFill>
                  <a:srgbClr val="000000"/>
                </a:solidFill>
              </a:rPr>
              <a:t> </a:t>
            </a:r>
            <a:br>
              <a:rPr lang="en-US" b="1" dirty="0" smtClean="0">
                <a:solidFill>
                  <a:srgbClr val="000000"/>
                </a:solidFill>
              </a:rPr>
            </a:br>
            <a:r>
              <a:rPr lang="en-US" b="1" dirty="0" smtClean="0">
                <a:solidFill>
                  <a:srgbClr val="000000"/>
                </a:solidFill>
              </a:rPr>
              <a:t>in </a:t>
            </a:r>
            <a:r>
              <a:rPr lang="en-US" b="1" dirty="0" err="1" smtClean="0">
                <a:solidFill>
                  <a:srgbClr val="000000"/>
                </a:solidFill>
              </a:rPr>
              <a:t>Weichteilen</a:t>
            </a:r>
            <a:r>
              <a:rPr lang="en-US" b="1" dirty="0" smtClean="0">
                <a:solidFill>
                  <a:srgbClr val="000000"/>
                </a:solidFill>
              </a:rPr>
              <a:t> und </a:t>
            </a:r>
            <a:r>
              <a:rPr lang="en-US" b="1" dirty="0" err="1" smtClean="0">
                <a:solidFill>
                  <a:srgbClr val="000000"/>
                </a:solidFill>
              </a:rPr>
              <a:t>Knochen</a:t>
            </a:r>
            <a:endParaRPr lang="en-US" b="1" dirty="0" smtClean="0">
              <a:solidFill>
                <a:srgbClr val="000000"/>
              </a:solidFill>
            </a:endParaRPr>
          </a:p>
        </p:txBody>
      </p:sp>
      <p:sp>
        <p:nvSpPr>
          <p:cNvPr id="148485" name="Oval 5"/>
          <p:cNvSpPr>
            <a:spLocks noChangeArrowheads="1"/>
          </p:cNvSpPr>
          <p:nvPr/>
        </p:nvSpPr>
        <p:spPr bwMode="auto">
          <a:xfrm>
            <a:off x="4019107" y="276447"/>
            <a:ext cx="4921693" cy="2009553"/>
          </a:xfrm>
          <a:prstGeom prst="ellipse">
            <a:avLst/>
          </a:prstGeom>
          <a:gradFill rotWithShape="0">
            <a:gsLst>
              <a:gs pos="0">
                <a:schemeClr val="accent1"/>
              </a:gs>
              <a:gs pos="100000">
                <a:srgbClr val="FF6600"/>
              </a:gs>
            </a:gsLst>
            <a:lin ang="18900000" scaled="1"/>
          </a:gradFill>
          <a:ln w="28575">
            <a:solidFill>
              <a:schemeClr val="bg2"/>
            </a:solidFill>
            <a:round/>
            <a:headEnd/>
            <a:tailEnd/>
          </a:ln>
          <a:effectLst>
            <a:outerShdw dist="107763" dir="2700000" algn="ctr" rotWithShape="0">
              <a:schemeClr val="bg2">
                <a:alpha val="50000"/>
              </a:schemeClr>
            </a:outerShdw>
          </a:effectLst>
        </p:spPr>
        <p:txBody>
          <a:bodyPr wrap="none" anchor="ctr"/>
          <a:lstStyle/>
          <a:p>
            <a:r>
              <a:rPr lang="en-US" sz="3200" b="1" dirty="0" err="1" smtClean="0">
                <a:solidFill>
                  <a:srgbClr val="000000"/>
                </a:solidFill>
              </a:rPr>
              <a:t>Harnsäuresteine</a:t>
            </a:r>
            <a:r>
              <a:rPr lang="en-US" sz="3200" b="1" dirty="0" smtClean="0">
                <a:solidFill>
                  <a:srgbClr val="000000"/>
                </a:solidFill>
              </a:rPr>
              <a:t> </a:t>
            </a:r>
            <a:br>
              <a:rPr lang="en-US" sz="3200" b="1" dirty="0" smtClean="0">
                <a:solidFill>
                  <a:srgbClr val="000000"/>
                </a:solidFill>
              </a:rPr>
            </a:br>
            <a:r>
              <a:rPr lang="en-US" sz="3200" b="1" dirty="0" smtClean="0">
                <a:solidFill>
                  <a:srgbClr val="000000"/>
                </a:solidFill>
              </a:rPr>
              <a:t>in der </a:t>
            </a:r>
            <a:r>
              <a:rPr lang="en-US" sz="3200" b="1" dirty="0" err="1" smtClean="0">
                <a:solidFill>
                  <a:srgbClr val="000000"/>
                </a:solidFill>
              </a:rPr>
              <a:t>Niere</a:t>
            </a:r>
            <a:endParaRPr lang="en-US" dirty="0" smtClean="0">
              <a:solidFill>
                <a:srgbClr val="FFFF00"/>
              </a:solidFill>
            </a:endParaRPr>
          </a:p>
        </p:txBody>
      </p:sp>
      <p:sp>
        <p:nvSpPr>
          <p:cNvPr id="148486" name="Oval 6"/>
          <p:cNvSpPr>
            <a:spLocks noChangeArrowheads="1"/>
          </p:cNvSpPr>
          <p:nvPr/>
        </p:nvSpPr>
        <p:spPr bwMode="auto">
          <a:xfrm>
            <a:off x="203200" y="276447"/>
            <a:ext cx="4496390" cy="2009553"/>
          </a:xfrm>
          <a:prstGeom prst="ellipse">
            <a:avLst/>
          </a:prstGeom>
          <a:gradFill rotWithShape="0">
            <a:gsLst>
              <a:gs pos="0">
                <a:srgbClr val="FF6600"/>
              </a:gs>
              <a:gs pos="100000">
                <a:schemeClr val="accent1"/>
              </a:gs>
            </a:gsLst>
            <a:lin ang="2700000" scaled="1"/>
          </a:gradFill>
          <a:ln w="28575">
            <a:solidFill>
              <a:schemeClr val="bg2"/>
            </a:solidFill>
            <a:round/>
            <a:headEnd/>
            <a:tailEnd/>
          </a:ln>
          <a:effectLst>
            <a:outerShdw dist="107763" dir="2700000" algn="ctr" rotWithShape="0">
              <a:schemeClr val="bg2">
                <a:alpha val="50000"/>
              </a:schemeClr>
            </a:outerShdw>
          </a:effectLst>
        </p:spPr>
        <p:txBody>
          <a:bodyPr wrap="none" anchor="ctr"/>
          <a:lstStyle/>
          <a:p>
            <a:r>
              <a:rPr lang="en-US" sz="3200" b="1" dirty="0" err="1" smtClean="0">
                <a:solidFill>
                  <a:srgbClr val="000000"/>
                </a:solidFill>
              </a:rPr>
              <a:t>Akutes</a:t>
            </a:r>
            <a:r>
              <a:rPr lang="en-US" sz="3200" b="1" dirty="0" smtClean="0">
                <a:solidFill>
                  <a:srgbClr val="000000"/>
                </a:solidFill>
              </a:rPr>
              <a:t> </a:t>
            </a:r>
            <a:br>
              <a:rPr lang="en-US" sz="3200" b="1" dirty="0" smtClean="0">
                <a:solidFill>
                  <a:srgbClr val="000000"/>
                </a:solidFill>
              </a:rPr>
            </a:br>
            <a:r>
              <a:rPr lang="en-US" sz="3200" b="1" dirty="0" err="1" smtClean="0">
                <a:solidFill>
                  <a:srgbClr val="000000"/>
                </a:solidFill>
              </a:rPr>
              <a:t>Nierenversagen</a:t>
            </a:r>
            <a:endParaRPr lang="en-US" sz="3200" b="1" dirty="0" smtClean="0">
              <a:solidFill>
                <a:srgbClr val="000000"/>
              </a:solidFill>
            </a:endParaRPr>
          </a:p>
        </p:txBody>
      </p:sp>
      <p:cxnSp>
        <p:nvCxnSpPr>
          <p:cNvPr id="148487" name="AutoShape 7"/>
          <p:cNvCxnSpPr>
            <a:cxnSpLocks noChangeShapeType="1"/>
            <a:stCxn id="148482" idx="1"/>
            <a:endCxn id="148486" idx="4"/>
          </p:cNvCxnSpPr>
          <p:nvPr/>
        </p:nvCxnSpPr>
        <p:spPr bwMode="auto">
          <a:xfrm flipH="1" flipV="1">
            <a:off x="2451395" y="2286000"/>
            <a:ext cx="794111" cy="604185"/>
          </a:xfrm>
          <a:prstGeom prst="straightConnector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cxnSp>
      <p:cxnSp>
        <p:nvCxnSpPr>
          <p:cNvPr id="148488" name="AutoShape 8"/>
          <p:cNvCxnSpPr>
            <a:cxnSpLocks noChangeShapeType="1"/>
            <a:stCxn id="148482" idx="7"/>
            <a:endCxn id="148485" idx="4"/>
          </p:cNvCxnSpPr>
          <p:nvPr/>
        </p:nvCxnSpPr>
        <p:spPr bwMode="auto">
          <a:xfrm flipV="1">
            <a:off x="5831820" y="2286000"/>
            <a:ext cx="648134" cy="604185"/>
          </a:xfrm>
          <a:prstGeom prst="straightConnector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cxnSp>
      <p:cxnSp>
        <p:nvCxnSpPr>
          <p:cNvPr id="148489" name="AutoShape 9"/>
          <p:cNvCxnSpPr>
            <a:cxnSpLocks noChangeShapeType="1"/>
            <a:stCxn id="148482" idx="3"/>
            <a:endCxn id="148483" idx="0"/>
          </p:cNvCxnSpPr>
          <p:nvPr/>
        </p:nvCxnSpPr>
        <p:spPr bwMode="auto">
          <a:xfrm flipH="1">
            <a:off x="2451395" y="3967815"/>
            <a:ext cx="794111" cy="527985"/>
          </a:xfrm>
          <a:prstGeom prst="straightConnector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cxnSp>
      <p:cxnSp>
        <p:nvCxnSpPr>
          <p:cNvPr id="148490" name="AutoShape 10"/>
          <p:cNvCxnSpPr>
            <a:cxnSpLocks noChangeShapeType="1"/>
            <a:stCxn id="148482" idx="5"/>
            <a:endCxn id="148484" idx="0"/>
          </p:cNvCxnSpPr>
          <p:nvPr/>
        </p:nvCxnSpPr>
        <p:spPr bwMode="auto">
          <a:xfrm>
            <a:off x="5831820" y="3967815"/>
            <a:ext cx="860175" cy="527985"/>
          </a:xfrm>
          <a:prstGeom prst="straightConnector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cxnSp>
    </p:spTree>
    <p:extLst>
      <p:ext uri="{BB962C8B-B14F-4D97-AF65-F5344CB8AC3E}">
        <p14:creationId xmlns:p14="http://schemas.microsoft.com/office/powerpoint/2010/main" val="1753648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reeform 2"/>
          <p:cNvSpPr>
            <a:spLocks/>
          </p:cNvSpPr>
          <p:nvPr/>
        </p:nvSpPr>
        <p:spPr bwMode="auto">
          <a:xfrm>
            <a:off x="2235200" y="1676400"/>
            <a:ext cx="1219200" cy="1219200"/>
          </a:xfrm>
          <a:custGeom>
            <a:avLst/>
            <a:gdLst>
              <a:gd name="T0" fmla="*/ 1821628235 w 816"/>
              <a:gd name="T1" fmla="*/ 0 h 576"/>
              <a:gd name="T2" fmla="*/ 1178700447 w 816"/>
              <a:gd name="T3" fmla="*/ 1720426667 h 576"/>
              <a:gd name="T4" fmla="*/ 0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816" y="0"/>
                </a:moveTo>
                <a:cubicBezTo>
                  <a:pt x="740" y="144"/>
                  <a:pt x="664" y="288"/>
                  <a:pt x="528" y="384"/>
                </a:cubicBezTo>
                <a:cubicBezTo>
                  <a:pt x="392" y="480"/>
                  <a:pt x="196" y="528"/>
                  <a:pt x="0" y="576"/>
                </a:cubicBezTo>
              </a:path>
            </a:pathLst>
          </a:custGeom>
          <a:noFill/>
          <a:ln w="76200" cmpd="sng">
            <a:solidFill>
              <a:schemeClr val="tx1"/>
            </a:solidFill>
            <a:round/>
            <a:headEnd type="none" w="med" len="me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de-DE" smtClean="0">
              <a:solidFill>
                <a:srgbClr val="FFFF00"/>
              </a:solidFill>
            </a:endParaRPr>
          </a:p>
        </p:txBody>
      </p:sp>
      <p:sp>
        <p:nvSpPr>
          <p:cNvPr id="150531" name="AutoShape 3"/>
          <p:cNvSpPr>
            <a:spLocks noChangeArrowheads="1"/>
          </p:cNvSpPr>
          <p:nvPr/>
        </p:nvSpPr>
        <p:spPr bwMode="auto">
          <a:xfrm>
            <a:off x="406400" y="4343400"/>
            <a:ext cx="2844800" cy="1981200"/>
          </a:xfrm>
          <a:prstGeom prst="foldedCorner">
            <a:avLst>
              <a:gd name="adj" fmla="val 12056"/>
            </a:avLst>
          </a:prstGeom>
          <a:solidFill>
            <a:schemeClr val="tx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mtClean="0">
              <a:solidFill>
                <a:srgbClr val="FFFF00"/>
              </a:solidFill>
            </a:endParaRPr>
          </a:p>
        </p:txBody>
      </p:sp>
      <p:pic>
        <p:nvPicPr>
          <p:cNvPr id="150532" name="Picture 4" descr="harnsäure"/>
          <p:cNvPicPr>
            <a:picLocks noChangeAspect="1" noChangeArrowheads="1"/>
          </p:cNvPicPr>
          <p:nvPr/>
        </p:nvPicPr>
        <p:blipFill>
          <a:blip r:embed="rId2">
            <a:extLst>
              <a:ext uri="{28A0092B-C50C-407E-A947-70E740481C1C}">
                <a14:useLocalDpi xmlns:a14="http://schemas.microsoft.com/office/drawing/2010/main" val="0"/>
              </a:ext>
            </a:extLst>
          </a:blip>
          <a:srcRect l="6169" t="14139" r="10715" b="15057"/>
          <a:stretch>
            <a:fillRect/>
          </a:stretch>
        </p:blipFill>
        <p:spPr bwMode="auto">
          <a:xfrm>
            <a:off x="474663" y="4430713"/>
            <a:ext cx="2505075" cy="169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36783" dir="4091915" algn="ctr" rotWithShape="0">
                    <a:srgbClr val="808080">
                      <a:alpha val="50000"/>
                    </a:srgbClr>
                  </a:outerShdw>
                </a:effectLst>
              </a14:hiddenEffects>
            </a:ext>
          </a:extLst>
        </p:spPr>
      </p:pic>
      <p:sp>
        <p:nvSpPr>
          <p:cNvPr id="150533" name="AutoShape 5"/>
          <p:cNvSpPr>
            <a:spLocks noChangeArrowheads="1"/>
          </p:cNvSpPr>
          <p:nvPr/>
        </p:nvSpPr>
        <p:spPr bwMode="auto">
          <a:xfrm>
            <a:off x="3589338" y="5486400"/>
            <a:ext cx="2182812" cy="685800"/>
          </a:xfrm>
          <a:prstGeom prst="wedgeRectCallout">
            <a:avLst>
              <a:gd name="adj1" fmla="val -95236"/>
              <a:gd name="adj2" fmla="val -26157"/>
            </a:avLst>
          </a:prstGeom>
          <a:solidFill>
            <a:schemeClr val="accent1"/>
          </a:solidFill>
          <a:ln w="9525">
            <a:solidFill>
              <a:schemeClr val="bg2"/>
            </a:solidFill>
            <a:miter lim="800000"/>
            <a:headEnd/>
            <a:tailEnd/>
          </a:ln>
          <a:effectLst>
            <a:outerShdw dist="81320" dir="3080412" algn="ctr" rotWithShape="0">
              <a:schemeClr val="bg2">
                <a:alpha val="50000"/>
              </a:schemeClr>
            </a:outerShdw>
          </a:effectLst>
        </p:spPr>
        <p:txBody>
          <a:bodyPr wrap="none" anchor="ctr"/>
          <a:lstStyle/>
          <a:p>
            <a:endParaRPr lang="de-DE" smtClean="0">
              <a:solidFill>
                <a:srgbClr val="FFFF00"/>
              </a:solidFill>
            </a:endParaRPr>
          </a:p>
        </p:txBody>
      </p:sp>
      <p:sp>
        <p:nvSpPr>
          <p:cNvPr id="150534" name="Rectangle 6"/>
          <p:cNvSpPr>
            <a:spLocks noChangeArrowheads="1"/>
          </p:cNvSpPr>
          <p:nvPr/>
        </p:nvSpPr>
        <p:spPr bwMode="auto">
          <a:xfrm>
            <a:off x="474663" y="609600"/>
            <a:ext cx="2505075" cy="762000"/>
          </a:xfrm>
          <a:prstGeom prst="rect">
            <a:avLst/>
          </a:prstGeom>
          <a:solidFill>
            <a:srgbClr val="00CC99"/>
          </a:solidFill>
          <a:ln w="9525">
            <a:solidFill>
              <a:schemeClr val="bg2"/>
            </a:solidFill>
            <a:miter lim="800000"/>
            <a:headEnd/>
            <a:tailEnd/>
          </a:ln>
          <a:effectLst>
            <a:outerShdw dist="81320" dir="3080412" algn="ctr" rotWithShape="0">
              <a:schemeClr val="bg2">
                <a:alpha val="50000"/>
              </a:schemeClr>
            </a:outerShdw>
          </a:effectLst>
        </p:spPr>
        <p:txBody>
          <a:bodyPr wrap="none" anchor="ctr"/>
          <a:lstStyle/>
          <a:p>
            <a:endParaRPr lang="de-DE" smtClean="0">
              <a:solidFill>
                <a:srgbClr val="FFFF00"/>
              </a:solidFill>
            </a:endParaRPr>
          </a:p>
        </p:txBody>
      </p:sp>
      <p:sp>
        <p:nvSpPr>
          <p:cNvPr id="150535" name="Text Box 7"/>
          <p:cNvSpPr txBox="1">
            <a:spLocks noChangeArrowheads="1"/>
          </p:cNvSpPr>
          <p:nvPr/>
        </p:nvSpPr>
        <p:spPr bwMode="auto">
          <a:xfrm>
            <a:off x="812800" y="639763"/>
            <a:ext cx="1855788" cy="701675"/>
          </a:xfrm>
          <a:prstGeom prst="rect">
            <a:avLst/>
          </a:prstGeom>
          <a:solidFill>
            <a:srgbClr val="00CC99"/>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81320" dir="3080412" algn="ctr" rotWithShape="0">
                    <a:schemeClr val="bg2">
                      <a:alpha val="50000"/>
                    </a:schemeClr>
                  </a:outerShdw>
                </a:effectLst>
              </a14:hiddenEffects>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2000" b="1" smtClean="0">
                <a:solidFill>
                  <a:srgbClr val="000000"/>
                </a:solidFill>
              </a:rPr>
              <a:t>Purin-Nukleotide</a:t>
            </a:r>
          </a:p>
          <a:p>
            <a:pPr algn="l"/>
            <a:r>
              <a:rPr lang="en-US" sz="2000" b="1" smtClean="0">
                <a:solidFill>
                  <a:srgbClr val="000000"/>
                </a:solidFill>
              </a:rPr>
              <a:t>(Adenin, Guanin)</a:t>
            </a:r>
          </a:p>
        </p:txBody>
      </p:sp>
      <p:sp>
        <p:nvSpPr>
          <p:cNvPr id="150536" name="Oval 8"/>
          <p:cNvSpPr>
            <a:spLocks noChangeArrowheads="1"/>
          </p:cNvSpPr>
          <p:nvPr/>
        </p:nvSpPr>
        <p:spPr bwMode="auto">
          <a:xfrm>
            <a:off x="3468688" y="457200"/>
            <a:ext cx="2100262" cy="2133600"/>
          </a:xfrm>
          <a:prstGeom prst="ellipse">
            <a:avLst/>
          </a:prstGeom>
          <a:noFill/>
          <a:ln w="76200">
            <a:solidFill>
              <a:schemeClr val="tx1"/>
            </a:solidFill>
            <a:round/>
            <a:headEnd/>
            <a:tailEnd/>
          </a:ln>
          <a:effectLst>
            <a:outerShdw dist="81320" dir="3080412"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de-DE" smtClean="0">
              <a:solidFill>
                <a:srgbClr val="FFFF00"/>
              </a:solidFill>
            </a:endParaRPr>
          </a:p>
        </p:txBody>
      </p:sp>
      <p:sp>
        <p:nvSpPr>
          <p:cNvPr id="150537" name="AutoShape 9"/>
          <p:cNvSpPr>
            <a:spLocks noChangeArrowheads="1"/>
          </p:cNvSpPr>
          <p:nvPr/>
        </p:nvSpPr>
        <p:spPr bwMode="auto">
          <a:xfrm flipV="1">
            <a:off x="3265488" y="1295400"/>
            <a:ext cx="406400" cy="304800"/>
          </a:xfrm>
          <a:prstGeom prst="triangle">
            <a:avLst>
              <a:gd name="adj" fmla="val 50000"/>
            </a:avLst>
          </a:prstGeom>
          <a:solidFill>
            <a:schemeClr val="tx1"/>
          </a:solidFill>
          <a:ln w="9525">
            <a:solidFill>
              <a:schemeClr val="tx1"/>
            </a:solidFill>
            <a:miter lim="800000"/>
            <a:headEnd/>
            <a:tailEnd/>
          </a:ln>
          <a:effectLst>
            <a:outerShdw dist="81320" dir="3080412" algn="ctr" rotWithShape="0">
              <a:schemeClr val="bg2">
                <a:alpha val="50000"/>
              </a:schemeClr>
            </a:outerShdw>
          </a:effectLst>
        </p:spPr>
        <p:txBody>
          <a:bodyPr wrap="none" anchor="ctr"/>
          <a:lstStyle/>
          <a:p>
            <a:endParaRPr lang="de-DE" smtClean="0">
              <a:solidFill>
                <a:srgbClr val="FFFF00"/>
              </a:solidFill>
            </a:endParaRPr>
          </a:p>
        </p:txBody>
      </p:sp>
      <p:sp>
        <p:nvSpPr>
          <p:cNvPr id="150538" name="AutoShape 10"/>
          <p:cNvSpPr>
            <a:spLocks noChangeArrowheads="1"/>
          </p:cNvSpPr>
          <p:nvPr/>
        </p:nvSpPr>
        <p:spPr bwMode="auto">
          <a:xfrm>
            <a:off x="5365750" y="1295400"/>
            <a:ext cx="406400" cy="304800"/>
          </a:xfrm>
          <a:prstGeom prst="triangle">
            <a:avLst>
              <a:gd name="adj" fmla="val 50000"/>
            </a:avLst>
          </a:prstGeom>
          <a:solidFill>
            <a:schemeClr val="tx1"/>
          </a:solidFill>
          <a:ln w="9525">
            <a:solidFill>
              <a:schemeClr val="tx1"/>
            </a:solidFill>
            <a:miter lim="800000"/>
            <a:headEnd/>
            <a:tailEnd/>
          </a:ln>
          <a:effectLst>
            <a:outerShdw dist="81320" dir="3080412" algn="ctr" rotWithShape="0">
              <a:schemeClr val="bg2">
                <a:alpha val="50000"/>
              </a:schemeClr>
            </a:outerShdw>
          </a:effectLst>
        </p:spPr>
        <p:txBody>
          <a:bodyPr wrap="none" anchor="ctr"/>
          <a:lstStyle/>
          <a:p>
            <a:endParaRPr lang="de-DE" smtClean="0">
              <a:solidFill>
                <a:srgbClr val="FFFF00"/>
              </a:solidFill>
            </a:endParaRPr>
          </a:p>
        </p:txBody>
      </p:sp>
      <p:sp>
        <p:nvSpPr>
          <p:cNvPr id="150539" name="Text Box 11"/>
          <p:cNvSpPr txBox="1">
            <a:spLocks noChangeArrowheads="1"/>
          </p:cNvSpPr>
          <p:nvPr/>
        </p:nvSpPr>
        <p:spPr bwMode="auto">
          <a:xfrm>
            <a:off x="474663" y="2514600"/>
            <a:ext cx="1706562" cy="831850"/>
          </a:xfrm>
          <a:prstGeom prst="rect">
            <a:avLst/>
          </a:prstGeom>
          <a:solidFill>
            <a:srgbClr val="00CC99"/>
          </a:solidFill>
          <a:ln w="9525">
            <a:solidFill>
              <a:schemeClr val="bg2"/>
            </a:solidFill>
            <a:miter lim="800000"/>
            <a:headEnd/>
            <a:tailEnd/>
          </a:ln>
          <a:effectLst>
            <a:outerShdw dist="81320" dir="3080412" algn="ctr" rotWithShape="0">
              <a:schemeClr val="bg2">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mtClean="0">
                <a:solidFill>
                  <a:srgbClr val="000000"/>
                </a:solidFill>
              </a:rPr>
              <a:t>“Salvage”</a:t>
            </a:r>
          </a:p>
          <a:p>
            <a:r>
              <a:rPr lang="en-US" smtClean="0">
                <a:solidFill>
                  <a:srgbClr val="000000"/>
                </a:solidFill>
              </a:rPr>
              <a:t>(Recycling)</a:t>
            </a:r>
          </a:p>
        </p:txBody>
      </p:sp>
      <p:sp>
        <p:nvSpPr>
          <p:cNvPr id="150540" name="Text Box 12"/>
          <p:cNvSpPr txBox="1">
            <a:spLocks noChangeArrowheads="1"/>
          </p:cNvSpPr>
          <p:nvPr/>
        </p:nvSpPr>
        <p:spPr bwMode="auto">
          <a:xfrm>
            <a:off x="3625850" y="5638800"/>
            <a:ext cx="204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3080412" algn="ctr" rotWithShape="0">
                    <a:schemeClr val="bg2">
                      <a:alpha val="50000"/>
                    </a:schemeClr>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mtClean="0">
                <a:solidFill>
                  <a:srgbClr val="000000"/>
                </a:solidFill>
              </a:rPr>
              <a:t>HARNSÄURE</a:t>
            </a:r>
          </a:p>
        </p:txBody>
      </p:sp>
      <p:sp>
        <p:nvSpPr>
          <p:cNvPr id="150541" name="Text Box 13"/>
          <p:cNvSpPr txBox="1">
            <a:spLocks noChangeArrowheads="1"/>
          </p:cNvSpPr>
          <p:nvPr/>
        </p:nvSpPr>
        <p:spPr bwMode="auto">
          <a:xfrm>
            <a:off x="6677025" y="5334000"/>
            <a:ext cx="1681163" cy="831850"/>
          </a:xfrm>
          <a:prstGeom prst="rect">
            <a:avLst/>
          </a:prstGeom>
          <a:solidFill>
            <a:schemeClr val="accent1"/>
          </a:solidFill>
          <a:ln w="9525">
            <a:solidFill>
              <a:schemeClr val="bg2"/>
            </a:solidFill>
            <a:miter lim="800000"/>
            <a:headEnd/>
            <a:tailEnd/>
          </a:ln>
          <a:effectLst>
            <a:outerShdw dist="81320" dir="3080412" algn="ctr" rotWithShape="0">
              <a:schemeClr val="bg2">
                <a:alpha val="50000"/>
              </a:schemeClr>
            </a:outerShdw>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mtClean="0">
                <a:solidFill>
                  <a:srgbClr val="000000"/>
                </a:solidFill>
              </a:rPr>
              <a:t>Natriumurat</a:t>
            </a:r>
          </a:p>
          <a:p>
            <a:r>
              <a:rPr lang="en-US" smtClean="0">
                <a:solidFill>
                  <a:srgbClr val="000000"/>
                </a:solidFill>
              </a:rPr>
              <a:t>6,4 mg/dl</a:t>
            </a:r>
          </a:p>
        </p:txBody>
      </p:sp>
      <p:sp>
        <p:nvSpPr>
          <p:cNvPr id="150542" name="Text Box 14"/>
          <p:cNvSpPr txBox="1">
            <a:spLocks noChangeArrowheads="1"/>
          </p:cNvSpPr>
          <p:nvPr/>
        </p:nvSpPr>
        <p:spPr bwMode="auto">
          <a:xfrm>
            <a:off x="6773863" y="2514600"/>
            <a:ext cx="1489075" cy="831850"/>
          </a:xfrm>
          <a:prstGeom prst="rect">
            <a:avLst/>
          </a:prstGeom>
          <a:solidFill>
            <a:schemeClr val="accent1"/>
          </a:solidFill>
          <a:ln w="9525">
            <a:solidFill>
              <a:schemeClr val="bg2"/>
            </a:solidFill>
            <a:miter lim="800000"/>
            <a:headEnd/>
            <a:tailEnd/>
          </a:ln>
          <a:effectLst>
            <a:outerShdw dist="81320" dir="3080412" algn="ctr" rotWithShape="0">
              <a:schemeClr val="bg2">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mtClean="0">
                <a:solidFill>
                  <a:srgbClr val="000000"/>
                </a:solidFill>
              </a:rPr>
              <a:t>Urat-ion</a:t>
            </a:r>
            <a:br>
              <a:rPr lang="en-US" smtClean="0">
                <a:solidFill>
                  <a:srgbClr val="000000"/>
                </a:solidFill>
              </a:rPr>
            </a:br>
            <a:r>
              <a:rPr lang="en-US" smtClean="0">
                <a:solidFill>
                  <a:srgbClr val="000000"/>
                </a:solidFill>
              </a:rPr>
              <a:t>120 mg/dl</a:t>
            </a:r>
          </a:p>
        </p:txBody>
      </p:sp>
      <p:grpSp>
        <p:nvGrpSpPr>
          <p:cNvPr id="150543" name="Group 15"/>
          <p:cNvGrpSpPr>
            <a:grpSpLocks/>
          </p:cNvGrpSpPr>
          <p:nvPr/>
        </p:nvGrpSpPr>
        <p:grpSpPr bwMode="auto">
          <a:xfrm rot="491836">
            <a:off x="5635625" y="3200400"/>
            <a:ext cx="949325" cy="2590800"/>
            <a:chOff x="3936" y="2544"/>
            <a:chExt cx="720" cy="1104"/>
          </a:xfrm>
        </p:grpSpPr>
        <p:sp>
          <p:nvSpPr>
            <p:cNvPr id="150553" name="Line 16"/>
            <p:cNvSpPr>
              <a:spLocks noChangeShapeType="1"/>
            </p:cNvSpPr>
            <p:nvPr/>
          </p:nvSpPr>
          <p:spPr bwMode="auto">
            <a:xfrm flipV="1">
              <a:off x="3936" y="2544"/>
              <a:ext cx="672" cy="1008"/>
            </a:xfrm>
            <a:prstGeom prst="line">
              <a:avLst/>
            </a:prstGeom>
            <a:noFill/>
            <a:ln w="5715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sp>
          <p:nvSpPr>
            <p:cNvPr id="150554" name="Line 17"/>
            <p:cNvSpPr>
              <a:spLocks noChangeShapeType="1"/>
            </p:cNvSpPr>
            <p:nvPr/>
          </p:nvSpPr>
          <p:spPr bwMode="auto">
            <a:xfrm flipV="1">
              <a:off x="3984" y="2640"/>
              <a:ext cx="672" cy="1008"/>
            </a:xfrm>
            <a:prstGeom prst="line">
              <a:avLst/>
            </a:prstGeom>
            <a:noFill/>
            <a:ln w="57150">
              <a:solidFill>
                <a:schemeClr val="tx1"/>
              </a:solidFill>
              <a:round/>
              <a:headEnd type="triangle" w="med" len="med"/>
              <a:tailEn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grpSp>
      <p:sp>
        <p:nvSpPr>
          <p:cNvPr id="150544" name="Line 18"/>
          <p:cNvSpPr>
            <a:spLocks noChangeShapeType="1"/>
          </p:cNvSpPr>
          <p:nvPr/>
        </p:nvSpPr>
        <p:spPr bwMode="auto">
          <a:xfrm>
            <a:off x="7416800" y="3657600"/>
            <a:ext cx="0" cy="1600200"/>
          </a:xfrm>
          <a:prstGeom prst="line">
            <a:avLst/>
          </a:prstGeom>
          <a:noFill/>
          <a:ln w="5715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sp>
        <p:nvSpPr>
          <p:cNvPr id="150545" name="Line 19"/>
          <p:cNvSpPr>
            <a:spLocks noChangeShapeType="1"/>
          </p:cNvSpPr>
          <p:nvPr/>
        </p:nvSpPr>
        <p:spPr bwMode="auto">
          <a:xfrm flipV="1">
            <a:off x="7586663" y="3657600"/>
            <a:ext cx="0" cy="1600200"/>
          </a:xfrm>
          <a:prstGeom prst="line">
            <a:avLst/>
          </a:prstGeom>
          <a:noFill/>
          <a:ln w="5715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sp>
        <p:nvSpPr>
          <p:cNvPr id="150546" name="Text Box 20"/>
          <p:cNvSpPr txBox="1">
            <a:spLocks noChangeArrowheads="1"/>
          </p:cNvSpPr>
          <p:nvPr/>
        </p:nvSpPr>
        <p:spPr bwMode="auto">
          <a:xfrm>
            <a:off x="3624263" y="4343400"/>
            <a:ext cx="1828800" cy="466725"/>
          </a:xfrm>
          <a:prstGeom prst="rect">
            <a:avLst/>
          </a:prstGeom>
          <a:solidFill>
            <a:srgbClr val="00CC99"/>
          </a:solidFill>
          <a:ln w="9525">
            <a:solidFill>
              <a:schemeClr val="bg2"/>
            </a:solidFill>
            <a:miter lim="800000"/>
            <a:headEnd/>
            <a:tailEnd/>
          </a:ln>
          <a:effectLst>
            <a:outerShdw dist="81320" dir="3080412" algn="ctr" rotWithShape="0">
              <a:schemeClr val="bg2">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mtClean="0">
                <a:solidFill>
                  <a:srgbClr val="000000"/>
                </a:solidFill>
              </a:rPr>
              <a:t>Xanthin</a:t>
            </a:r>
          </a:p>
        </p:txBody>
      </p:sp>
      <p:sp>
        <p:nvSpPr>
          <p:cNvPr id="150547" name="Text Box 21"/>
          <p:cNvSpPr txBox="1">
            <a:spLocks noChangeArrowheads="1"/>
          </p:cNvSpPr>
          <p:nvPr/>
        </p:nvSpPr>
        <p:spPr bwMode="auto">
          <a:xfrm>
            <a:off x="3613150" y="3200400"/>
            <a:ext cx="1849438" cy="466725"/>
          </a:xfrm>
          <a:prstGeom prst="rect">
            <a:avLst/>
          </a:prstGeom>
          <a:solidFill>
            <a:srgbClr val="00CC99"/>
          </a:solidFill>
          <a:ln w="9525">
            <a:solidFill>
              <a:schemeClr val="bg2"/>
            </a:solidFill>
            <a:miter lim="800000"/>
            <a:headEnd/>
            <a:tailEnd/>
          </a:ln>
          <a:effectLst>
            <a:outerShdw dist="81320" dir="3080412" algn="ctr" rotWithShape="0">
              <a:schemeClr val="bg2">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smtClean="0">
                <a:solidFill>
                  <a:srgbClr val="000000"/>
                </a:solidFill>
              </a:rPr>
              <a:t>Hypoxanthin</a:t>
            </a:r>
          </a:p>
        </p:txBody>
      </p:sp>
      <p:sp>
        <p:nvSpPr>
          <p:cNvPr id="150548" name="Line 22"/>
          <p:cNvSpPr>
            <a:spLocks noChangeShapeType="1"/>
          </p:cNvSpPr>
          <p:nvPr/>
        </p:nvSpPr>
        <p:spPr bwMode="auto">
          <a:xfrm>
            <a:off x="4489450" y="2667000"/>
            <a:ext cx="0" cy="457200"/>
          </a:xfrm>
          <a:prstGeom prst="line">
            <a:avLst/>
          </a:prstGeom>
          <a:noFill/>
          <a:ln w="7620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cxnSp>
        <p:nvCxnSpPr>
          <p:cNvPr id="150549" name="AutoShape 23"/>
          <p:cNvCxnSpPr>
            <a:cxnSpLocks noChangeShapeType="1"/>
            <a:stCxn id="150534" idx="3"/>
            <a:endCxn id="150536" idx="1"/>
          </p:cNvCxnSpPr>
          <p:nvPr/>
        </p:nvCxnSpPr>
        <p:spPr bwMode="auto">
          <a:xfrm flipV="1">
            <a:off x="2979738" y="731838"/>
            <a:ext cx="796925" cy="258762"/>
          </a:xfrm>
          <a:prstGeom prst="curvedConnector4">
            <a:avLst>
              <a:gd name="adj1" fmla="val 30676"/>
              <a:gd name="adj2" fmla="val 294477"/>
            </a:avLst>
          </a:prstGeom>
          <a:noFill/>
          <a:ln w="7620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cxnSp>
      <p:sp>
        <p:nvSpPr>
          <p:cNvPr id="150550" name="Line 24"/>
          <p:cNvSpPr>
            <a:spLocks noChangeShapeType="1"/>
          </p:cNvSpPr>
          <p:nvPr/>
        </p:nvSpPr>
        <p:spPr bwMode="auto">
          <a:xfrm>
            <a:off x="4538663" y="3810000"/>
            <a:ext cx="0" cy="457200"/>
          </a:xfrm>
          <a:prstGeom prst="line">
            <a:avLst/>
          </a:prstGeom>
          <a:noFill/>
          <a:ln w="7620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sp>
        <p:nvSpPr>
          <p:cNvPr id="150551" name="Line 25"/>
          <p:cNvSpPr>
            <a:spLocks noChangeShapeType="1"/>
          </p:cNvSpPr>
          <p:nvPr/>
        </p:nvSpPr>
        <p:spPr bwMode="auto">
          <a:xfrm>
            <a:off x="4538663" y="4953000"/>
            <a:ext cx="0" cy="457200"/>
          </a:xfrm>
          <a:prstGeom prst="line">
            <a:avLst/>
          </a:prstGeom>
          <a:noFill/>
          <a:ln w="76200">
            <a:solidFill>
              <a:schemeClr val="tx1"/>
            </a:solidFill>
            <a:round/>
            <a:headEnd/>
            <a:tailEnd type="triangle" w="med" len="med"/>
          </a:ln>
          <a:effectLst>
            <a:outerShdw dist="81320" dir="3080412"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de-DE" smtClean="0">
              <a:solidFill>
                <a:srgbClr val="FFFF00"/>
              </a:solidFill>
            </a:endParaRPr>
          </a:p>
        </p:txBody>
      </p:sp>
      <p:sp>
        <p:nvSpPr>
          <p:cNvPr id="150552" name="AutoShape 26"/>
          <p:cNvSpPr>
            <a:spLocks noChangeArrowheads="1"/>
          </p:cNvSpPr>
          <p:nvPr/>
        </p:nvSpPr>
        <p:spPr bwMode="auto">
          <a:xfrm>
            <a:off x="5757863" y="304800"/>
            <a:ext cx="2776537" cy="914400"/>
          </a:xfrm>
          <a:prstGeom prst="wedgeRectCallout">
            <a:avLst>
              <a:gd name="adj1" fmla="val -96037"/>
              <a:gd name="adj2" fmla="val 90625"/>
            </a:avLst>
          </a:prstGeom>
          <a:solidFill>
            <a:srgbClr val="CC0000"/>
          </a:solidFill>
          <a:ln w="9525">
            <a:solidFill>
              <a:schemeClr val="bg2"/>
            </a:solidFill>
            <a:miter lim="800000"/>
            <a:headEnd/>
            <a:tailEnd/>
          </a:ln>
          <a:effectLst>
            <a:outerShdw dist="81320" dir="3080412" algn="ctr" rotWithShape="0">
              <a:schemeClr val="bg2">
                <a:alpha val="50000"/>
              </a:schemeClr>
            </a:outerShdw>
          </a:effectLst>
        </p:spPr>
        <p:txBody>
          <a:bodyPr wrap="none" anchor="ctr"/>
          <a:lstStyle/>
          <a:p>
            <a:r>
              <a:rPr lang="en-US" smtClean="0">
                <a:solidFill>
                  <a:srgbClr val="FFFFFF"/>
                </a:solidFill>
              </a:rPr>
              <a:t>Purin-Metabolismus</a:t>
            </a:r>
          </a:p>
        </p:txBody>
      </p:sp>
    </p:spTree>
    <p:extLst>
      <p:ext uri="{BB962C8B-B14F-4D97-AF65-F5344CB8AC3E}">
        <p14:creationId xmlns:p14="http://schemas.microsoft.com/office/powerpoint/2010/main" val="76481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52400" y="76200"/>
            <a:ext cx="8915400" cy="884238"/>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dirty="0" smtClean="0"/>
              <a:t>Gicht-Prävalenz in den USA</a:t>
            </a:r>
          </a:p>
        </p:txBody>
      </p:sp>
      <p:graphicFrame>
        <p:nvGraphicFramePr>
          <p:cNvPr id="997409" name="Group 33"/>
          <p:cNvGraphicFramePr>
            <a:graphicFrameLocks noGrp="1"/>
          </p:cNvGraphicFramePr>
          <p:nvPr>
            <p:extLst>
              <p:ext uri="{D42A27DB-BD31-4B8C-83A1-F6EECF244321}">
                <p14:modId xmlns:p14="http://schemas.microsoft.com/office/powerpoint/2010/main" val="2174935185"/>
              </p:ext>
            </p:extLst>
          </p:nvPr>
        </p:nvGraphicFramePr>
        <p:xfrm>
          <a:off x="1720850" y="1916113"/>
          <a:ext cx="6935788" cy="4064001"/>
        </p:xfrm>
        <a:graphic>
          <a:graphicData uri="http://schemas.openxmlformats.org/drawingml/2006/table">
            <a:tbl>
              <a:tblPr/>
              <a:tblGrid>
                <a:gridCol w="4175125">
                  <a:extLst>
                    <a:ext uri="{9D8B030D-6E8A-4147-A177-3AD203B41FA5}">
                      <a16:colId xmlns:a16="http://schemas.microsoft.com/office/drawing/2014/main" val="20000"/>
                    </a:ext>
                  </a:extLst>
                </a:gridCol>
                <a:gridCol w="2760663">
                  <a:extLst>
                    <a:ext uri="{9D8B030D-6E8A-4147-A177-3AD203B41FA5}">
                      <a16:colId xmlns:a16="http://schemas.microsoft.com/office/drawing/2014/main" val="20001"/>
                    </a:ext>
                  </a:extLst>
                </a:gridCol>
              </a:tblGrid>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endParaRPr kumimoji="0" lang="de-DE" sz="2400" b="1" i="0" u="none" strike="noStrike" cap="none" normalizeH="0" baseline="0" smtClean="0">
                        <a:ln>
                          <a:noFill/>
                        </a:ln>
                        <a:solidFill>
                          <a:schemeClr val="tx1"/>
                        </a:solidFill>
                        <a:effectLst/>
                        <a:latin typeface="Arial" charset="0"/>
                      </a:endParaRP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Pro 100.000</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Männer </a:t>
                      </a:r>
                      <a:r>
                        <a:rPr kumimoji="0" lang="de-DE" sz="2400" b="1" i="0" u="none" strike="noStrike" cap="none" normalizeH="0" baseline="0" smtClean="0">
                          <a:ln>
                            <a:noFill/>
                          </a:ln>
                          <a:solidFill>
                            <a:schemeClr val="tx1"/>
                          </a:solidFill>
                          <a:effectLst/>
                          <a:latin typeface="Arial" charset="0"/>
                          <a:cs typeface="Times New Roman" pitchFamily="18" charset="0"/>
                        </a:rPr>
                        <a:t>≤ 45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3,4</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Frauen </a:t>
                      </a:r>
                      <a:r>
                        <a:rPr kumimoji="0" lang="de-DE" sz="2400" b="1" i="0" u="none" strike="noStrike" cap="none" normalizeH="0" baseline="0" smtClean="0">
                          <a:ln>
                            <a:noFill/>
                          </a:ln>
                          <a:solidFill>
                            <a:schemeClr val="tx1"/>
                          </a:solidFill>
                          <a:effectLst/>
                          <a:latin typeface="Arial" charset="0"/>
                          <a:cs typeface="Times New Roman" pitchFamily="18" charset="0"/>
                        </a:rPr>
                        <a:t>≤ 45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0,2</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Männer 45 – 60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33,5</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Frauen 45 – 60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12,0</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Männer &gt; 65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46,4</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smtClean="0">
                          <a:ln>
                            <a:noFill/>
                          </a:ln>
                          <a:solidFill>
                            <a:schemeClr val="tx1"/>
                          </a:solidFill>
                          <a:effectLst/>
                          <a:latin typeface="Arial" charset="0"/>
                        </a:rPr>
                        <a:t>  Frauen &gt; 65 Jahre</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Times" pitchFamily="18" charset="0"/>
                        <a:buNone/>
                        <a:tabLst/>
                      </a:pPr>
                      <a:r>
                        <a:rPr kumimoji="0" lang="de-DE" sz="2400" b="1" i="0" u="none" strike="noStrike" cap="none" normalizeH="0" baseline="0" dirty="0" smtClean="0">
                          <a:ln>
                            <a:noFill/>
                          </a:ln>
                          <a:solidFill>
                            <a:schemeClr val="tx1"/>
                          </a:solidFill>
                          <a:effectLst/>
                          <a:latin typeface="Arial" charset="0"/>
                        </a:rPr>
                        <a:t>19,2</a:t>
                      </a:r>
                    </a:p>
                  </a:txBody>
                  <a:tcPr horzOverflow="overflow">
                    <a:lnL w="28575" cap="flat" cmpd="sng" algn="ctr">
                      <a:solidFill>
                        <a:srgbClr val="00FFFF"/>
                      </a:solidFill>
                      <a:prstDash val="solid"/>
                      <a:round/>
                      <a:headEnd type="none" w="med" len="med"/>
                      <a:tailEnd type="none" w="med" len="med"/>
                    </a:lnL>
                    <a:lnR w="28575" cap="flat" cmpd="sng" algn="ctr">
                      <a:solidFill>
                        <a:srgbClr val="00FFFF"/>
                      </a:solidFill>
                      <a:prstDash val="solid"/>
                      <a:round/>
                      <a:headEnd type="none" w="med" len="med"/>
                      <a:tailEnd type="none" w="med" len="med"/>
                    </a:lnR>
                    <a:lnT w="28575" cap="flat" cmpd="sng" algn="ctr">
                      <a:solidFill>
                        <a:srgbClr val="00FFFF"/>
                      </a:solidFill>
                      <a:prstDash val="solid"/>
                      <a:round/>
                      <a:headEnd type="none" w="med" len="med"/>
                      <a:tailEnd type="none" w="med" len="med"/>
                    </a:lnT>
                    <a:lnB w="28575"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49533" name="Text Box 29"/>
          <p:cNvSpPr txBox="1">
            <a:spLocks noChangeArrowheads="1"/>
          </p:cNvSpPr>
          <p:nvPr/>
        </p:nvSpPr>
        <p:spPr bwMode="auto">
          <a:xfrm>
            <a:off x="825500" y="1255713"/>
            <a:ext cx="4770438" cy="33655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de-DE" sz="1600" b="1" smtClean="0">
                <a:solidFill>
                  <a:srgbClr val="000000"/>
                </a:solidFill>
                <a:latin typeface="Arial" charset="0"/>
              </a:rPr>
              <a:t>Choi H  Rheum Dis Clin N Am 2006; 32: 255-273</a:t>
            </a:r>
          </a:p>
        </p:txBody>
      </p:sp>
      <p:sp>
        <p:nvSpPr>
          <p:cNvPr id="997410" name="Oval 34"/>
          <p:cNvSpPr>
            <a:spLocks noChangeArrowheads="1"/>
          </p:cNvSpPr>
          <p:nvPr/>
        </p:nvSpPr>
        <p:spPr bwMode="auto">
          <a:xfrm rot="-1727083">
            <a:off x="133350" y="1041400"/>
            <a:ext cx="3024188" cy="1600200"/>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de-DE" b="1" smtClean="0">
                <a:solidFill>
                  <a:srgbClr val="FFFFFF"/>
                </a:solidFill>
                <a:latin typeface="Arial Narrow" pitchFamily="34" charset="0"/>
              </a:rPr>
              <a:t>50% der Gichtpatienten </a:t>
            </a:r>
            <a:br>
              <a:rPr lang="de-DE" b="1" smtClean="0">
                <a:solidFill>
                  <a:srgbClr val="FFFFFF"/>
                </a:solidFill>
                <a:latin typeface="Arial Narrow" pitchFamily="34" charset="0"/>
              </a:rPr>
            </a:br>
            <a:r>
              <a:rPr lang="de-DE" b="1" smtClean="0">
                <a:solidFill>
                  <a:srgbClr val="FFFFFF"/>
                </a:solidFill>
                <a:latin typeface="Arial Narrow" pitchFamily="34" charset="0"/>
              </a:rPr>
              <a:t>sind übergewichtig!</a:t>
            </a:r>
          </a:p>
        </p:txBody>
      </p:sp>
    </p:spTree>
    <p:custDataLst>
      <p:tags r:id="rId1"/>
    </p:custDataLst>
    <p:extLst>
      <p:ext uri="{BB962C8B-B14F-4D97-AF65-F5344CB8AC3E}">
        <p14:creationId xmlns:p14="http://schemas.microsoft.com/office/powerpoint/2010/main" val="409506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97410"/>
                                        </p:tgtEl>
                                        <p:attrNameLst>
                                          <p:attrName>style.visibility</p:attrName>
                                        </p:attrNameLst>
                                      </p:cBhvr>
                                      <p:to>
                                        <p:strVal val="visible"/>
                                      </p:to>
                                    </p:set>
                                    <p:animEffect transition="in" filter="circle(in)">
                                      <p:cBhvr>
                                        <p:cTn id="7" dur="1000"/>
                                        <p:tgtEl>
                                          <p:spTgt spid="99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410" grpId="0" animBg="1"/>
    </p:bldLst>
  </p:timing>
  <p:extLst mod="1"/>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p:txBody>
          <a:bodyPr/>
          <a:lstStyle/>
          <a:p>
            <a:pPr eaLnBrk="1" hangingPunct="1">
              <a:lnSpc>
                <a:spcPct val="130000"/>
              </a:lnSpc>
            </a:pPr>
            <a:endParaRPr lang="en-US" b="1" smtClean="0"/>
          </a:p>
          <a:p>
            <a:pPr eaLnBrk="1" hangingPunct="1">
              <a:lnSpc>
                <a:spcPct val="130000"/>
              </a:lnSpc>
            </a:pPr>
            <a:endParaRPr lang="en-US" sz="2800" b="1" smtClean="0"/>
          </a:p>
          <a:p>
            <a:pPr eaLnBrk="1" hangingPunct="1">
              <a:lnSpc>
                <a:spcPct val="130000"/>
              </a:lnSpc>
            </a:pPr>
            <a:endParaRPr lang="en-US" sz="2800" b="1" smtClean="0"/>
          </a:p>
        </p:txBody>
      </p:sp>
      <p:sp>
        <p:nvSpPr>
          <p:cNvPr id="151555" name="Text Box 3"/>
          <p:cNvSpPr txBox="1">
            <a:spLocks noChangeArrowheads="1"/>
          </p:cNvSpPr>
          <p:nvPr/>
        </p:nvSpPr>
        <p:spPr bwMode="auto">
          <a:xfrm>
            <a:off x="373063" y="585788"/>
            <a:ext cx="8397875" cy="5359400"/>
          </a:xfrm>
          <a:prstGeom prst="rect">
            <a:avLst/>
          </a:prstGeom>
          <a:solidFill>
            <a:schemeClr val="tx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lnSpc>
                <a:spcPct val="120000"/>
              </a:lnSpc>
            </a:pPr>
            <a:r>
              <a:rPr lang="en-US" b="1" smtClean="0">
                <a:solidFill>
                  <a:srgbClr val="000000"/>
                </a:solidFill>
                <a:latin typeface="Arial Narrow" pitchFamily="34" charset="0"/>
              </a:rPr>
              <a:t>Der Patient …schläft still bis etwa zwei Uhr morgens, bis er durch einen Schmerz aufgeweckt wird, der für gewöhnlich den Großzeh befällt, aber manchmal auch die Ferse, den Knöchel oder den Spann. </a:t>
            </a:r>
          </a:p>
          <a:p>
            <a:pPr algn="l">
              <a:lnSpc>
                <a:spcPct val="120000"/>
              </a:lnSpc>
            </a:pPr>
            <a:r>
              <a:rPr lang="en-US" b="1" smtClean="0">
                <a:solidFill>
                  <a:srgbClr val="000000"/>
                </a:solidFill>
                <a:latin typeface="Arial Narrow" pitchFamily="34" charset="0"/>
              </a:rPr>
              <a:t>Dem Schmerz … geht ein Frösteln und ein leichtes Fieber voraus</a:t>
            </a:r>
          </a:p>
          <a:p>
            <a:pPr algn="l">
              <a:lnSpc>
                <a:spcPct val="120000"/>
              </a:lnSpc>
            </a:pPr>
            <a:r>
              <a:rPr lang="en-US" b="1" smtClean="0">
                <a:solidFill>
                  <a:srgbClr val="000000"/>
                </a:solidFill>
                <a:latin typeface="Arial Narrow" pitchFamily="34" charset="0"/>
              </a:rPr>
              <a:t>….</a:t>
            </a:r>
          </a:p>
          <a:p>
            <a:pPr algn="l">
              <a:lnSpc>
                <a:spcPct val="120000"/>
              </a:lnSpc>
            </a:pPr>
            <a:r>
              <a:rPr lang="en-US" b="1" smtClean="0">
                <a:solidFill>
                  <a:srgbClr val="000000"/>
                </a:solidFill>
                <a:latin typeface="Arial Narrow" pitchFamily="34" charset="0"/>
              </a:rPr>
              <a:t>Der Schmerz ist zunächst mild, doch wird er allmählich …gewalttätiger. Manchmal ähnelt er einer Bänderverletzung, manchmal dem nagenden Biß eines Hundes, manchmal einem zermalmenden Druck, der so unglaublich schmerzhaft wird, daß der Patient weder das Gewicht der Bettdecke noch die Erschütterungen des Fußbodens durch einen Eintretenden erträgt. </a:t>
            </a:r>
          </a:p>
        </p:txBody>
      </p:sp>
      <p:sp>
        <p:nvSpPr>
          <p:cNvPr id="151556" name="Text Box 4"/>
          <p:cNvSpPr txBox="1">
            <a:spLocks noChangeArrowheads="1"/>
          </p:cNvSpPr>
          <p:nvPr/>
        </p:nvSpPr>
        <p:spPr bwMode="auto">
          <a:xfrm>
            <a:off x="365125" y="6205538"/>
            <a:ext cx="8412163" cy="5810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600" b="1" smtClean="0">
                <a:solidFill>
                  <a:srgbClr val="000000"/>
                </a:solidFill>
              </a:rPr>
              <a:t>Th. Sydenham, zitiert in W. Koopman (Hrsg.), Arthritis and Allied Conditions, Williams &amp; Wilkins, 1997</a:t>
            </a:r>
          </a:p>
        </p:txBody>
      </p:sp>
    </p:spTree>
    <p:extLst>
      <p:ext uri="{BB962C8B-B14F-4D97-AF65-F5344CB8AC3E}">
        <p14:creationId xmlns:p14="http://schemas.microsoft.com/office/powerpoint/2010/main" val="259664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5891" name="Text Box 3"/>
          <p:cNvSpPr txBox="1">
            <a:spLocks noChangeArrowheads="1"/>
          </p:cNvSpPr>
          <p:nvPr/>
        </p:nvSpPr>
        <p:spPr bwMode="auto">
          <a:xfrm>
            <a:off x="108968" y="1096963"/>
            <a:ext cx="336823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dirty="0" smtClean="0">
                <a:solidFill>
                  <a:srgbClr val="FFFF00"/>
                </a:solidFill>
              </a:rPr>
              <a:t>Akuter Gichtanfall: </a:t>
            </a:r>
            <a:br>
              <a:rPr lang="de-DE" dirty="0" smtClean="0">
                <a:solidFill>
                  <a:srgbClr val="FFFF00"/>
                </a:solidFill>
              </a:rPr>
            </a:br>
            <a:r>
              <a:rPr lang="de-DE" dirty="0" smtClean="0">
                <a:solidFill>
                  <a:srgbClr val="FFFF00"/>
                </a:solidFill>
              </a:rPr>
              <a:t>Die zwei </a:t>
            </a:r>
            <a:br>
              <a:rPr lang="de-DE" dirty="0" smtClean="0">
                <a:solidFill>
                  <a:srgbClr val="FFFF00"/>
                </a:solidFill>
              </a:rPr>
            </a:br>
            <a:r>
              <a:rPr lang="de-DE" dirty="0" smtClean="0">
                <a:solidFill>
                  <a:srgbClr val="FFFF00"/>
                </a:solidFill>
              </a:rPr>
              <a:t>häufigsten Lokalisationen</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4218" y="215814"/>
            <a:ext cx="4913905" cy="326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0" name="Picture 2" descr="66"/>
          <p:cNvPicPr>
            <a:picLocks noGrp="1" noChangeAspect="1" noChangeArrowheads="1"/>
          </p:cNvPicPr>
          <p:nvPr>
            <p:ph type="clipArt"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381000" y="2925906"/>
            <a:ext cx="5072149" cy="31700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944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de-DE" b="0" dirty="0" smtClean="0"/>
              <a:t>Die Rheumatoide Arthritis (RA)</a:t>
            </a:r>
          </a:p>
        </p:txBody>
      </p:sp>
      <p:sp>
        <p:nvSpPr>
          <p:cNvPr id="69635" name="Rectangle 3"/>
          <p:cNvSpPr>
            <a:spLocks noGrp="1" noChangeArrowheads="1"/>
          </p:cNvSpPr>
          <p:nvPr>
            <p:ph type="body" idx="1"/>
          </p:nvPr>
        </p:nvSpPr>
        <p:spPr/>
        <p:txBody>
          <a:bodyPr/>
          <a:lstStyle/>
          <a:p>
            <a:pPr eaLnBrk="1" hangingPunct="1">
              <a:lnSpc>
                <a:spcPct val="140000"/>
              </a:lnSpc>
            </a:pPr>
            <a:r>
              <a:rPr lang="de-DE" dirty="0" smtClean="0"/>
              <a:t>Prävalenz 1%</a:t>
            </a:r>
          </a:p>
          <a:p>
            <a:pPr eaLnBrk="1" hangingPunct="1">
              <a:lnSpc>
                <a:spcPct val="140000"/>
              </a:lnSpc>
            </a:pPr>
            <a:r>
              <a:rPr lang="de-DE" dirty="0" smtClean="0"/>
              <a:t>Manifestationsalter: Von 16 bis über 90! </a:t>
            </a:r>
            <a:br>
              <a:rPr lang="de-DE" dirty="0" smtClean="0"/>
            </a:br>
            <a:r>
              <a:rPr lang="de-DE" dirty="0" smtClean="0"/>
              <a:t>Gipfel zw. 45-55. Lebensjahr</a:t>
            </a:r>
          </a:p>
          <a:p>
            <a:pPr eaLnBrk="1" hangingPunct="1">
              <a:lnSpc>
                <a:spcPct val="140000"/>
              </a:lnSpc>
            </a:pPr>
            <a:r>
              <a:rPr lang="de-DE" dirty="0" smtClean="0"/>
              <a:t>Frauen/ Männer = 3-4:1</a:t>
            </a:r>
          </a:p>
        </p:txBody>
      </p:sp>
      <p:sp>
        <p:nvSpPr>
          <p:cNvPr id="2" name="Ellipse 1"/>
          <p:cNvSpPr/>
          <p:nvPr/>
        </p:nvSpPr>
        <p:spPr bwMode="auto">
          <a:xfrm>
            <a:off x="3966357" y="3716352"/>
            <a:ext cx="5011387" cy="1508166"/>
          </a:xfrm>
          <a:prstGeom prst="ellipse">
            <a:avLst/>
          </a:prstGeom>
          <a:solidFill>
            <a:srgbClr val="99000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FFFF"/>
                </a:solidFill>
                <a:effectLst/>
                <a:latin typeface="Arial" pitchFamily="34" charset="0"/>
                <a:cs typeface="Arial" pitchFamily="34" charset="0"/>
              </a:rPr>
              <a:t>Synonym:</a:t>
            </a:r>
            <a:r>
              <a:rPr kumimoji="0" lang="de-DE" sz="2400" b="0" i="0" u="none" strike="noStrike" cap="none" normalizeH="0" dirty="0" smtClean="0">
                <a:ln>
                  <a:noFill/>
                </a:ln>
                <a:solidFill>
                  <a:srgbClr val="FFFFFF"/>
                </a:solidFill>
                <a:effectLst/>
                <a:latin typeface="Arial" pitchFamily="34" charset="0"/>
                <a:cs typeface="Arial" pitchFamily="34" charset="0"/>
              </a:rPr>
              <a:t> </a:t>
            </a:r>
            <a:br>
              <a:rPr kumimoji="0" lang="de-DE" sz="2400" b="0" i="0" u="none" strike="noStrike" cap="none" normalizeH="0" dirty="0" smtClean="0">
                <a:ln>
                  <a:noFill/>
                </a:ln>
                <a:solidFill>
                  <a:srgbClr val="FFFFFF"/>
                </a:solidFill>
                <a:effectLst/>
                <a:latin typeface="Arial" pitchFamily="34" charset="0"/>
                <a:cs typeface="Arial" pitchFamily="34" charset="0"/>
              </a:rPr>
            </a:br>
            <a:r>
              <a:rPr kumimoji="0" lang="de-DE" sz="2400" b="0" i="0" u="none" strike="noStrike" cap="none" normalizeH="0" dirty="0" smtClean="0">
                <a:ln>
                  <a:noFill/>
                </a:ln>
                <a:solidFill>
                  <a:srgbClr val="FFFFFF"/>
                </a:solidFill>
                <a:effectLst/>
                <a:latin typeface="Arial" pitchFamily="34" charset="0"/>
                <a:cs typeface="Arial" pitchFamily="34" charset="0"/>
              </a:rPr>
              <a:t>Chronische Polyarthritis</a:t>
            </a:r>
            <a:br>
              <a:rPr kumimoji="0" lang="de-DE" sz="2400" b="0" i="0" u="none" strike="noStrike" cap="none" normalizeH="0" dirty="0" smtClean="0">
                <a:ln>
                  <a:noFill/>
                </a:ln>
                <a:solidFill>
                  <a:srgbClr val="FFFFFF"/>
                </a:solidFill>
                <a:effectLst/>
                <a:latin typeface="Arial" pitchFamily="34" charset="0"/>
                <a:cs typeface="Arial" pitchFamily="34" charset="0"/>
              </a:rPr>
            </a:br>
            <a:r>
              <a:rPr kumimoji="0" lang="de-DE" sz="2400" b="0" i="0" u="none" strike="noStrike" cap="none" normalizeH="0" dirty="0" smtClean="0">
                <a:ln>
                  <a:noFill/>
                </a:ln>
                <a:solidFill>
                  <a:srgbClr val="FFFFFF"/>
                </a:solidFill>
                <a:effectLst/>
                <a:latin typeface="Arial" pitchFamily="34" charset="0"/>
                <a:cs typeface="Arial" pitchFamily="34" charset="0"/>
              </a:rPr>
              <a:t>„Rheuma“</a:t>
            </a:r>
            <a:endParaRPr kumimoji="0" lang="de-DE" sz="2400" b="0" i="0" u="none" strike="noStrike" cap="none" normalizeH="0" baseline="0" dirty="0" smtClean="0">
              <a:ln>
                <a:noFill/>
              </a:ln>
              <a:solidFill>
                <a:srgbClr val="FFFFFF"/>
              </a:solidFill>
              <a:effectLst/>
              <a:latin typeface="Arial" pitchFamily="34" charset="0"/>
              <a:cs typeface="Arial" pitchFamily="34" charset="0"/>
            </a:endParaRPr>
          </a:p>
        </p:txBody>
      </p:sp>
    </p:spTree>
    <p:extLst>
      <p:ext uri="{BB962C8B-B14F-4D97-AF65-F5344CB8AC3E}">
        <p14:creationId xmlns:p14="http://schemas.microsoft.com/office/powerpoint/2010/main" val="122757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 name="Picture 2" descr="P:\Rheumazentrum\Mikroskop\Hoffmann, Wolfgang 40x.jpg"/>
          <p:cNvPicPr>
            <a:picLocks noChangeAspect="1" noChangeArrowheads="1"/>
          </p:cNvPicPr>
          <p:nvPr/>
        </p:nvPicPr>
        <p:blipFill rotWithShape="1">
          <a:blip r:embed="rId2">
            <a:extLst>
              <a:ext uri="{28A0092B-C50C-407E-A947-70E740481C1C}">
                <a14:useLocalDpi xmlns:a14="http://schemas.microsoft.com/office/drawing/2010/main" val="0"/>
              </a:ext>
            </a:extLst>
          </a:blip>
          <a:srcRect l="28958" t="17833" r="10833" b="25491"/>
          <a:stretch/>
        </p:blipFill>
        <p:spPr bwMode="auto">
          <a:xfrm>
            <a:off x="3228698" y="2360813"/>
            <a:ext cx="5713556" cy="4023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flipH="1">
            <a:off x="4235334" y="665017"/>
            <a:ext cx="5706688" cy="1200329"/>
          </a:xfrm>
          <a:prstGeom prst="rect">
            <a:avLst/>
          </a:prstGeom>
          <a:noFill/>
        </p:spPr>
        <p:txBody>
          <a:bodyPr wrap="square" rtlCol="0">
            <a:spAutoFit/>
          </a:bodyPr>
          <a:lstStyle/>
          <a:p>
            <a:r>
              <a:rPr lang="de-DE" dirty="0" smtClean="0">
                <a:solidFill>
                  <a:srgbClr val="FFFF00"/>
                </a:solidFill>
              </a:rPr>
              <a:t>Sicherung der Diagnose </a:t>
            </a:r>
          </a:p>
          <a:p>
            <a:r>
              <a:rPr lang="de-DE" dirty="0" smtClean="0">
                <a:solidFill>
                  <a:srgbClr val="FFFF00"/>
                </a:solidFill>
              </a:rPr>
              <a:t>eines Gichtanfalls:</a:t>
            </a:r>
          </a:p>
          <a:p>
            <a:r>
              <a:rPr lang="de-DE" dirty="0" smtClean="0">
                <a:solidFill>
                  <a:srgbClr val="FFFF00"/>
                </a:solidFill>
              </a:rPr>
              <a:t>Kristalle in der Gelenkflüssigkeit</a:t>
            </a:r>
            <a:endParaRPr lang="de-DE" dirty="0">
              <a:solidFill>
                <a:srgbClr val="FFFF00"/>
              </a:solidFill>
            </a:endParaRPr>
          </a:p>
        </p:txBody>
      </p:sp>
      <p:pic>
        <p:nvPicPr>
          <p:cNvPr id="5" name="Grafik 4"/>
          <p:cNvPicPr>
            <a:picLocks noChangeAspect="1"/>
          </p:cNvPicPr>
          <p:nvPr/>
        </p:nvPicPr>
        <p:blipFill>
          <a:blip r:embed="rId3"/>
          <a:stretch>
            <a:fillRect/>
          </a:stretch>
        </p:blipFill>
        <p:spPr>
          <a:xfrm>
            <a:off x="116060" y="259532"/>
            <a:ext cx="4572638" cy="3429479"/>
          </a:xfrm>
          <a:prstGeom prst="rect">
            <a:avLst/>
          </a:prstGeom>
        </p:spPr>
      </p:pic>
    </p:spTree>
    <p:extLst>
      <p:ext uri="{BB962C8B-B14F-4D97-AF65-F5344CB8AC3E}">
        <p14:creationId xmlns:p14="http://schemas.microsoft.com/office/powerpoint/2010/main" val="355567973"/>
      </p:ext>
    </p:extLst>
  </p:cSld>
  <p:clrMapOvr>
    <a:masterClrMapping/>
  </p:clrMapOvr>
  <p:transition/>
  <p:timing>
    <p:tnLst>
      <p:par>
        <p:cTn id="1" dur="indefinite" restart="never" nodeType="tmRoot"/>
      </p:par>
    </p:tnLst>
  </p:timing>
  <p:extLst mod="1"/>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p:txBody>
          <a:bodyPr/>
          <a:lstStyle/>
          <a:p>
            <a:pPr eaLnBrk="1" hangingPunct="1">
              <a:lnSpc>
                <a:spcPct val="130000"/>
              </a:lnSpc>
            </a:pPr>
            <a:endParaRPr lang="en-US" b="1" smtClean="0"/>
          </a:p>
          <a:p>
            <a:pPr eaLnBrk="1" hangingPunct="1">
              <a:lnSpc>
                <a:spcPct val="130000"/>
              </a:lnSpc>
            </a:pPr>
            <a:endParaRPr lang="en-US" sz="2800" b="1" smtClean="0"/>
          </a:p>
          <a:p>
            <a:pPr eaLnBrk="1" hangingPunct="1">
              <a:lnSpc>
                <a:spcPct val="130000"/>
              </a:lnSpc>
            </a:pPr>
            <a:endParaRPr lang="en-US" sz="2800" b="1" smtClean="0"/>
          </a:p>
        </p:txBody>
      </p:sp>
      <p:sp>
        <p:nvSpPr>
          <p:cNvPr id="152579" name="Oval 5"/>
          <p:cNvSpPr>
            <a:spLocks noChangeArrowheads="1"/>
          </p:cNvSpPr>
          <p:nvPr/>
        </p:nvSpPr>
        <p:spPr bwMode="auto">
          <a:xfrm>
            <a:off x="-299258" y="515938"/>
            <a:ext cx="9676014" cy="2553474"/>
          </a:xfrm>
          <a:prstGeom prst="ellipse">
            <a:avLst/>
          </a:prstGeom>
          <a:solidFill>
            <a:srgbClr val="006699"/>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de-DE" sz="2800" b="1" dirty="0" smtClean="0">
                <a:solidFill>
                  <a:srgbClr val="FFFFFF"/>
                </a:solidFill>
                <a:latin typeface="Arial" charset="0"/>
              </a:rPr>
              <a:t>Was sind die wichtigsten Auslöser von Gichtanfällen?</a:t>
            </a:r>
          </a:p>
          <a:p>
            <a:pPr eaLnBrk="1" hangingPunct="1"/>
            <a:r>
              <a:rPr lang="de-DE" sz="2800" b="1" dirty="0" smtClean="0">
                <a:solidFill>
                  <a:srgbClr val="FFFFFF"/>
                </a:solidFill>
                <a:latin typeface="Arial" charset="0"/>
              </a:rPr>
              <a:t>In welcher Jahreszeit sind Gichtanfälle am häufigsten?</a:t>
            </a:r>
          </a:p>
        </p:txBody>
      </p:sp>
    </p:spTree>
    <p:extLst>
      <p:ext uri="{BB962C8B-B14F-4D97-AF65-F5344CB8AC3E}">
        <p14:creationId xmlns:p14="http://schemas.microsoft.com/office/powerpoint/2010/main" val="323510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p:txBody>
          <a:bodyPr/>
          <a:lstStyle/>
          <a:p>
            <a:pPr eaLnBrk="1" hangingPunct="1">
              <a:lnSpc>
                <a:spcPct val="130000"/>
              </a:lnSpc>
            </a:pPr>
            <a:endParaRPr lang="en-US" b="1" smtClean="0"/>
          </a:p>
          <a:p>
            <a:pPr eaLnBrk="1" hangingPunct="1">
              <a:lnSpc>
                <a:spcPct val="130000"/>
              </a:lnSpc>
            </a:pPr>
            <a:endParaRPr lang="en-US" sz="2800" b="1" smtClean="0"/>
          </a:p>
          <a:p>
            <a:pPr eaLnBrk="1" hangingPunct="1">
              <a:lnSpc>
                <a:spcPct val="130000"/>
              </a:lnSpc>
            </a:pPr>
            <a:endParaRPr lang="en-US" sz="2800" b="1" smtClean="0"/>
          </a:p>
        </p:txBody>
      </p:sp>
      <p:sp>
        <p:nvSpPr>
          <p:cNvPr id="152579" name="Oval 5"/>
          <p:cNvSpPr>
            <a:spLocks noChangeArrowheads="1"/>
          </p:cNvSpPr>
          <p:nvPr/>
        </p:nvSpPr>
        <p:spPr bwMode="auto">
          <a:xfrm>
            <a:off x="-299258" y="-16334"/>
            <a:ext cx="9676014" cy="7400746"/>
          </a:xfrm>
          <a:prstGeom prst="ellipse">
            <a:avLst/>
          </a:prstGeom>
          <a:solidFill>
            <a:srgbClr val="006699"/>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de-DE" sz="2800" b="1" dirty="0" smtClean="0">
                <a:solidFill>
                  <a:srgbClr val="FFFFFF"/>
                </a:solidFill>
                <a:latin typeface="Arial" charset="0"/>
              </a:rPr>
              <a:t>Auslöser von Gichtanfällen:</a:t>
            </a:r>
          </a:p>
          <a:p>
            <a:pPr eaLnBrk="1" hangingPunct="1"/>
            <a:endParaRPr lang="de-DE" sz="2800" b="1" dirty="0" smtClean="0">
              <a:solidFill>
                <a:srgbClr val="FFFFFF"/>
              </a:solidFill>
              <a:latin typeface="Arial" charset="0"/>
            </a:endParaRPr>
          </a:p>
          <a:p>
            <a:pPr eaLnBrk="1" hangingPunct="1"/>
            <a:r>
              <a:rPr lang="de-DE" sz="2800" b="1" dirty="0" smtClean="0">
                <a:solidFill>
                  <a:srgbClr val="FFFFFF"/>
                </a:solidFill>
                <a:latin typeface="Arial" charset="0"/>
              </a:rPr>
              <a:t>Üppige Mahlzeiten</a:t>
            </a:r>
          </a:p>
          <a:p>
            <a:pPr eaLnBrk="1" hangingPunct="1"/>
            <a:r>
              <a:rPr lang="de-DE" sz="2800" b="1" dirty="0" smtClean="0">
                <a:solidFill>
                  <a:srgbClr val="FFFFFF"/>
                </a:solidFill>
                <a:latin typeface="Arial" charset="0"/>
              </a:rPr>
              <a:t>Starker Alkoholgenuss</a:t>
            </a:r>
          </a:p>
          <a:p>
            <a:pPr eaLnBrk="1" hangingPunct="1"/>
            <a:endParaRPr lang="de-DE" sz="2800" b="1" dirty="0" smtClean="0">
              <a:solidFill>
                <a:srgbClr val="FFFFFF"/>
              </a:solidFill>
              <a:latin typeface="Arial" charset="0"/>
            </a:endParaRPr>
          </a:p>
          <a:p>
            <a:pPr eaLnBrk="1" hangingPunct="1"/>
            <a:r>
              <a:rPr lang="de-DE" sz="2800" b="1" dirty="0" smtClean="0">
                <a:solidFill>
                  <a:srgbClr val="FFFFFF"/>
                </a:solidFill>
                <a:latin typeface="Arial" charset="0"/>
              </a:rPr>
              <a:t>Flüssigkeitsverlust: </a:t>
            </a:r>
          </a:p>
          <a:p>
            <a:pPr eaLnBrk="1" hangingPunct="1"/>
            <a:r>
              <a:rPr lang="de-DE" sz="2800" b="1" dirty="0" smtClean="0">
                <a:solidFill>
                  <a:srgbClr val="FFFFFF"/>
                </a:solidFill>
                <a:latin typeface="Arial" charset="0"/>
              </a:rPr>
              <a:t>Starkes Schwitzen</a:t>
            </a:r>
          </a:p>
          <a:p>
            <a:pPr eaLnBrk="1" hangingPunct="1"/>
            <a:r>
              <a:rPr lang="de-DE" sz="2800" b="1" dirty="0" smtClean="0">
                <a:solidFill>
                  <a:srgbClr val="FFFFFF"/>
                </a:solidFill>
                <a:latin typeface="Arial" charset="0"/>
              </a:rPr>
              <a:t>Diuretika (harntreibende Medikamente)</a:t>
            </a:r>
          </a:p>
          <a:p>
            <a:pPr eaLnBrk="1" hangingPunct="1"/>
            <a:endParaRPr lang="de-DE" sz="2800" b="1" dirty="0" smtClean="0">
              <a:solidFill>
                <a:srgbClr val="FFFFFF"/>
              </a:solidFill>
              <a:latin typeface="Arial" charset="0"/>
            </a:endParaRPr>
          </a:p>
          <a:p>
            <a:pPr eaLnBrk="1" hangingPunct="1"/>
            <a:r>
              <a:rPr lang="de-DE" sz="2800" b="1" dirty="0" smtClean="0">
                <a:solidFill>
                  <a:srgbClr val="FFFFFF"/>
                </a:solidFill>
                <a:latin typeface="Arial" charset="0"/>
              </a:rPr>
              <a:t>Übersäuerung durch:</a:t>
            </a:r>
          </a:p>
          <a:p>
            <a:pPr eaLnBrk="1" hangingPunct="1"/>
            <a:r>
              <a:rPr lang="de-DE" sz="2800" b="1" dirty="0" smtClean="0">
                <a:solidFill>
                  <a:srgbClr val="FFFFFF"/>
                </a:solidFill>
                <a:latin typeface="Arial" charset="0"/>
              </a:rPr>
              <a:t>Körperliche Überanstrengung</a:t>
            </a:r>
          </a:p>
          <a:p>
            <a:pPr eaLnBrk="1" hangingPunct="1"/>
            <a:r>
              <a:rPr lang="de-DE" sz="2800" b="1" dirty="0" smtClean="0">
                <a:solidFill>
                  <a:srgbClr val="FFFFFF"/>
                </a:solidFill>
                <a:latin typeface="Arial" charset="0"/>
              </a:rPr>
              <a:t>Hunger</a:t>
            </a:r>
          </a:p>
        </p:txBody>
      </p:sp>
    </p:spTree>
    <p:extLst>
      <p:ext uri="{BB962C8B-B14F-4D97-AF65-F5344CB8AC3E}">
        <p14:creationId xmlns:p14="http://schemas.microsoft.com/office/powerpoint/2010/main" val="108968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457200" y="2611296"/>
            <a:ext cx="8229600" cy="4937760"/>
          </a:xfrm>
        </p:spPr>
        <p:txBody>
          <a:bodyPr/>
          <a:lstStyle/>
          <a:p>
            <a:pPr eaLnBrk="1" hangingPunct="1">
              <a:lnSpc>
                <a:spcPct val="130000"/>
              </a:lnSpc>
              <a:buFont typeface="Times" pitchFamily="18" charset="0"/>
              <a:buNone/>
            </a:pPr>
            <a:r>
              <a:rPr lang="en-US" sz="3600" b="1" dirty="0" err="1" smtClean="0"/>
              <a:t>Ich</a:t>
            </a:r>
            <a:r>
              <a:rPr lang="en-US" sz="3600" b="1" dirty="0" smtClean="0"/>
              <a:t> </a:t>
            </a:r>
            <a:r>
              <a:rPr lang="en-US" sz="3600" b="1" dirty="0" err="1" smtClean="0"/>
              <a:t>werde</a:t>
            </a:r>
            <a:r>
              <a:rPr lang="en-US" sz="3600" b="1" dirty="0" smtClean="0"/>
              <a:t> </a:t>
            </a:r>
            <a:r>
              <a:rPr lang="en-US" sz="3600" b="1" dirty="0" err="1" smtClean="0"/>
              <a:t>Fieber</a:t>
            </a:r>
            <a:r>
              <a:rPr lang="en-US" sz="3600" b="1" dirty="0" smtClean="0"/>
              <a:t> </a:t>
            </a:r>
            <a:r>
              <a:rPr lang="en-US" sz="3600" b="1" dirty="0" err="1" smtClean="0"/>
              <a:t>haben</a:t>
            </a:r>
            <a:r>
              <a:rPr lang="en-US" sz="3600" b="1" dirty="0" smtClean="0"/>
              <a:t>!</a:t>
            </a:r>
          </a:p>
          <a:p>
            <a:pPr eaLnBrk="1" hangingPunct="1">
              <a:lnSpc>
                <a:spcPct val="130000"/>
              </a:lnSpc>
              <a:buFont typeface="Times" pitchFamily="18" charset="0"/>
              <a:buNone/>
            </a:pPr>
            <a:r>
              <a:rPr lang="en-US" sz="3600" b="1" dirty="0" err="1" smtClean="0"/>
              <a:t>Ich</a:t>
            </a:r>
            <a:r>
              <a:rPr lang="en-US" sz="3600" b="1" dirty="0" smtClean="0"/>
              <a:t> </a:t>
            </a:r>
            <a:r>
              <a:rPr lang="en-US" sz="3600" b="1" dirty="0" err="1" smtClean="0"/>
              <a:t>werde</a:t>
            </a:r>
            <a:r>
              <a:rPr lang="en-US" sz="3600" b="1" dirty="0" smtClean="0"/>
              <a:t> </a:t>
            </a:r>
            <a:r>
              <a:rPr lang="en-US" sz="3600" b="1" dirty="0" err="1" smtClean="0"/>
              <a:t>leiden</a:t>
            </a:r>
            <a:r>
              <a:rPr lang="en-US" sz="3600" b="1" dirty="0" smtClean="0"/>
              <a:t>!</a:t>
            </a:r>
          </a:p>
          <a:p>
            <a:pPr eaLnBrk="1" hangingPunct="1">
              <a:lnSpc>
                <a:spcPct val="130000"/>
              </a:lnSpc>
              <a:buFont typeface="Times" pitchFamily="18" charset="0"/>
              <a:buNone/>
            </a:pPr>
            <a:r>
              <a:rPr lang="en-US" sz="3600" b="1" dirty="0" err="1" smtClean="0"/>
              <a:t>Ich</a:t>
            </a:r>
            <a:r>
              <a:rPr lang="en-US" sz="3600" b="1" dirty="0" smtClean="0"/>
              <a:t> </a:t>
            </a:r>
            <a:r>
              <a:rPr lang="en-US" sz="3600" b="1" dirty="0" err="1" smtClean="0"/>
              <a:t>werde</a:t>
            </a:r>
            <a:r>
              <a:rPr lang="en-US" sz="3600" b="1" dirty="0" smtClean="0"/>
              <a:t> </a:t>
            </a:r>
            <a:r>
              <a:rPr lang="en-US" sz="3600" b="1" dirty="0" err="1" smtClean="0"/>
              <a:t>zuweilen</a:t>
            </a:r>
            <a:r>
              <a:rPr lang="en-US" sz="3600" b="1" dirty="0" smtClean="0"/>
              <a:t> </a:t>
            </a:r>
            <a:r>
              <a:rPr lang="en-US" sz="3600" b="1" dirty="0" err="1" smtClean="0"/>
              <a:t>schreien</a:t>
            </a:r>
            <a:r>
              <a:rPr lang="en-US" sz="3600" b="1" dirty="0" smtClean="0"/>
              <a:t>!</a:t>
            </a:r>
          </a:p>
          <a:p>
            <a:pPr eaLnBrk="1" hangingPunct="1">
              <a:lnSpc>
                <a:spcPct val="130000"/>
              </a:lnSpc>
              <a:buFont typeface="Times" pitchFamily="18" charset="0"/>
              <a:buNone/>
            </a:pPr>
            <a:r>
              <a:rPr lang="en-US" sz="3600" b="1" dirty="0" err="1" smtClean="0"/>
              <a:t>Meine</a:t>
            </a:r>
            <a:r>
              <a:rPr lang="en-US" sz="3600" b="1" dirty="0" smtClean="0"/>
              <a:t> </a:t>
            </a:r>
            <a:r>
              <a:rPr lang="en-US" sz="3600" b="1" dirty="0" err="1" smtClean="0"/>
              <a:t>Pfoten</a:t>
            </a:r>
            <a:r>
              <a:rPr lang="en-US" sz="3600" b="1" dirty="0" smtClean="0"/>
              <a:t> </a:t>
            </a:r>
            <a:r>
              <a:rPr lang="en-US" sz="3600" b="1" dirty="0" err="1" smtClean="0"/>
              <a:t>werden</a:t>
            </a:r>
            <a:r>
              <a:rPr lang="en-US" sz="3600" b="1" dirty="0" smtClean="0"/>
              <a:t> </a:t>
            </a:r>
            <a:r>
              <a:rPr lang="en-US" sz="3600" b="1" dirty="0" err="1" smtClean="0"/>
              <a:t>anschwellen</a:t>
            </a:r>
            <a:r>
              <a:rPr lang="en-US" sz="3600" b="1" dirty="0" smtClean="0"/>
              <a:t>!</a:t>
            </a:r>
          </a:p>
        </p:txBody>
      </p:sp>
      <p:sp>
        <p:nvSpPr>
          <p:cNvPr id="156675" name="Rectangle 3"/>
          <p:cNvSpPr>
            <a:spLocks noGrp="1" noChangeArrowheads="1"/>
          </p:cNvSpPr>
          <p:nvPr>
            <p:ph type="title"/>
          </p:nvPr>
        </p:nvSpPr>
        <p:spPr/>
        <p:txBody>
          <a:bodyPr/>
          <a:lstStyle/>
          <a:p>
            <a:pPr eaLnBrk="1" hangingPunct="1"/>
            <a:r>
              <a:rPr lang="de-DE" smtClean="0"/>
              <a:t>Chronische Gicht-Arthritis</a:t>
            </a:r>
          </a:p>
        </p:txBody>
      </p:sp>
      <p:sp>
        <p:nvSpPr>
          <p:cNvPr id="156676" name="Text Box 4"/>
          <p:cNvSpPr txBox="1">
            <a:spLocks noChangeArrowheads="1"/>
          </p:cNvSpPr>
          <p:nvPr/>
        </p:nvSpPr>
        <p:spPr bwMode="auto">
          <a:xfrm>
            <a:off x="898525" y="5678488"/>
            <a:ext cx="2928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de-DE" smtClean="0">
                <a:solidFill>
                  <a:srgbClr val="000000"/>
                </a:solidFill>
                <a:latin typeface="Arial" charset="0"/>
              </a:rPr>
              <a:t>Friedrich der Große </a:t>
            </a:r>
          </a:p>
        </p:txBody>
      </p:sp>
      <p:pic>
        <p:nvPicPr>
          <p:cNvPr id="516098" name="Picture 2" descr="Bildergebni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310" y="750956"/>
            <a:ext cx="2847051" cy="348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8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3" name="Picture 3" descr="DSC0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56" y="909602"/>
            <a:ext cx="3397440" cy="2548080"/>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descr="DSC00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661" y="2183642"/>
            <a:ext cx="5217963" cy="3913472"/>
          </a:xfrm>
          <a:prstGeom prst="rect">
            <a:avLst/>
          </a:prstGeom>
          <a:noFill/>
          <a:ln w="31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5120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097" y="3559250"/>
            <a:ext cx="3812215" cy="285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992046" y="542259"/>
            <a:ext cx="3746538" cy="1200329"/>
          </a:xfrm>
          <a:prstGeom prst="rect">
            <a:avLst/>
          </a:prstGeom>
          <a:noFill/>
        </p:spPr>
        <p:txBody>
          <a:bodyPr wrap="none" rtlCol="0">
            <a:spAutoFit/>
          </a:bodyPr>
          <a:lstStyle/>
          <a:p>
            <a:r>
              <a:rPr lang="de-DE" dirty="0" smtClean="0"/>
              <a:t>Schwere </a:t>
            </a:r>
            <a:r>
              <a:rPr lang="de-DE" dirty="0" err="1" smtClean="0"/>
              <a:t>Tophusgicht</a:t>
            </a:r>
            <a:r>
              <a:rPr lang="de-DE" dirty="0" smtClean="0"/>
              <a:t>: </a:t>
            </a:r>
            <a:br>
              <a:rPr lang="de-DE" dirty="0" smtClean="0"/>
            </a:br>
            <a:r>
              <a:rPr lang="de-DE" dirty="0" smtClean="0"/>
              <a:t>Ausfließen reiner Harnsäure </a:t>
            </a:r>
            <a:br>
              <a:rPr lang="de-DE" dirty="0" smtClean="0"/>
            </a:br>
            <a:r>
              <a:rPr lang="de-DE" dirty="0" smtClean="0"/>
              <a:t>nach Punktion</a:t>
            </a:r>
            <a:endParaRPr lang="de-DE" dirty="0"/>
          </a:p>
        </p:txBody>
      </p:sp>
    </p:spTree>
    <p:extLst>
      <p:ext uri="{BB962C8B-B14F-4D97-AF65-F5344CB8AC3E}">
        <p14:creationId xmlns:p14="http://schemas.microsoft.com/office/powerpoint/2010/main" val="3367658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0912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71"/>
          <a:stretch/>
        </p:blipFill>
        <p:spPr bwMode="auto">
          <a:xfrm>
            <a:off x="4263240" y="2805544"/>
            <a:ext cx="4880760" cy="405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0910000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221"/>
          <a:stretch/>
        </p:blipFill>
        <p:spPr bwMode="auto">
          <a:xfrm>
            <a:off x="0" y="0"/>
            <a:ext cx="5283466" cy="461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54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85800" y="609600"/>
            <a:ext cx="7772400" cy="947738"/>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anchor="b" anchorCtr="0">
            <a:normAutofit/>
          </a:bodyPr>
          <a:lstStyle/>
          <a:p>
            <a:pPr algn="l" eaLnBrk="1" hangingPunct="1"/>
            <a:r>
              <a:rPr lang="en-US" sz="3200" dirty="0" err="1">
                <a:solidFill>
                  <a:schemeClr val="tx2"/>
                </a:solidFill>
                <a:latin typeface="+mj-lt"/>
                <a:ea typeface="+mj-ea"/>
                <a:cs typeface="+mj-cs"/>
              </a:rPr>
              <a:t>Risiko</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für</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Gichtanfälle</a:t>
            </a:r>
            <a:endParaRPr lang="en-US" sz="3200" dirty="0">
              <a:solidFill>
                <a:schemeClr val="tx2"/>
              </a:solidFill>
              <a:latin typeface="+mj-lt"/>
              <a:ea typeface="+mj-ea"/>
              <a:cs typeface="+mj-cs"/>
            </a:endParaRPr>
          </a:p>
        </p:txBody>
      </p:sp>
      <p:sp>
        <p:nvSpPr>
          <p:cNvPr id="4" name="Textfeld 3"/>
          <p:cNvSpPr txBox="1"/>
          <p:nvPr/>
        </p:nvSpPr>
        <p:spPr>
          <a:xfrm>
            <a:off x="4306888" y="6330950"/>
            <a:ext cx="4586287" cy="338138"/>
          </a:xfrm>
          <a:prstGeom prst="rect">
            <a:avLst/>
          </a:prstGeom>
          <a:solidFill>
            <a:schemeClr val="accent2">
              <a:lumMod val="20000"/>
              <a:lumOff val="80000"/>
            </a:schemeClr>
          </a:solidFill>
        </p:spPr>
        <p:txBody>
          <a:bodyPr wrap="none">
            <a:spAutoFit/>
          </a:bodyPr>
          <a:lstStyle/>
          <a:p>
            <a:pPr>
              <a:defRPr/>
            </a:pPr>
            <a:r>
              <a:rPr lang="de-DE" sz="1600" b="1" dirty="0" err="1">
                <a:solidFill>
                  <a:srgbClr val="000000"/>
                </a:solidFill>
              </a:rPr>
              <a:t>Dalbeth</a:t>
            </a:r>
            <a:r>
              <a:rPr lang="de-DE" sz="1600" b="1" dirty="0">
                <a:solidFill>
                  <a:srgbClr val="000000"/>
                </a:solidFill>
              </a:rPr>
              <a:t> N et al. Ann </a:t>
            </a:r>
            <a:r>
              <a:rPr lang="de-DE" sz="1600" b="1" dirty="0" err="1">
                <a:solidFill>
                  <a:srgbClr val="000000"/>
                </a:solidFill>
              </a:rPr>
              <a:t>Rheum</a:t>
            </a:r>
            <a:r>
              <a:rPr lang="de-DE" sz="1600" b="1" dirty="0">
                <a:solidFill>
                  <a:srgbClr val="000000"/>
                </a:solidFill>
              </a:rPr>
              <a:t> Dis 2010; 69: 1738-43</a:t>
            </a:r>
          </a:p>
        </p:txBody>
      </p:sp>
      <p:graphicFrame>
        <p:nvGraphicFramePr>
          <p:cNvPr id="6" name="Tabelle 5"/>
          <p:cNvGraphicFramePr>
            <a:graphicFrameLocks noGrp="1"/>
          </p:cNvGraphicFramePr>
          <p:nvPr/>
        </p:nvGraphicFramePr>
        <p:xfrm>
          <a:off x="685800" y="1916113"/>
          <a:ext cx="7654925" cy="4146552"/>
        </p:xfrm>
        <a:graphic>
          <a:graphicData uri="http://schemas.openxmlformats.org/drawingml/2006/table">
            <a:tbl>
              <a:tblPr firstRow="1" bandRow="1">
                <a:tableStyleId>{5C22544A-7EE6-4342-B048-85BDC9FD1C3A}</a:tableStyleId>
              </a:tblPr>
              <a:tblGrid>
                <a:gridCol w="5193707">
                  <a:extLst>
                    <a:ext uri="{9D8B030D-6E8A-4147-A177-3AD203B41FA5}">
                      <a16:colId xmlns:a16="http://schemas.microsoft.com/office/drawing/2014/main" val="20000"/>
                    </a:ext>
                  </a:extLst>
                </a:gridCol>
                <a:gridCol w="2461218">
                  <a:extLst>
                    <a:ext uri="{9D8B030D-6E8A-4147-A177-3AD203B41FA5}">
                      <a16:colId xmlns:a16="http://schemas.microsoft.com/office/drawing/2014/main" val="20001"/>
                    </a:ext>
                  </a:extLst>
                </a:gridCol>
              </a:tblGrid>
              <a:tr h="518319">
                <a:tc>
                  <a:txBody>
                    <a:bodyPr/>
                    <a:lstStyle/>
                    <a:p>
                      <a:r>
                        <a:rPr lang="de-DE" sz="2800" b="1" dirty="0" smtClean="0">
                          <a:solidFill>
                            <a:schemeClr val="tx1"/>
                          </a:solidFill>
                        </a:rPr>
                        <a:t>Nahrungsmittel / Getränke</a:t>
                      </a:r>
                      <a:endParaRPr lang="de-DE" sz="2800" b="1" dirty="0">
                        <a:solidFill>
                          <a:schemeClr val="tx1"/>
                        </a:solidFill>
                      </a:endParaRPr>
                    </a:p>
                  </a:txBody>
                  <a:tcPr marL="91448" marR="91448" marT="45734" marB="45734"/>
                </a:tc>
                <a:tc>
                  <a:txBody>
                    <a:bodyPr/>
                    <a:lstStyle/>
                    <a:p>
                      <a:pPr algn="ctr"/>
                      <a:r>
                        <a:rPr lang="de-DE" sz="2800" b="1" dirty="0" smtClean="0">
                          <a:solidFill>
                            <a:schemeClr val="tx1"/>
                          </a:solidFill>
                        </a:rPr>
                        <a:t>RR</a:t>
                      </a:r>
                      <a:endParaRPr lang="de-DE" sz="2800" b="1" dirty="0">
                        <a:solidFill>
                          <a:schemeClr val="tx1"/>
                        </a:solidFill>
                      </a:endParaRPr>
                    </a:p>
                  </a:txBody>
                  <a:tcPr marL="91448" marR="91448" marT="45734" marB="45734"/>
                </a:tc>
                <a:extLst>
                  <a:ext uri="{0D108BD9-81ED-4DB2-BD59-A6C34878D82A}">
                    <a16:rowId xmlns:a16="http://schemas.microsoft.com/office/drawing/2014/main" val="10000"/>
                  </a:ext>
                </a:extLst>
              </a:tr>
              <a:tr h="518319">
                <a:tc>
                  <a:txBody>
                    <a:bodyPr/>
                    <a:lstStyle/>
                    <a:p>
                      <a:r>
                        <a:rPr lang="de-DE" sz="2800" b="1" dirty="0" smtClean="0">
                          <a:solidFill>
                            <a:schemeClr val="bg1"/>
                          </a:solidFill>
                        </a:rPr>
                        <a:t>Alkohol insgesamt</a:t>
                      </a:r>
                      <a:endParaRPr lang="de-DE" sz="2800" b="1" dirty="0">
                        <a:solidFill>
                          <a:schemeClr val="bg1"/>
                        </a:solidFill>
                      </a:endParaRPr>
                    </a:p>
                  </a:txBody>
                  <a:tcPr marL="91448" marR="91448" marT="45734" marB="45734">
                    <a:solidFill>
                      <a:srgbClr val="FF0000"/>
                    </a:solidFill>
                  </a:tcPr>
                </a:tc>
                <a:tc>
                  <a:txBody>
                    <a:bodyPr/>
                    <a:lstStyle/>
                    <a:p>
                      <a:pPr algn="ctr"/>
                      <a:r>
                        <a:rPr lang="de-DE" sz="2800" b="1" dirty="0" smtClean="0">
                          <a:solidFill>
                            <a:schemeClr val="bg1"/>
                          </a:solidFill>
                        </a:rPr>
                        <a:t>2.53</a:t>
                      </a:r>
                      <a:endParaRPr lang="de-DE" sz="2800" b="1" dirty="0">
                        <a:solidFill>
                          <a:schemeClr val="bg1"/>
                        </a:solidFill>
                      </a:endParaRPr>
                    </a:p>
                  </a:txBody>
                  <a:tcPr marL="91448" marR="91448" marT="45734" marB="45734">
                    <a:solidFill>
                      <a:srgbClr val="FF0000"/>
                    </a:solidFill>
                  </a:tcPr>
                </a:tc>
                <a:extLst>
                  <a:ext uri="{0D108BD9-81ED-4DB2-BD59-A6C34878D82A}">
                    <a16:rowId xmlns:a16="http://schemas.microsoft.com/office/drawing/2014/main" val="10001"/>
                  </a:ext>
                </a:extLst>
              </a:tr>
              <a:tr h="518319">
                <a:tc>
                  <a:txBody>
                    <a:bodyPr/>
                    <a:lstStyle/>
                    <a:p>
                      <a:r>
                        <a:rPr lang="de-DE" sz="2800" b="1" dirty="0" smtClean="0">
                          <a:solidFill>
                            <a:schemeClr val="bg1"/>
                          </a:solidFill>
                        </a:rPr>
                        <a:t>    Bier</a:t>
                      </a:r>
                      <a:endParaRPr lang="de-DE" sz="2800" b="1" dirty="0">
                        <a:solidFill>
                          <a:schemeClr val="bg1"/>
                        </a:solidFill>
                      </a:endParaRPr>
                    </a:p>
                  </a:txBody>
                  <a:tcPr marL="91448" marR="91448" marT="45734" marB="45734">
                    <a:solidFill>
                      <a:srgbClr val="FF0000"/>
                    </a:solidFill>
                  </a:tcPr>
                </a:tc>
                <a:tc>
                  <a:txBody>
                    <a:bodyPr/>
                    <a:lstStyle/>
                    <a:p>
                      <a:pPr algn="ctr"/>
                      <a:r>
                        <a:rPr lang="de-DE" sz="2800" b="1" dirty="0" smtClean="0">
                          <a:solidFill>
                            <a:schemeClr val="bg1"/>
                          </a:solidFill>
                        </a:rPr>
                        <a:t>2.51</a:t>
                      </a:r>
                      <a:endParaRPr lang="de-DE" sz="2800" b="1" dirty="0">
                        <a:solidFill>
                          <a:schemeClr val="bg1"/>
                        </a:solidFill>
                      </a:endParaRPr>
                    </a:p>
                  </a:txBody>
                  <a:tcPr marL="91448" marR="91448" marT="45734" marB="45734">
                    <a:solidFill>
                      <a:srgbClr val="FF0000"/>
                    </a:solidFill>
                  </a:tcPr>
                </a:tc>
                <a:extLst>
                  <a:ext uri="{0D108BD9-81ED-4DB2-BD59-A6C34878D82A}">
                    <a16:rowId xmlns:a16="http://schemas.microsoft.com/office/drawing/2014/main" val="10002"/>
                  </a:ext>
                </a:extLst>
              </a:tr>
              <a:tr h="518319">
                <a:tc>
                  <a:txBody>
                    <a:bodyPr/>
                    <a:lstStyle/>
                    <a:p>
                      <a:r>
                        <a:rPr lang="de-DE" sz="2800" b="1" dirty="0" smtClean="0">
                          <a:solidFill>
                            <a:schemeClr val="bg1"/>
                          </a:solidFill>
                        </a:rPr>
                        <a:t>    Schnaps</a:t>
                      </a:r>
                      <a:endParaRPr lang="de-DE" sz="2800" b="1" dirty="0">
                        <a:solidFill>
                          <a:schemeClr val="bg1"/>
                        </a:solidFill>
                      </a:endParaRPr>
                    </a:p>
                  </a:txBody>
                  <a:tcPr marL="91448" marR="91448" marT="45734" marB="45734">
                    <a:solidFill>
                      <a:srgbClr val="FF0000"/>
                    </a:solidFill>
                  </a:tcPr>
                </a:tc>
                <a:tc>
                  <a:txBody>
                    <a:bodyPr/>
                    <a:lstStyle/>
                    <a:p>
                      <a:pPr algn="ctr"/>
                      <a:r>
                        <a:rPr lang="de-DE" sz="2800" b="1" dirty="0" smtClean="0">
                          <a:solidFill>
                            <a:schemeClr val="bg1"/>
                          </a:solidFill>
                        </a:rPr>
                        <a:t>1.60</a:t>
                      </a:r>
                      <a:endParaRPr lang="de-DE" sz="2800" b="1" dirty="0">
                        <a:solidFill>
                          <a:schemeClr val="bg1"/>
                        </a:solidFill>
                      </a:endParaRPr>
                    </a:p>
                  </a:txBody>
                  <a:tcPr marL="91448" marR="91448" marT="45734" marB="45734">
                    <a:solidFill>
                      <a:srgbClr val="FF0000"/>
                    </a:solidFill>
                  </a:tcPr>
                </a:tc>
                <a:extLst>
                  <a:ext uri="{0D108BD9-81ED-4DB2-BD59-A6C34878D82A}">
                    <a16:rowId xmlns:a16="http://schemas.microsoft.com/office/drawing/2014/main" val="10003"/>
                  </a:ext>
                </a:extLst>
              </a:tr>
              <a:tr h="518319">
                <a:tc>
                  <a:txBody>
                    <a:bodyPr/>
                    <a:lstStyle/>
                    <a:p>
                      <a:r>
                        <a:rPr lang="de-DE" sz="2800" b="1" dirty="0" smtClean="0"/>
                        <a:t>    Wein</a:t>
                      </a:r>
                      <a:endParaRPr lang="de-DE" sz="2800" b="1" dirty="0"/>
                    </a:p>
                  </a:txBody>
                  <a:tcPr marL="91448" marR="91448" marT="45734" marB="45734"/>
                </a:tc>
                <a:tc>
                  <a:txBody>
                    <a:bodyPr/>
                    <a:lstStyle/>
                    <a:p>
                      <a:pPr algn="ctr"/>
                      <a:r>
                        <a:rPr lang="de-DE" sz="2800" b="1" dirty="0" smtClean="0"/>
                        <a:t>1.05</a:t>
                      </a:r>
                      <a:endParaRPr lang="de-DE" sz="2800" b="1" dirty="0"/>
                    </a:p>
                  </a:txBody>
                  <a:tcPr marL="91448" marR="91448" marT="45734" marB="45734"/>
                </a:tc>
                <a:extLst>
                  <a:ext uri="{0D108BD9-81ED-4DB2-BD59-A6C34878D82A}">
                    <a16:rowId xmlns:a16="http://schemas.microsoft.com/office/drawing/2014/main" val="10004"/>
                  </a:ext>
                </a:extLst>
              </a:tr>
              <a:tr h="518319">
                <a:tc>
                  <a:txBody>
                    <a:bodyPr/>
                    <a:lstStyle/>
                    <a:p>
                      <a:r>
                        <a:rPr lang="de-DE" sz="2800" b="1" dirty="0" smtClean="0">
                          <a:solidFill>
                            <a:schemeClr val="bg1"/>
                          </a:solidFill>
                        </a:rPr>
                        <a:t>Fleisch</a:t>
                      </a:r>
                      <a:endParaRPr lang="de-DE" sz="2800" b="1" dirty="0">
                        <a:solidFill>
                          <a:schemeClr val="bg1"/>
                        </a:solidFill>
                      </a:endParaRPr>
                    </a:p>
                  </a:txBody>
                  <a:tcPr marL="91448" marR="91448" marT="45734" marB="45734">
                    <a:solidFill>
                      <a:srgbClr val="FF0000"/>
                    </a:solidFill>
                  </a:tcPr>
                </a:tc>
                <a:tc>
                  <a:txBody>
                    <a:bodyPr/>
                    <a:lstStyle/>
                    <a:p>
                      <a:pPr algn="ctr"/>
                      <a:r>
                        <a:rPr lang="de-DE" sz="2800" b="1" dirty="0" smtClean="0">
                          <a:solidFill>
                            <a:schemeClr val="bg1"/>
                          </a:solidFill>
                        </a:rPr>
                        <a:t>1.41</a:t>
                      </a:r>
                      <a:endParaRPr lang="de-DE" sz="2800" b="1" dirty="0">
                        <a:solidFill>
                          <a:schemeClr val="bg1"/>
                        </a:solidFill>
                      </a:endParaRPr>
                    </a:p>
                  </a:txBody>
                  <a:tcPr marL="91448" marR="91448" marT="45734" marB="45734">
                    <a:solidFill>
                      <a:srgbClr val="FF0000"/>
                    </a:solidFill>
                  </a:tcPr>
                </a:tc>
                <a:extLst>
                  <a:ext uri="{0D108BD9-81ED-4DB2-BD59-A6C34878D82A}">
                    <a16:rowId xmlns:a16="http://schemas.microsoft.com/office/drawing/2014/main" val="10005"/>
                  </a:ext>
                </a:extLst>
              </a:tr>
              <a:tr h="518319">
                <a:tc>
                  <a:txBody>
                    <a:bodyPr/>
                    <a:lstStyle/>
                    <a:p>
                      <a:r>
                        <a:rPr lang="de-DE" sz="2800" b="1" dirty="0" smtClean="0">
                          <a:solidFill>
                            <a:schemeClr val="bg1"/>
                          </a:solidFill>
                        </a:rPr>
                        <a:t>Fisch, Meeresfrüchte</a:t>
                      </a:r>
                      <a:endParaRPr lang="de-DE" sz="2800" b="1" dirty="0">
                        <a:solidFill>
                          <a:schemeClr val="bg1"/>
                        </a:solidFill>
                      </a:endParaRPr>
                    </a:p>
                  </a:txBody>
                  <a:tcPr marL="91448" marR="91448" marT="45734" marB="45734">
                    <a:solidFill>
                      <a:srgbClr val="FF0000"/>
                    </a:solidFill>
                  </a:tcPr>
                </a:tc>
                <a:tc>
                  <a:txBody>
                    <a:bodyPr/>
                    <a:lstStyle/>
                    <a:p>
                      <a:pPr algn="ctr"/>
                      <a:r>
                        <a:rPr lang="de-DE" sz="2800" b="1" dirty="0" smtClean="0">
                          <a:solidFill>
                            <a:schemeClr val="bg1"/>
                          </a:solidFill>
                        </a:rPr>
                        <a:t>1.51</a:t>
                      </a:r>
                      <a:endParaRPr lang="de-DE" sz="2800" b="1" dirty="0">
                        <a:solidFill>
                          <a:schemeClr val="bg1"/>
                        </a:solidFill>
                      </a:endParaRPr>
                    </a:p>
                  </a:txBody>
                  <a:tcPr marL="91448" marR="91448" marT="45734" marB="45734">
                    <a:solidFill>
                      <a:srgbClr val="FF0000"/>
                    </a:solidFill>
                  </a:tcPr>
                </a:tc>
                <a:extLst>
                  <a:ext uri="{0D108BD9-81ED-4DB2-BD59-A6C34878D82A}">
                    <a16:rowId xmlns:a16="http://schemas.microsoft.com/office/drawing/2014/main" val="10006"/>
                  </a:ext>
                </a:extLst>
              </a:tr>
              <a:tr h="518319">
                <a:tc>
                  <a:txBody>
                    <a:bodyPr/>
                    <a:lstStyle/>
                    <a:p>
                      <a:r>
                        <a:rPr lang="de-DE" sz="2800" b="1" dirty="0" err="1" smtClean="0"/>
                        <a:t>purinreiches</a:t>
                      </a:r>
                      <a:r>
                        <a:rPr lang="de-DE" sz="2800" b="1" dirty="0" smtClean="0"/>
                        <a:t> Gemüse</a:t>
                      </a:r>
                      <a:endParaRPr lang="de-DE" sz="2800" b="1" dirty="0"/>
                    </a:p>
                  </a:txBody>
                  <a:tcPr marL="91448" marR="91448" marT="45734" marB="45734"/>
                </a:tc>
                <a:tc>
                  <a:txBody>
                    <a:bodyPr/>
                    <a:lstStyle/>
                    <a:p>
                      <a:pPr algn="ctr"/>
                      <a:r>
                        <a:rPr lang="de-DE" sz="2800" b="1" dirty="0" smtClean="0"/>
                        <a:t>0.96</a:t>
                      </a:r>
                      <a:endParaRPr lang="de-DE" sz="2800" b="1" dirty="0"/>
                    </a:p>
                  </a:txBody>
                  <a:tcPr marL="91448" marR="91448" marT="45734" marB="4573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7572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609600"/>
            <a:ext cx="7772400" cy="947738"/>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anchor="b" anchorCtr="0">
            <a:normAutofit/>
          </a:bodyPr>
          <a:lstStyle/>
          <a:p>
            <a:pPr algn="l" eaLnBrk="1" hangingPunct="1"/>
            <a:r>
              <a:rPr lang="en-US" sz="3200" dirty="0" err="1">
                <a:solidFill>
                  <a:schemeClr val="tx2"/>
                </a:solidFill>
                <a:latin typeface="+mj-lt"/>
                <a:ea typeface="+mj-ea"/>
                <a:cs typeface="+mj-cs"/>
              </a:rPr>
              <a:t>Risiko</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für</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Gichtanfälle</a:t>
            </a:r>
            <a:endParaRPr lang="en-US" sz="3200" dirty="0">
              <a:solidFill>
                <a:schemeClr val="tx2"/>
              </a:solidFill>
              <a:latin typeface="+mj-lt"/>
              <a:ea typeface="+mj-ea"/>
              <a:cs typeface="+mj-cs"/>
            </a:endParaRPr>
          </a:p>
        </p:txBody>
      </p:sp>
      <p:sp>
        <p:nvSpPr>
          <p:cNvPr id="4" name="Textfeld 3"/>
          <p:cNvSpPr txBox="1"/>
          <p:nvPr/>
        </p:nvSpPr>
        <p:spPr>
          <a:xfrm>
            <a:off x="4306888" y="6330950"/>
            <a:ext cx="4586287" cy="338138"/>
          </a:xfrm>
          <a:prstGeom prst="rect">
            <a:avLst/>
          </a:prstGeom>
          <a:solidFill>
            <a:schemeClr val="accent2">
              <a:lumMod val="20000"/>
              <a:lumOff val="80000"/>
            </a:schemeClr>
          </a:solidFill>
        </p:spPr>
        <p:txBody>
          <a:bodyPr wrap="none">
            <a:spAutoFit/>
          </a:bodyPr>
          <a:lstStyle/>
          <a:p>
            <a:pPr>
              <a:defRPr/>
            </a:pPr>
            <a:r>
              <a:rPr lang="de-DE" sz="1600" b="1" dirty="0" err="1">
                <a:solidFill>
                  <a:srgbClr val="000000"/>
                </a:solidFill>
              </a:rPr>
              <a:t>Dalbeth</a:t>
            </a:r>
            <a:r>
              <a:rPr lang="de-DE" sz="1600" b="1" dirty="0">
                <a:solidFill>
                  <a:srgbClr val="000000"/>
                </a:solidFill>
              </a:rPr>
              <a:t> N et al. Ann </a:t>
            </a:r>
            <a:r>
              <a:rPr lang="de-DE" sz="1600" b="1" dirty="0" err="1">
                <a:solidFill>
                  <a:srgbClr val="000000"/>
                </a:solidFill>
              </a:rPr>
              <a:t>Rheum</a:t>
            </a:r>
            <a:r>
              <a:rPr lang="de-DE" sz="1600" b="1" dirty="0">
                <a:solidFill>
                  <a:srgbClr val="000000"/>
                </a:solidFill>
              </a:rPr>
              <a:t> Dis 2010; 69: 1738-43</a:t>
            </a:r>
          </a:p>
        </p:txBody>
      </p:sp>
      <p:graphicFrame>
        <p:nvGraphicFramePr>
          <p:cNvPr id="2" name="Tabelle 1"/>
          <p:cNvGraphicFramePr>
            <a:graphicFrameLocks noGrp="1"/>
          </p:cNvGraphicFramePr>
          <p:nvPr/>
        </p:nvGraphicFramePr>
        <p:xfrm>
          <a:off x="685800" y="2306638"/>
          <a:ext cx="7748588" cy="3210135"/>
        </p:xfrm>
        <a:graphic>
          <a:graphicData uri="http://schemas.openxmlformats.org/drawingml/2006/table">
            <a:tbl>
              <a:tblPr firstRow="1" bandRow="1">
                <a:tableStyleId>{5C22544A-7EE6-4342-B048-85BDC9FD1C3A}</a:tableStyleId>
              </a:tblPr>
              <a:tblGrid>
                <a:gridCol w="4822212">
                  <a:extLst>
                    <a:ext uri="{9D8B030D-6E8A-4147-A177-3AD203B41FA5}">
                      <a16:colId xmlns:a16="http://schemas.microsoft.com/office/drawing/2014/main" val="20000"/>
                    </a:ext>
                  </a:extLst>
                </a:gridCol>
                <a:gridCol w="2926376">
                  <a:extLst>
                    <a:ext uri="{9D8B030D-6E8A-4147-A177-3AD203B41FA5}">
                      <a16:colId xmlns:a16="http://schemas.microsoft.com/office/drawing/2014/main" val="20001"/>
                    </a:ext>
                  </a:extLst>
                </a:gridCol>
              </a:tblGrid>
              <a:tr h="518072">
                <a:tc>
                  <a:txBody>
                    <a:bodyPr/>
                    <a:lstStyle/>
                    <a:p>
                      <a:r>
                        <a:rPr lang="de-DE" sz="2800" b="1" dirty="0" smtClean="0">
                          <a:solidFill>
                            <a:schemeClr val="tx1"/>
                          </a:solidFill>
                        </a:rPr>
                        <a:t>Nahrungsmittel / Getränke</a:t>
                      </a:r>
                      <a:endParaRPr lang="de-DE" sz="2800" b="1" dirty="0">
                        <a:solidFill>
                          <a:schemeClr val="tx1"/>
                        </a:solidFill>
                      </a:endParaRPr>
                    </a:p>
                  </a:txBody>
                  <a:tcPr marL="91438" marR="91438" marT="45697" marB="45697"/>
                </a:tc>
                <a:tc>
                  <a:txBody>
                    <a:bodyPr/>
                    <a:lstStyle/>
                    <a:p>
                      <a:pPr algn="ctr"/>
                      <a:r>
                        <a:rPr lang="de-DE" sz="2800" b="1" dirty="0" smtClean="0">
                          <a:solidFill>
                            <a:schemeClr val="tx1"/>
                          </a:solidFill>
                        </a:rPr>
                        <a:t>RR</a:t>
                      </a:r>
                      <a:endParaRPr lang="de-DE" sz="2800" b="1" dirty="0">
                        <a:solidFill>
                          <a:schemeClr val="tx1"/>
                        </a:solidFill>
                      </a:endParaRPr>
                    </a:p>
                  </a:txBody>
                  <a:tcPr marL="91438" marR="91438" marT="45697" marB="45697"/>
                </a:tc>
                <a:extLst>
                  <a:ext uri="{0D108BD9-81ED-4DB2-BD59-A6C34878D82A}">
                    <a16:rowId xmlns:a16="http://schemas.microsoft.com/office/drawing/2014/main" val="10000"/>
                  </a:ext>
                </a:extLst>
              </a:tr>
              <a:tr h="518072">
                <a:tc>
                  <a:txBody>
                    <a:bodyPr/>
                    <a:lstStyle/>
                    <a:p>
                      <a:r>
                        <a:rPr lang="de-DE" sz="2800" b="1" dirty="0" smtClean="0"/>
                        <a:t>Vitamin C</a:t>
                      </a:r>
                      <a:endParaRPr lang="de-DE" sz="2800" b="1" dirty="0"/>
                    </a:p>
                  </a:txBody>
                  <a:tcPr marL="91438" marR="91438" marT="45697" marB="45697"/>
                </a:tc>
                <a:tc>
                  <a:txBody>
                    <a:bodyPr/>
                    <a:lstStyle/>
                    <a:p>
                      <a:pPr algn="ctr"/>
                      <a:r>
                        <a:rPr lang="de-DE" sz="2800" b="1" dirty="0" smtClean="0"/>
                        <a:t>0.55</a:t>
                      </a:r>
                      <a:endParaRPr lang="de-DE" sz="2800" b="1" dirty="0"/>
                    </a:p>
                  </a:txBody>
                  <a:tcPr marL="91438" marR="91438" marT="45697" marB="45697"/>
                </a:tc>
                <a:extLst>
                  <a:ext uri="{0D108BD9-81ED-4DB2-BD59-A6C34878D82A}">
                    <a16:rowId xmlns:a16="http://schemas.microsoft.com/office/drawing/2014/main" val="10001"/>
                  </a:ext>
                </a:extLst>
              </a:tr>
              <a:tr h="619565">
                <a:tc>
                  <a:txBody>
                    <a:bodyPr/>
                    <a:lstStyle/>
                    <a:p>
                      <a:r>
                        <a:rPr lang="de-DE" sz="2800" b="1" dirty="0" smtClean="0">
                          <a:solidFill>
                            <a:schemeClr val="bg1"/>
                          </a:solidFill>
                        </a:rPr>
                        <a:t>Zuckerhaltige Limonade</a:t>
                      </a:r>
                      <a:endParaRPr lang="de-DE" sz="2800" b="1" dirty="0">
                        <a:solidFill>
                          <a:schemeClr val="bg1"/>
                        </a:solidFill>
                      </a:endParaRPr>
                    </a:p>
                  </a:txBody>
                  <a:tcPr marL="91438" marR="91438" marT="45697" marB="45697">
                    <a:solidFill>
                      <a:srgbClr val="FF0000"/>
                    </a:solidFill>
                  </a:tcPr>
                </a:tc>
                <a:tc>
                  <a:txBody>
                    <a:bodyPr/>
                    <a:lstStyle/>
                    <a:p>
                      <a:pPr algn="ctr"/>
                      <a:r>
                        <a:rPr lang="de-DE" sz="2800" b="1" dirty="0" smtClean="0">
                          <a:solidFill>
                            <a:schemeClr val="bg1"/>
                          </a:solidFill>
                        </a:rPr>
                        <a:t>1.85</a:t>
                      </a:r>
                      <a:endParaRPr lang="de-DE" sz="2800" b="1" dirty="0">
                        <a:solidFill>
                          <a:schemeClr val="bg1"/>
                        </a:solidFill>
                      </a:endParaRPr>
                    </a:p>
                  </a:txBody>
                  <a:tcPr marL="91438" marR="91438" marT="45697" marB="45697">
                    <a:solidFill>
                      <a:srgbClr val="FF0000"/>
                    </a:solidFill>
                  </a:tcPr>
                </a:tc>
                <a:extLst>
                  <a:ext uri="{0D108BD9-81ED-4DB2-BD59-A6C34878D82A}">
                    <a16:rowId xmlns:a16="http://schemas.microsoft.com/office/drawing/2014/main" val="10002"/>
                  </a:ext>
                </a:extLst>
              </a:tr>
              <a:tr h="518072">
                <a:tc>
                  <a:txBody>
                    <a:bodyPr/>
                    <a:lstStyle/>
                    <a:p>
                      <a:r>
                        <a:rPr lang="de-DE" sz="2800" b="1" dirty="0" smtClean="0"/>
                        <a:t>Diätlimonade</a:t>
                      </a:r>
                      <a:endParaRPr lang="de-DE" sz="2800" b="1" dirty="0"/>
                    </a:p>
                  </a:txBody>
                  <a:tcPr marL="91438" marR="91438" marT="45697" marB="45697"/>
                </a:tc>
                <a:tc>
                  <a:txBody>
                    <a:bodyPr/>
                    <a:lstStyle/>
                    <a:p>
                      <a:pPr algn="ctr"/>
                      <a:r>
                        <a:rPr lang="de-DE" sz="2800" b="1" dirty="0" smtClean="0"/>
                        <a:t>1. 12</a:t>
                      </a:r>
                      <a:endParaRPr lang="de-DE" sz="2800" b="1" dirty="0"/>
                    </a:p>
                  </a:txBody>
                  <a:tcPr marL="91438" marR="91438" marT="45697" marB="45697"/>
                </a:tc>
                <a:extLst>
                  <a:ext uri="{0D108BD9-81ED-4DB2-BD59-A6C34878D82A}">
                    <a16:rowId xmlns:a16="http://schemas.microsoft.com/office/drawing/2014/main" val="10003"/>
                  </a:ext>
                </a:extLst>
              </a:tr>
              <a:tr h="518072">
                <a:tc>
                  <a:txBody>
                    <a:bodyPr/>
                    <a:lstStyle/>
                    <a:p>
                      <a:r>
                        <a:rPr lang="de-DE" sz="2800" b="1" dirty="0" err="1" smtClean="0">
                          <a:solidFill>
                            <a:schemeClr val="bg1"/>
                          </a:solidFill>
                        </a:rPr>
                        <a:t>Fructosereiche</a:t>
                      </a:r>
                      <a:r>
                        <a:rPr lang="de-DE" sz="2800" b="1" dirty="0" smtClean="0">
                          <a:solidFill>
                            <a:schemeClr val="bg1"/>
                          </a:solidFill>
                        </a:rPr>
                        <a:t> Früchte</a:t>
                      </a:r>
                      <a:endParaRPr lang="de-DE" sz="2800" b="1" dirty="0">
                        <a:solidFill>
                          <a:schemeClr val="bg1"/>
                        </a:solidFill>
                      </a:endParaRPr>
                    </a:p>
                  </a:txBody>
                  <a:tcPr marL="91438" marR="91438" marT="45697" marB="45697">
                    <a:solidFill>
                      <a:srgbClr val="FF0000"/>
                    </a:solidFill>
                  </a:tcPr>
                </a:tc>
                <a:tc>
                  <a:txBody>
                    <a:bodyPr/>
                    <a:lstStyle/>
                    <a:p>
                      <a:pPr algn="ctr"/>
                      <a:r>
                        <a:rPr lang="de-DE" sz="2800" b="1" dirty="0" smtClean="0">
                          <a:solidFill>
                            <a:schemeClr val="bg1"/>
                          </a:solidFill>
                        </a:rPr>
                        <a:t>1.64</a:t>
                      </a:r>
                      <a:endParaRPr lang="de-DE" sz="2800" b="1" dirty="0">
                        <a:solidFill>
                          <a:schemeClr val="bg1"/>
                        </a:solidFill>
                      </a:endParaRPr>
                    </a:p>
                  </a:txBody>
                  <a:tcPr marL="91438" marR="91438" marT="45697" marB="45697">
                    <a:solidFill>
                      <a:srgbClr val="FF0000"/>
                    </a:solidFill>
                  </a:tcPr>
                </a:tc>
                <a:extLst>
                  <a:ext uri="{0D108BD9-81ED-4DB2-BD59-A6C34878D82A}">
                    <a16:rowId xmlns:a16="http://schemas.microsoft.com/office/drawing/2014/main" val="10004"/>
                  </a:ext>
                </a:extLst>
              </a:tr>
              <a:tr h="518072">
                <a:tc>
                  <a:txBody>
                    <a:bodyPr/>
                    <a:lstStyle/>
                    <a:p>
                      <a:r>
                        <a:rPr lang="de-DE" sz="2800" b="1" dirty="0" smtClean="0">
                          <a:solidFill>
                            <a:schemeClr val="bg1"/>
                          </a:solidFill>
                        </a:rPr>
                        <a:t>Fruchtsaft</a:t>
                      </a:r>
                      <a:endParaRPr lang="de-DE" sz="2800" b="1" dirty="0">
                        <a:solidFill>
                          <a:schemeClr val="bg1"/>
                        </a:solidFill>
                      </a:endParaRPr>
                    </a:p>
                  </a:txBody>
                  <a:tcPr marL="91438" marR="91438" marT="45697" marB="45697">
                    <a:solidFill>
                      <a:srgbClr val="FF0000"/>
                    </a:solidFill>
                  </a:tcPr>
                </a:tc>
                <a:tc>
                  <a:txBody>
                    <a:bodyPr/>
                    <a:lstStyle/>
                    <a:p>
                      <a:pPr algn="ctr"/>
                      <a:r>
                        <a:rPr lang="de-DE" sz="2800" b="1" dirty="0" smtClean="0">
                          <a:solidFill>
                            <a:schemeClr val="bg1"/>
                          </a:solidFill>
                        </a:rPr>
                        <a:t>1.81</a:t>
                      </a:r>
                      <a:endParaRPr lang="de-DE" sz="2800" b="1" dirty="0">
                        <a:solidFill>
                          <a:schemeClr val="bg1"/>
                        </a:solidFill>
                      </a:endParaRPr>
                    </a:p>
                  </a:txBody>
                  <a:tcPr marL="91438" marR="91438" marT="45697" marB="45697">
                    <a:solidFill>
                      <a:srgbClr val="FF0000"/>
                    </a:solidFill>
                  </a:tcPr>
                </a:tc>
                <a:extLst>
                  <a:ext uri="{0D108BD9-81ED-4DB2-BD59-A6C34878D82A}">
                    <a16:rowId xmlns:a16="http://schemas.microsoft.com/office/drawing/2014/main" val="10005"/>
                  </a:ext>
                </a:extLst>
              </a:tr>
            </a:tbl>
          </a:graphicData>
        </a:graphic>
      </p:graphicFrame>
      <p:sp>
        <p:nvSpPr>
          <p:cNvPr id="3" name="Textfeld 2"/>
          <p:cNvSpPr txBox="1"/>
          <p:nvPr/>
        </p:nvSpPr>
        <p:spPr>
          <a:xfrm>
            <a:off x="569839" y="5627099"/>
            <a:ext cx="7474097" cy="523220"/>
          </a:xfrm>
          <a:prstGeom prst="rect">
            <a:avLst/>
          </a:prstGeom>
          <a:solidFill>
            <a:schemeClr val="accent5">
              <a:lumMod val="25000"/>
            </a:schemeClr>
          </a:solidFill>
          <a:ln>
            <a:solidFill>
              <a:schemeClr val="accent1"/>
            </a:solidFill>
          </a:ln>
        </p:spPr>
        <p:txBody>
          <a:bodyPr wrap="none" rtlCol="0">
            <a:spAutoFit/>
          </a:bodyPr>
          <a:lstStyle/>
          <a:p>
            <a:r>
              <a:rPr lang="de-DE" sz="2800" b="1" dirty="0" smtClean="0">
                <a:solidFill>
                  <a:srgbClr val="FFFF00"/>
                </a:solidFill>
              </a:rPr>
              <a:t>Kein erhöhtes Risiko bei </a:t>
            </a:r>
            <a:r>
              <a:rPr lang="de-DE" sz="2800" b="1" dirty="0" err="1" smtClean="0">
                <a:solidFill>
                  <a:srgbClr val="FFFF00"/>
                </a:solidFill>
              </a:rPr>
              <a:t>Kaffe</a:t>
            </a:r>
            <a:r>
              <a:rPr lang="de-DE" sz="2800" b="1" dirty="0" smtClean="0">
                <a:solidFill>
                  <a:srgbClr val="FFFF00"/>
                </a:solidFill>
              </a:rPr>
              <a:t>, Tee oder Milch!</a:t>
            </a:r>
            <a:endParaRPr lang="de-DE" sz="2800" b="1" dirty="0">
              <a:solidFill>
                <a:srgbClr val="FFFF00"/>
              </a:solidFill>
            </a:endParaRPr>
          </a:p>
        </p:txBody>
      </p:sp>
    </p:spTree>
    <p:custDataLst>
      <p:tags r:id="rId1"/>
    </p:custDataLst>
    <p:extLst>
      <p:ext uri="{BB962C8B-B14F-4D97-AF65-F5344CB8AC3E}">
        <p14:creationId xmlns:p14="http://schemas.microsoft.com/office/powerpoint/2010/main" val="329197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mod="1"/>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685800" y="609600"/>
            <a:ext cx="7772400" cy="947738"/>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anchor="b" anchorCtr="0">
            <a:normAutofit/>
          </a:bodyPr>
          <a:lstStyle/>
          <a:p>
            <a:pPr algn="l" eaLnBrk="1" hangingPunct="1"/>
            <a:r>
              <a:rPr lang="en-US" sz="3200">
                <a:solidFill>
                  <a:schemeClr val="tx2"/>
                </a:solidFill>
                <a:latin typeface="+mj-lt"/>
                <a:ea typeface="+mj-ea"/>
                <a:cs typeface="+mj-cs"/>
              </a:rPr>
              <a:t>Einflussfaktoren bei Gicht</a:t>
            </a:r>
          </a:p>
        </p:txBody>
      </p:sp>
      <p:sp>
        <p:nvSpPr>
          <p:cNvPr id="4" name="Textfeld 3"/>
          <p:cNvSpPr txBox="1"/>
          <p:nvPr/>
        </p:nvSpPr>
        <p:spPr>
          <a:xfrm>
            <a:off x="4306888" y="6330950"/>
            <a:ext cx="4591050" cy="338138"/>
          </a:xfrm>
          <a:prstGeom prst="rect">
            <a:avLst/>
          </a:prstGeom>
          <a:solidFill>
            <a:schemeClr val="accent2">
              <a:lumMod val="20000"/>
              <a:lumOff val="80000"/>
            </a:schemeClr>
          </a:solidFill>
        </p:spPr>
        <p:txBody>
          <a:bodyPr wrap="none">
            <a:spAutoFit/>
          </a:bodyPr>
          <a:lstStyle/>
          <a:p>
            <a:pPr>
              <a:defRPr/>
            </a:pPr>
            <a:r>
              <a:rPr lang="de-DE" sz="1600" b="1" dirty="0">
                <a:solidFill>
                  <a:srgbClr val="000000"/>
                </a:solidFill>
              </a:rPr>
              <a:t>Soriano LC et al. Arthritis Res </a:t>
            </a:r>
            <a:r>
              <a:rPr lang="de-DE" sz="1600" b="1" dirty="0" err="1">
                <a:solidFill>
                  <a:srgbClr val="000000"/>
                </a:solidFill>
              </a:rPr>
              <a:t>Ther</a:t>
            </a:r>
            <a:r>
              <a:rPr lang="de-DE" sz="1600" b="1" dirty="0">
                <a:solidFill>
                  <a:srgbClr val="000000"/>
                </a:solidFill>
              </a:rPr>
              <a:t> 2011; 13: R39</a:t>
            </a:r>
          </a:p>
        </p:txBody>
      </p:sp>
      <p:graphicFrame>
        <p:nvGraphicFramePr>
          <p:cNvPr id="3" name="Tabelle 2"/>
          <p:cNvGraphicFramePr>
            <a:graphicFrameLocks noGrp="1"/>
          </p:cNvGraphicFramePr>
          <p:nvPr/>
        </p:nvGraphicFramePr>
        <p:xfrm>
          <a:off x="611188" y="1768475"/>
          <a:ext cx="7847012" cy="4417432"/>
        </p:xfrm>
        <a:graphic>
          <a:graphicData uri="http://schemas.openxmlformats.org/drawingml/2006/table">
            <a:tbl>
              <a:tblPr firstRow="1" bandRow="1">
                <a:tableStyleId>{5C22544A-7EE6-4342-B048-85BDC9FD1C3A}</a:tableStyleId>
              </a:tblPr>
              <a:tblGrid>
                <a:gridCol w="5616890">
                  <a:extLst>
                    <a:ext uri="{9D8B030D-6E8A-4147-A177-3AD203B41FA5}">
                      <a16:colId xmlns:a16="http://schemas.microsoft.com/office/drawing/2014/main" val="20000"/>
                    </a:ext>
                  </a:extLst>
                </a:gridCol>
                <a:gridCol w="2230122">
                  <a:extLst>
                    <a:ext uri="{9D8B030D-6E8A-4147-A177-3AD203B41FA5}">
                      <a16:colId xmlns:a16="http://schemas.microsoft.com/office/drawing/2014/main" val="20001"/>
                    </a:ext>
                  </a:extLst>
                </a:gridCol>
              </a:tblGrid>
              <a:tr h="578757">
                <a:tc>
                  <a:txBody>
                    <a:bodyPr/>
                    <a:lstStyle/>
                    <a:p>
                      <a:r>
                        <a:rPr lang="de-DE" sz="2800" b="1" dirty="0" smtClean="0">
                          <a:solidFill>
                            <a:schemeClr val="tx1"/>
                          </a:solidFill>
                        </a:rPr>
                        <a:t>                  Einflussfaktor</a:t>
                      </a:r>
                      <a:endParaRPr lang="de-DE" sz="2800" b="1" dirty="0">
                        <a:solidFill>
                          <a:schemeClr val="tx1"/>
                        </a:solidFill>
                      </a:endParaRPr>
                    </a:p>
                  </a:txBody>
                  <a:tcPr marL="91444" marR="91444" marT="45725" marB="45725"/>
                </a:tc>
                <a:tc>
                  <a:txBody>
                    <a:bodyPr/>
                    <a:lstStyle/>
                    <a:p>
                      <a:pPr algn="ctr"/>
                      <a:r>
                        <a:rPr lang="de-DE" sz="2800" b="1" dirty="0" smtClean="0">
                          <a:solidFill>
                            <a:schemeClr val="tx1"/>
                          </a:solidFill>
                        </a:rPr>
                        <a:t>OR</a:t>
                      </a:r>
                      <a:endParaRPr lang="de-DE" sz="2800" b="1" dirty="0">
                        <a:solidFill>
                          <a:schemeClr val="tx1"/>
                        </a:solidFill>
                      </a:endParaRPr>
                    </a:p>
                  </a:txBody>
                  <a:tcPr marL="91444" marR="91444" marT="45725" marB="45725"/>
                </a:tc>
                <a:extLst>
                  <a:ext uri="{0D108BD9-81ED-4DB2-BD59-A6C34878D82A}">
                    <a16:rowId xmlns:a16="http://schemas.microsoft.com/office/drawing/2014/main" val="10000"/>
                  </a:ext>
                </a:extLst>
              </a:tr>
              <a:tr h="578757">
                <a:tc>
                  <a:txBody>
                    <a:bodyPr/>
                    <a:lstStyle/>
                    <a:p>
                      <a:r>
                        <a:rPr lang="de-DE" sz="2800" b="1" dirty="0" smtClean="0"/>
                        <a:t>BMI  25 - 29</a:t>
                      </a:r>
                      <a:endParaRPr lang="de-DE" sz="2800" b="1" dirty="0"/>
                    </a:p>
                  </a:txBody>
                  <a:tcPr marL="91444" marR="91444" marT="45725" marB="45725"/>
                </a:tc>
                <a:tc>
                  <a:txBody>
                    <a:bodyPr/>
                    <a:lstStyle/>
                    <a:p>
                      <a:pPr algn="ctr"/>
                      <a:r>
                        <a:rPr lang="de-DE" sz="2800" b="1" dirty="0" smtClean="0"/>
                        <a:t>1.62</a:t>
                      </a:r>
                      <a:endParaRPr lang="de-DE" sz="2800" b="1" dirty="0"/>
                    </a:p>
                  </a:txBody>
                  <a:tcPr marL="91444" marR="91444" marT="45725" marB="45725"/>
                </a:tc>
                <a:extLst>
                  <a:ext uri="{0D108BD9-81ED-4DB2-BD59-A6C34878D82A}">
                    <a16:rowId xmlns:a16="http://schemas.microsoft.com/office/drawing/2014/main" val="10001"/>
                  </a:ext>
                </a:extLst>
              </a:tr>
              <a:tr h="578757">
                <a:tc>
                  <a:txBody>
                    <a:bodyPr/>
                    <a:lstStyle/>
                    <a:p>
                      <a:r>
                        <a:rPr lang="de-DE" sz="2800" b="1" dirty="0" smtClean="0"/>
                        <a:t>BMI  ≥ 30</a:t>
                      </a:r>
                      <a:endParaRPr lang="de-DE" sz="2800" b="1" dirty="0"/>
                    </a:p>
                  </a:txBody>
                  <a:tcPr marL="91444" marR="91444" marT="45725" marB="45725"/>
                </a:tc>
                <a:tc>
                  <a:txBody>
                    <a:bodyPr/>
                    <a:lstStyle/>
                    <a:p>
                      <a:pPr algn="ctr"/>
                      <a:r>
                        <a:rPr lang="de-DE" sz="2800" b="1" dirty="0" smtClean="0"/>
                        <a:t>2.34</a:t>
                      </a:r>
                      <a:endParaRPr lang="de-DE" sz="2800" b="1" dirty="0"/>
                    </a:p>
                  </a:txBody>
                  <a:tcPr marL="91444" marR="91444" marT="45725" marB="45725"/>
                </a:tc>
                <a:extLst>
                  <a:ext uri="{0D108BD9-81ED-4DB2-BD59-A6C34878D82A}">
                    <a16:rowId xmlns:a16="http://schemas.microsoft.com/office/drawing/2014/main" val="10002"/>
                  </a:ext>
                </a:extLst>
              </a:tr>
              <a:tr h="578757">
                <a:tc>
                  <a:txBody>
                    <a:bodyPr/>
                    <a:lstStyle/>
                    <a:p>
                      <a:r>
                        <a:rPr lang="de-DE" sz="2800" b="1" dirty="0" smtClean="0"/>
                        <a:t>Alkoholkonsum 250-420 ml / Wo.</a:t>
                      </a:r>
                      <a:endParaRPr lang="de-DE" sz="2800" b="1" dirty="0"/>
                    </a:p>
                  </a:txBody>
                  <a:tcPr marL="91444" marR="91444" marT="45725" marB="45725"/>
                </a:tc>
                <a:tc>
                  <a:txBody>
                    <a:bodyPr/>
                    <a:lstStyle/>
                    <a:p>
                      <a:pPr algn="ctr"/>
                      <a:r>
                        <a:rPr lang="de-DE" sz="2800" b="1" dirty="0" smtClean="0"/>
                        <a:t>  2.45*</a:t>
                      </a:r>
                      <a:endParaRPr lang="de-DE" sz="2800" b="1" dirty="0"/>
                    </a:p>
                  </a:txBody>
                  <a:tcPr marL="91444" marR="91444" marT="45725" marB="45725"/>
                </a:tc>
                <a:extLst>
                  <a:ext uri="{0D108BD9-81ED-4DB2-BD59-A6C34878D82A}">
                    <a16:rowId xmlns:a16="http://schemas.microsoft.com/office/drawing/2014/main" val="10003"/>
                  </a:ext>
                </a:extLst>
              </a:tr>
              <a:tr h="578757">
                <a:tc>
                  <a:txBody>
                    <a:bodyPr/>
                    <a:lstStyle/>
                    <a:p>
                      <a:r>
                        <a:rPr lang="de-DE" sz="2800" b="1" dirty="0" smtClean="0"/>
                        <a:t>                             &gt; 420 ml  / Wo.</a:t>
                      </a:r>
                      <a:endParaRPr lang="de-DE" sz="2800" b="1" dirty="0"/>
                    </a:p>
                  </a:txBody>
                  <a:tcPr marL="91444" marR="91444" marT="45725" marB="45725"/>
                </a:tc>
                <a:tc>
                  <a:txBody>
                    <a:bodyPr/>
                    <a:lstStyle/>
                    <a:p>
                      <a:pPr algn="ctr"/>
                      <a:r>
                        <a:rPr lang="de-DE" sz="2800" b="1" dirty="0" smtClean="0"/>
                        <a:t>  3.00*</a:t>
                      </a:r>
                      <a:endParaRPr lang="de-DE" sz="2800" b="1" dirty="0"/>
                    </a:p>
                  </a:txBody>
                  <a:tcPr marL="91444" marR="91444" marT="45725" marB="45725"/>
                </a:tc>
                <a:extLst>
                  <a:ext uri="{0D108BD9-81ED-4DB2-BD59-A6C34878D82A}">
                    <a16:rowId xmlns:a16="http://schemas.microsoft.com/office/drawing/2014/main" val="10004"/>
                  </a:ext>
                </a:extLst>
              </a:tr>
              <a:tr h="578757">
                <a:tc>
                  <a:txBody>
                    <a:bodyPr/>
                    <a:lstStyle/>
                    <a:p>
                      <a:r>
                        <a:rPr lang="de-DE" sz="2800" b="1" dirty="0" smtClean="0"/>
                        <a:t>Diuretika</a:t>
                      </a:r>
                      <a:endParaRPr lang="de-DE" sz="2800" b="1" dirty="0"/>
                    </a:p>
                  </a:txBody>
                  <a:tcPr marL="91444" marR="91444" marT="45725" marB="45725"/>
                </a:tc>
                <a:tc>
                  <a:txBody>
                    <a:bodyPr/>
                    <a:lstStyle/>
                    <a:p>
                      <a:pPr algn="ctr"/>
                      <a:r>
                        <a:rPr lang="de-DE" sz="2800" b="1" dirty="0" smtClean="0"/>
                        <a:t>3.00</a:t>
                      </a:r>
                      <a:endParaRPr lang="de-DE" sz="2800" b="1" dirty="0"/>
                    </a:p>
                  </a:txBody>
                  <a:tcPr marL="91444" marR="91444" marT="45725" marB="45725"/>
                </a:tc>
                <a:extLst>
                  <a:ext uri="{0D108BD9-81ED-4DB2-BD59-A6C34878D82A}">
                    <a16:rowId xmlns:a16="http://schemas.microsoft.com/office/drawing/2014/main" val="10005"/>
                  </a:ext>
                </a:extLst>
              </a:tr>
              <a:tr h="578757">
                <a:tc>
                  <a:txBody>
                    <a:bodyPr/>
                    <a:lstStyle/>
                    <a:p>
                      <a:r>
                        <a:rPr lang="de-DE" sz="2800" b="1" dirty="0" err="1" smtClean="0"/>
                        <a:t>CyA</a:t>
                      </a:r>
                      <a:endParaRPr lang="de-DE" sz="2800" b="1" dirty="0"/>
                    </a:p>
                  </a:txBody>
                  <a:tcPr marL="91444" marR="91444" marT="45725" marB="45725"/>
                </a:tc>
                <a:tc>
                  <a:txBody>
                    <a:bodyPr/>
                    <a:lstStyle/>
                    <a:p>
                      <a:pPr algn="ctr"/>
                      <a:r>
                        <a:rPr lang="de-DE" sz="2800" b="1" dirty="0" smtClean="0"/>
                        <a:t>3.42</a:t>
                      </a:r>
                      <a:endParaRPr lang="de-DE" sz="2800" b="1" dirty="0"/>
                    </a:p>
                  </a:txBody>
                  <a:tcPr marL="91444" marR="91444" marT="45725" marB="45725"/>
                </a:tc>
                <a:extLst>
                  <a:ext uri="{0D108BD9-81ED-4DB2-BD59-A6C34878D82A}">
                    <a16:rowId xmlns:a16="http://schemas.microsoft.com/office/drawing/2014/main" val="10006"/>
                  </a:ext>
                </a:extLst>
              </a:tr>
            </a:tbl>
          </a:graphicData>
        </a:graphic>
      </p:graphicFrame>
      <p:sp>
        <p:nvSpPr>
          <p:cNvPr id="52254" name="Textfeld 4"/>
          <p:cNvSpPr txBox="1">
            <a:spLocks noChangeArrowheads="1"/>
          </p:cNvSpPr>
          <p:nvPr/>
        </p:nvSpPr>
        <p:spPr bwMode="auto">
          <a:xfrm>
            <a:off x="685800" y="6330950"/>
            <a:ext cx="2822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de-DE" b="1" dirty="0"/>
              <a:t>* gilt nicht für Wein</a:t>
            </a:r>
          </a:p>
        </p:txBody>
      </p:sp>
    </p:spTree>
    <p:extLst>
      <p:ext uri="{BB962C8B-B14F-4D97-AF65-F5344CB8AC3E}">
        <p14:creationId xmlns:p14="http://schemas.microsoft.com/office/powerpoint/2010/main" val="1156111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673100" y="38100"/>
            <a:ext cx="7772400" cy="1090613"/>
          </a:xfrm>
          <a:noFill/>
          <a:ln/>
          <a:effectLst>
            <a:outerShdw dist="17961" dir="2700000" algn="ctr" rotWithShape="0">
              <a:srgbClr val="006666">
                <a:gamma/>
                <a:shade val="60000"/>
                <a:invGamma/>
              </a:srgbClr>
            </a:outerShdw>
          </a:effectLst>
          <a:extLst>
            <a:ext uri="{909E8E84-426E-40DD-AFC4-6F175D3DCCD1}">
              <a14:hiddenFill xmlns:a14="http://schemas.microsoft.com/office/drawing/2010/main">
                <a:gradFill rotWithShape="0">
                  <a:gsLst>
                    <a:gs pos="0">
                      <a:srgbClr val="006666"/>
                    </a:gs>
                    <a:gs pos="50000">
                      <a:srgbClr val="FFFFFF"/>
                    </a:gs>
                    <a:gs pos="100000">
                      <a:srgbClr val="006666"/>
                    </a:gs>
                  </a:gsLst>
                  <a:lin ang="5400000" scaled="1"/>
                </a:gra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t>Auch einer Gicht kann man vorbeugen!</a:t>
            </a:r>
          </a:p>
        </p:txBody>
      </p:sp>
      <p:sp>
        <p:nvSpPr>
          <p:cNvPr id="787459" name="Rectangle 3"/>
          <p:cNvSpPr>
            <a:spLocks noGrp="1" noChangeArrowheads="1"/>
          </p:cNvSpPr>
          <p:nvPr>
            <p:ph type="body" idx="1"/>
          </p:nvPr>
        </p:nvSpPr>
        <p:spPr>
          <a:xfrm>
            <a:off x="138113" y="1709738"/>
            <a:ext cx="8823325" cy="4932362"/>
          </a:xfrm>
        </p:spPr>
        <p:txBody>
          <a:bodyPr/>
          <a:lstStyle/>
          <a:p>
            <a:pPr>
              <a:lnSpc>
                <a:spcPct val="110000"/>
              </a:lnSpc>
            </a:pPr>
            <a:r>
              <a:rPr lang="de-DE" dirty="0"/>
              <a:t>Vermeidung von Übergewicht</a:t>
            </a:r>
          </a:p>
          <a:p>
            <a:pPr>
              <a:lnSpc>
                <a:spcPct val="110000"/>
              </a:lnSpc>
            </a:pPr>
            <a:r>
              <a:rPr lang="de-DE" dirty="0"/>
              <a:t>Ausreichend Bewegung</a:t>
            </a:r>
          </a:p>
          <a:p>
            <a:pPr>
              <a:lnSpc>
                <a:spcPct val="110000"/>
              </a:lnSpc>
            </a:pPr>
            <a:r>
              <a:rPr lang="de-DE" dirty="0"/>
              <a:t>Viel trinken (kalorienfreie Flüssigkeiten!)</a:t>
            </a:r>
          </a:p>
          <a:p>
            <a:pPr>
              <a:lnSpc>
                <a:spcPct val="110000"/>
              </a:lnSpc>
            </a:pPr>
            <a:r>
              <a:rPr lang="de-DE" dirty="0"/>
              <a:t>Vermeidung stark harnsäurehaltiger Speisen:</a:t>
            </a:r>
          </a:p>
          <a:p>
            <a:pPr lvl="1">
              <a:lnSpc>
                <a:spcPct val="110000"/>
              </a:lnSpc>
            </a:pPr>
            <a:r>
              <a:rPr lang="de-DE" dirty="0"/>
              <a:t>Innereien, Fleisch/Wurst</a:t>
            </a:r>
          </a:p>
          <a:p>
            <a:pPr lvl="1">
              <a:lnSpc>
                <a:spcPct val="110000"/>
              </a:lnSpc>
            </a:pPr>
            <a:r>
              <a:rPr lang="de-DE" dirty="0" smtClean="0"/>
              <a:t>Bestimmte </a:t>
            </a:r>
            <a:r>
              <a:rPr lang="de-DE" dirty="0"/>
              <a:t>Fischarten (z.B. Sardinen, Sardellen)</a:t>
            </a:r>
          </a:p>
          <a:p>
            <a:pPr lvl="1">
              <a:lnSpc>
                <a:spcPct val="110000"/>
              </a:lnSpc>
            </a:pPr>
            <a:r>
              <a:rPr lang="de-DE" dirty="0"/>
              <a:t>Mehr unter www.rheuma-liga.de</a:t>
            </a:r>
          </a:p>
        </p:txBody>
      </p:sp>
    </p:spTree>
    <p:custDataLst>
      <p:tags r:id="rId1"/>
    </p:custDataLst>
    <p:extLst>
      <p:ext uri="{BB962C8B-B14F-4D97-AF65-F5344CB8AC3E}">
        <p14:creationId xmlns:p14="http://schemas.microsoft.com/office/powerpoint/2010/main" val="3663079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7459">
                                            <p:txEl>
                                              <p:pRg st="0" end="0"/>
                                            </p:txEl>
                                          </p:spTgt>
                                        </p:tgtEl>
                                        <p:attrNameLst>
                                          <p:attrName>style.visibility</p:attrName>
                                        </p:attrNameLst>
                                      </p:cBhvr>
                                      <p:to>
                                        <p:strVal val="visible"/>
                                      </p:to>
                                    </p:set>
                                    <p:animEffect transition="in" filter="wipe(down)">
                                      <p:cBhvr>
                                        <p:cTn id="7" dur="500"/>
                                        <p:tgtEl>
                                          <p:spTgt spid="787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87459">
                                            <p:txEl>
                                              <p:pRg st="1" end="1"/>
                                            </p:txEl>
                                          </p:spTgt>
                                        </p:tgtEl>
                                        <p:attrNameLst>
                                          <p:attrName>style.visibility</p:attrName>
                                        </p:attrNameLst>
                                      </p:cBhvr>
                                      <p:to>
                                        <p:strVal val="visible"/>
                                      </p:to>
                                    </p:set>
                                    <p:animEffect transition="in" filter="wipe(down)">
                                      <p:cBhvr>
                                        <p:cTn id="12" dur="500"/>
                                        <p:tgtEl>
                                          <p:spTgt spid="787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87459">
                                            <p:txEl>
                                              <p:pRg st="2" end="2"/>
                                            </p:txEl>
                                          </p:spTgt>
                                        </p:tgtEl>
                                        <p:attrNameLst>
                                          <p:attrName>style.visibility</p:attrName>
                                        </p:attrNameLst>
                                      </p:cBhvr>
                                      <p:to>
                                        <p:strVal val="visible"/>
                                      </p:to>
                                    </p:set>
                                    <p:animEffect transition="in" filter="wipe(down)">
                                      <p:cBhvr>
                                        <p:cTn id="17" dur="500"/>
                                        <p:tgtEl>
                                          <p:spTgt spid="787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87459">
                                            <p:txEl>
                                              <p:pRg st="3" end="3"/>
                                            </p:txEl>
                                          </p:spTgt>
                                        </p:tgtEl>
                                        <p:attrNameLst>
                                          <p:attrName>style.visibility</p:attrName>
                                        </p:attrNameLst>
                                      </p:cBhvr>
                                      <p:to>
                                        <p:strVal val="visible"/>
                                      </p:to>
                                    </p:set>
                                    <p:animEffect transition="in" filter="wipe(down)">
                                      <p:cBhvr>
                                        <p:cTn id="22" dur="500"/>
                                        <p:tgtEl>
                                          <p:spTgt spid="787459">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87459">
                                            <p:txEl>
                                              <p:pRg st="4" end="4"/>
                                            </p:txEl>
                                          </p:spTgt>
                                        </p:tgtEl>
                                        <p:attrNameLst>
                                          <p:attrName>style.visibility</p:attrName>
                                        </p:attrNameLst>
                                      </p:cBhvr>
                                      <p:to>
                                        <p:strVal val="visible"/>
                                      </p:to>
                                    </p:set>
                                    <p:animEffect transition="in" filter="wipe(down)">
                                      <p:cBhvr>
                                        <p:cTn id="25" dur="500"/>
                                        <p:tgtEl>
                                          <p:spTgt spid="787459">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87459">
                                            <p:txEl>
                                              <p:pRg st="5" end="5"/>
                                            </p:txEl>
                                          </p:spTgt>
                                        </p:tgtEl>
                                        <p:attrNameLst>
                                          <p:attrName>style.visibility</p:attrName>
                                        </p:attrNameLst>
                                      </p:cBhvr>
                                      <p:to>
                                        <p:strVal val="visible"/>
                                      </p:to>
                                    </p:set>
                                    <p:animEffect transition="in" filter="wipe(down)">
                                      <p:cBhvr>
                                        <p:cTn id="28" dur="500"/>
                                        <p:tgtEl>
                                          <p:spTgt spid="787459">
                                            <p:txEl>
                                              <p:pRg st="5" end="5"/>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87459">
                                            <p:txEl>
                                              <p:pRg st="6" end="6"/>
                                            </p:txEl>
                                          </p:spTgt>
                                        </p:tgtEl>
                                        <p:attrNameLst>
                                          <p:attrName>style.visibility</p:attrName>
                                        </p:attrNameLst>
                                      </p:cBhvr>
                                      <p:to>
                                        <p:strVal val="visible"/>
                                      </p:to>
                                    </p:set>
                                    <p:animEffect transition="in" filter="wipe(down)">
                                      <p:cBhvr>
                                        <p:cTn id="31" dur="500"/>
                                        <p:tgtEl>
                                          <p:spTgt spid="787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9" grpId="0" build="p"/>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4"/>
          <p:cNvSpPr>
            <a:spLocks noGrp="1" noChangeArrowheads="1"/>
          </p:cNvSpPr>
          <p:nvPr>
            <p:ph type="title"/>
          </p:nvPr>
        </p:nvSpPr>
        <p:spPr/>
        <p:txBody>
          <a:bodyPr>
            <a:normAutofit fontScale="90000"/>
          </a:bodyPr>
          <a:lstStyle/>
          <a:p>
            <a:pPr eaLnBrk="1" hangingPunct="1"/>
            <a:r>
              <a:rPr lang="en-US" sz="3600" dirty="0" err="1" smtClean="0"/>
              <a:t>Welche</a:t>
            </a:r>
            <a:r>
              <a:rPr lang="en-US" sz="3600" dirty="0" smtClean="0"/>
              <a:t> </a:t>
            </a:r>
            <a:r>
              <a:rPr lang="en-US" sz="3600" dirty="0" err="1" smtClean="0"/>
              <a:t>Ursachen</a:t>
            </a:r>
            <a:r>
              <a:rPr lang="en-US" sz="3600" dirty="0" smtClean="0"/>
              <a:t> für </a:t>
            </a:r>
            <a:r>
              <a:rPr lang="en-US" sz="3600" dirty="0" err="1" smtClean="0"/>
              <a:t>eine</a:t>
            </a:r>
            <a:r>
              <a:rPr lang="en-US" sz="3600" dirty="0" smtClean="0"/>
              <a:t> </a:t>
            </a:r>
            <a:r>
              <a:rPr lang="en-US" sz="3600" dirty="0" err="1" smtClean="0"/>
              <a:t>rheumatoide</a:t>
            </a:r>
            <a:r>
              <a:rPr lang="en-US" sz="3600" dirty="0" smtClean="0"/>
              <a:t> Arthritis </a:t>
            </a:r>
            <a:r>
              <a:rPr lang="en-US" sz="3600" dirty="0" err="1" smtClean="0"/>
              <a:t>sind</a:t>
            </a:r>
            <a:r>
              <a:rPr lang="en-US" sz="3600" dirty="0" smtClean="0"/>
              <a:t> </a:t>
            </a:r>
            <a:r>
              <a:rPr lang="en-US" sz="3600" dirty="0" err="1" smtClean="0"/>
              <a:t>bekannt</a:t>
            </a:r>
            <a:r>
              <a:rPr lang="en-US" sz="3600" dirty="0" smtClean="0"/>
              <a:t>?</a:t>
            </a:r>
          </a:p>
        </p:txBody>
      </p:sp>
      <p:sp>
        <p:nvSpPr>
          <p:cNvPr id="3" name="Inhaltsplatzhalter 2"/>
          <p:cNvSpPr>
            <a:spLocks noGrp="1"/>
          </p:cNvSpPr>
          <p:nvPr>
            <p:ph sz="quarter" idx="1"/>
          </p:nvPr>
        </p:nvSpPr>
        <p:spPr/>
        <p:txBody>
          <a:bodyPr/>
          <a:lstStyle/>
          <a:p>
            <a:pPr marL="0" indent="0">
              <a:buNone/>
            </a:pPr>
            <a:r>
              <a:rPr lang="de-DE" dirty="0" smtClean="0"/>
              <a:t>Angeboren</a:t>
            </a:r>
          </a:p>
          <a:p>
            <a:r>
              <a:rPr lang="de-DE" dirty="0" smtClean="0"/>
              <a:t>Weibliches Geschlecht </a:t>
            </a:r>
          </a:p>
          <a:p>
            <a:r>
              <a:rPr lang="de-DE" dirty="0" smtClean="0"/>
              <a:t>Gene des Abwehrsystems (HLA-System)</a:t>
            </a:r>
            <a:endParaRPr lang="de-DE" dirty="0"/>
          </a:p>
        </p:txBody>
      </p:sp>
      <p:sp>
        <p:nvSpPr>
          <p:cNvPr id="4" name="Inhaltsplatzhalter 3"/>
          <p:cNvSpPr>
            <a:spLocks noGrp="1"/>
          </p:cNvSpPr>
          <p:nvPr>
            <p:ph sz="quarter" idx="2"/>
          </p:nvPr>
        </p:nvSpPr>
        <p:spPr/>
        <p:txBody>
          <a:bodyPr/>
          <a:lstStyle/>
          <a:p>
            <a:pPr marL="0" indent="0">
              <a:buNone/>
            </a:pPr>
            <a:r>
              <a:rPr lang="de-DE" dirty="0" smtClean="0"/>
              <a:t>Erworben</a:t>
            </a:r>
          </a:p>
          <a:p>
            <a:r>
              <a:rPr lang="de-DE" dirty="0" smtClean="0"/>
              <a:t>Rauchen</a:t>
            </a:r>
          </a:p>
          <a:p>
            <a:r>
              <a:rPr lang="de-DE" dirty="0" smtClean="0"/>
              <a:t>Ernährung</a:t>
            </a:r>
          </a:p>
          <a:p>
            <a:r>
              <a:rPr lang="de-DE" dirty="0" err="1" smtClean="0"/>
              <a:t>Silkatstäube</a:t>
            </a:r>
            <a:endParaRPr lang="de-DE" dirty="0"/>
          </a:p>
        </p:txBody>
      </p:sp>
    </p:spTree>
    <p:extLst>
      <p:ext uri="{BB962C8B-B14F-4D97-AF65-F5344CB8AC3E}">
        <p14:creationId xmlns:p14="http://schemas.microsoft.com/office/powerpoint/2010/main" val="109136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rotWithShape="1">
          <a:blip r:embed="rId2" cstate="print">
            <a:extLst>
              <a:ext uri="{28A0092B-C50C-407E-A947-70E740481C1C}">
                <a14:useLocalDpi xmlns:a14="http://schemas.microsoft.com/office/drawing/2010/main" val="0"/>
              </a:ext>
            </a:extLst>
          </a:blip>
          <a:srcRect l="15522" t="17963" r="19973" b="14310"/>
          <a:stretch/>
        </p:blipFill>
        <p:spPr bwMode="auto">
          <a:xfrm rot="5400000">
            <a:off x="1143001" y="-1142998"/>
            <a:ext cx="6858000" cy="9144002"/>
          </a:xfrm>
          <a:prstGeom prst="rect">
            <a:avLst/>
          </a:prstGeom>
          <a:noFill/>
          <a:ln>
            <a:noFill/>
          </a:ln>
        </p:spPr>
      </p:pic>
      <p:sp>
        <p:nvSpPr>
          <p:cNvPr id="2" name="Textfeld 1"/>
          <p:cNvSpPr txBox="1"/>
          <p:nvPr/>
        </p:nvSpPr>
        <p:spPr>
          <a:xfrm>
            <a:off x="412575" y="140934"/>
            <a:ext cx="3789820" cy="707886"/>
          </a:xfrm>
          <a:prstGeom prst="rect">
            <a:avLst/>
          </a:prstGeom>
          <a:noFill/>
        </p:spPr>
        <p:txBody>
          <a:bodyPr wrap="none" rtlCol="0">
            <a:spAutoFit/>
          </a:bodyPr>
          <a:lstStyle/>
          <a:p>
            <a:r>
              <a:rPr lang="de-DE" sz="4000" dirty="0" smtClean="0"/>
              <a:t>Gesundes Gelenk</a:t>
            </a:r>
            <a:endParaRPr lang="de-DE" sz="4000" dirty="0"/>
          </a:p>
        </p:txBody>
      </p:sp>
      <p:sp>
        <p:nvSpPr>
          <p:cNvPr id="5" name="Textfeld 4"/>
          <p:cNvSpPr txBox="1"/>
          <p:nvPr/>
        </p:nvSpPr>
        <p:spPr>
          <a:xfrm>
            <a:off x="380491" y="2321887"/>
            <a:ext cx="1566454" cy="1569660"/>
          </a:xfrm>
          <a:prstGeom prst="rect">
            <a:avLst/>
          </a:prstGeom>
          <a:solidFill>
            <a:schemeClr val="bg1"/>
          </a:solidFill>
        </p:spPr>
        <p:txBody>
          <a:bodyPr wrap="none" rtlCol="0">
            <a:spAutoFit/>
          </a:bodyPr>
          <a:lstStyle/>
          <a:p>
            <a:endParaRPr lang="de-DE" sz="3200" dirty="0" smtClean="0">
              <a:latin typeface="Tempus Sans ITC" panose="04020404030D07020202" pitchFamily="82" charset="0"/>
            </a:endParaRPr>
          </a:p>
          <a:p>
            <a:r>
              <a:rPr lang="de-DE" sz="3200" dirty="0" smtClean="0">
                <a:latin typeface="Tempus Sans ITC" panose="04020404030D07020202" pitchFamily="82" charset="0"/>
              </a:rPr>
              <a:t>Knorpel</a:t>
            </a:r>
          </a:p>
          <a:p>
            <a:endParaRPr lang="de-DE" sz="3200" dirty="0">
              <a:latin typeface="Tempus Sans ITC" panose="04020404030D07020202" pitchFamily="82" charset="0"/>
            </a:endParaRPr>
          </a:p>
        </p:txBody>
      </p:sp>
      <p:sp>
        <p:nvSpPr>
          <p:cNvPr id="6" name="Textfeld 5"/>
          <p:cNvSpPr txBox="1"/>
          <p:nvPr/>
        </p:nvSpPr>
        <p:spPr>
          <a:xfrm>
            <a:off x="171296" y="4709003"/>
            <a:ext cx="1588897" cy="1077218"/>
          </a:xfrm>
          <a:prstGeom prst="rect">
            <a:avLst/>
          </a:prstGeom>
          <a:solidFill>
            <a:schemeClr val="bg1"/>
          </a:solidFill>
        </p:spPr>
        <p:txBody>
          <a:bodyPr wrap="none" rtlCol="0">
            <a:spAutoFit/>
          </a:bodyPr>
          <a:lstStyle/>
          <a:p>
            <a:r>
              <a:rPr lang="de-DE" sz="3200" dirty="0" smtClean="0">
                <a:latin typeface="Tempus Sans ITC" panose="04020404030D07020202" pitchFamily="82" charset="0"/>
              </a:rPr>
              <a:t>Gelenk-</a:t>
            </a:r>
          </a:p>
          <a:p>
            <a:r>
              <a:rPr lang="de-DE" sz="3200" dirty="0" smtClean="0">
                <a:latin typeface="Tempus Sans ITC" panose="04020404030D07020202" pitchFamily="82" charset="0"/>
              </a:rPr>
              <a:t>Kapsel</a:t>
            </a:r>
            <a:endParaRPr lang="de-DE" sz="3200" dirty="0">
              <a:latin typeface="Tempus Sans ITC" panose="04020404030D07020202" pitchFamily="82" charset="0"/>
            </a:endParaRPr>
          </a:p>
        </p:txBody>
      </p:sp>
      <p:sp>
        <p:nvSpPr>
          <p:cNvPr id="7" name="Textfeld 6"/>
          <p:cNvSpPr txBox="1"/>
          <p:nvPr/>
        </p:nvSpPr>
        <p:spPr>
          <a:xfrm>
            <a:off x="6662795" y="264045"/>
            <a:ext cx="1744388" cy="584775"/>
          </a:xfrm>
          <a:prstGeom prst="rect">
            <a:avLst/>
          </a:prstGeom>
          <a:solidFill>
            <a:schemeClr val="bg1"/>
          </a:solidFill>
        </p:spPr>
        <p:txBody>
          <a:bodyPr wrap="none" rtlCol="0">
            <a:spAutoFit/>
          </a:bodyPr>
          <a:lstStyle/>
          <a:p>
            <a:r>
              <a:rPr lang="de-DE" sz="3200" dirty="0" smtClean="0">
                <a:latin typeface="Tempus Sans ITC" panose="04020404030D07020202" pitchFamily="82" charset="0"/>
              </a:rPr>
              <a:t>Knochen</a:t>
            </a:r>
            <a:endParaRPr lang="de-DE" sz="3200" dirty="0">
              <a:latin typeface="Tempus Sans ITC" panose="04020404030D07020202" pitchFamily="82" charset="0"/>
            </a:endParaRPr>
          </a:p>
        </p:txBody>
      </p:sp>
      <p:sp>
        <p:nvSpPr>
          <p:cNvPr id="8" name="Textfeld 7"/>
          <p:cNvSpPr txBox="1"/>
          <p:nvPr/>
        </p:nvSpPr>
        <p:spPr>
          <a:xfrm>
            <a:off x="7289007" y="2118203"/>
            <a:ext cx="1854995" cy="1077218"/>
          </a:xfrm>
          <a:prstGeom prst="rect">
            <a:avLst/>
          </a:prstGeom>
          <a:solidFill>
            <a:schemeClr val="bg1"/>
          </a:solidFill>
        </p:spPr>
        <p:txBody>
          <a:bodyPr wrap="none" rtlCol="0">
            <a:spAutoFit/>
          </a:bodyPr>
          <a:lstStyle/>
          <a:p>
            <a:r>
              <a:rPr lang="de-DE" sz="3200" dirty="0" err="1" smtClean="0">
                <a:latin typeface="Tempus Sans ITC" panose="04020404030D07020202" pitchFamily="82" charset="0"/>
              </a:rPr>
              <a:t>Synovial</a:t>
            </a:r>
            <a:r>
              <a:rPr lang="de-DE" sz="3200" dirty="0" smtClean="0">
                <a:latin typeface="Tempus Sans ITC" panose="04020404030D07020202" pitchFamily="82" charset="0"/>
              </a:rPr>
              <a:t>-</a:t>
            </a:r>
          </a:p>
          <a:p>
            <a:r>
              <a:rPr lang="de-DE" sz="3200" dirty="0" err="1" smtClean="0">
                <a:latin typeface="Tempus Sans ITC" panose="04020404030D07020202" pitchFamily="82" charset="0"/>
              </a:rPr>
              <a:t>membran</a:t>
            </a:r>
            <a:endParaRPr lang="de-DE" sz="3200" dirty="0">
              <a:latin typeface="Tempus Sans ITC" panose="04020404030D07020202" pitchFamily="82" charset="0"/>
            </a:endParaRPr>
          </a:p>
        </p:txBody>
      </p:sp>
    </p:spTree>
    <p:extLst>
      <p:ext uri="{BB962C8B-B14F-4D97-AF65-F5344CB8AC3E}">
        <p14:creationId xmlns:p14="http://schemas.microsoft.com/office/powerpoint/2010/main" val="166403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03" t="5865" r="12224" b="5171"/>
          <a:stretch/>
        </p:blipFill>
        <p:spPr bwMode="auto">
          <a:xfrm rot="5400000">
            <a:off x="1791579" y="-896318"/>
            <a:ext cx="5571462" cy="906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94714" y="144851"/>
            <a:ext cx="7126246" cy="707886"/>
          </a:xfrm>
          <a:prstGeom prst="rect">
            <a:avLst/>
          </a:prstGeom>
          <a:noFill/>
        </p:spPr>
        <p:txBody>
          <a:bodyPr wrap="none" rtlCol="0">
            <a:spAutoFit/>
          </a:bodyPr>
          <a:lstStyle/>
          <a:p>
            <a:r>
              <a:rPr lang="de-DE" sz="4000" dirty="0" smtClean="0"/>
              <a:t>Gelenk bei rheumatoider Arthritis</a:t>
            </a:r>
            <a:endParaRPr lang="de-DE" sz="4000" dirty="0"/>
          </a:p>
        </p:txBody>
      </p:sp>
      <p:sp>
        <p:nvSpPr>
          <p:cNvPr id="4" name="Textfeld 3"/>
          <p:cNvSpPr txBox="1"/>
          <p:nvPr/>
        </p:nvSpPr>
        <p:spPr>
          <a:xfrm>
            <a:off x="410506" y="2229852"/>
            <a:ext cx="2073003" cy="461665"/>
          </a:xfrm>
          <a:prstGeom prst="rect">
            <a:avLst/>
          </a:prstGeom>
          <a:solidFill>
            <a:schemeClr val="bg1"/>
          </a:solidFill>
        </p:spPr>
        <p:txBody>
          <a:bodyPr wrap="none" rtlCol="0">
            <a:spAutoFit/>
          </a:bodyPr>
          <a:lstStyle/>
          <a:p>
            <a:r>
              <a:rPr lang="de-DE" dirty="0" smtClean="0">
                <a:latin typeface="Tempus Sans ITC" panose="04020404030D07020202" pitchFamily="82" charset="0"/>
              </a:rPr>
              <a:t>Knorpelverlust</a:t>
            </a:r>
            <a:endParaRPr lang="de-DE" dirty="0">
              <a:latin typeface="Tempus Sans ITC" panose="04020404030D07020202" pitchFamily="82" charset="0"/>
            </a:endParaRPr>
          </a:p>
        </p:txBody>
      </p:sp>
      <p:sp>
        <p:nvSpPr>
          <p:cNvPr id="7" name="Textfeld 6"/>
          <p:cNvSpPr txBox="1"/>
          <p:nvPr/>
        </p:nvSpPr>
        <p:spPr>
          <a:xfrm>
            <a:off x="1249988" y="4329840"/>
            <a:ext cx="1460656" cy="1200329"/>
          </a:xfrm>
          <a:prstGeom prst="rect">
            <a:avLst/>
          </a:prstGeom>
          <a:solidFill>
            <a:schemeClr val="bg1"/>
          </a:solidFill>
        </p:spPr>
        <p:txBody>
          <a:bodyPr wrap="none" rtlCol="0">
            <a:spAutoFit/>
          </a:bodyPr>
          <a:lstStyle/>
          <a:p>
            <a:r>
              <a:rPr lang="de-DE" dirty="0" smtClean="0">
                <a:latin typeface="Tempus Sans ITC" panose="04020404030D07020202" pitchFamily="82" charset="0"/>
              </a:rPr>
              <a:t>Schwund </a:t>
            </a:r>
          </a:p>
          <a:p>
            <a:r>
              <a:rPr lang="de-DE" dirty="0" smtClean="0">
                <a:latin typeface="Tempus Sans ITC" panose="04020404030D07020202" pitchFamily="82" charset="0"/>
              </a:rPr>
              <a:t>des </a:t>
            </a:r>
            <a:br>
              <a:rPr lang="de-DE" dirty="0" smtClean="0">
                <a:latin typeface="Tempus Sans ITC" panose="04020404030D07020202" pitchFamily="82" charset="0"/>
              </a:rPr>
            </a:br>
            <a:r>
              <a:rPr lang="de-DE" dirty="0" smtClean="0">
                <a:latin typeface="Tempus Sans ITC" panose="04020404030D07020202" pitchFamily="82" charset="0"/>
              </a:rPr>
              <a:t>Knochens</a:t>
            </a:r>
            <a:endParaRPr lang="de-DE" dirty="0">
              <a:latin typeface="Tempus Sans ITC" panose="04020404030D07020202" pitchFamily="82" charset="0"/>
            </a:endParaRPr>
          </a:p>
        </p:txBody>
      </p:sp>
      <p:sp>
        <p:nvSpPr>
          <p:cNvPr id="8" name="Textfeld 7"/>
          <p:cNvSpPr txBox="1"/>
          <p:nvPr/>
        </p:nvSpPr>
        <p:spPr>
          <a:xfrm>
            <a:off x="6671702" y="4328311"/>
            <a:ext cx="1736373" cy="830997"/>
          </a:xfrm>
          <a:prstGeom prst="rect">
            <a:avLst/>
          </a:prstGeom>
          <a:solidFill>
            <a:schemeClr val="bg1"/>
          </a:solidFill>
        </p:spPr>
        <p:txBody>
          <a:bodyPr wrap="none" rtlCol="0">
            <a:spAutoFit/>
          </a:bodyPr>
          <a:lstStyle/>
          <a:p>
            <a:r>
              <a:rPr lang="de-DE" dirty="0" smtClean="0">
                <a:latin typeface="Tempus Sans ITC" panose="04020404030D07020202" pitchFamily="82" charset="0"/>
              </a:rPr>
              <a:t>Gefäß-</a:t>
            </a:r>
          </a:p>
          <a:p>
            <a:r>
              <a:rPr lang="de-DE" dirty="0" smtClean="0">
                <a:latin typeface="Tempus Sans ITC" panose="04020404030D07020202" pitchFamily="82" charset="0"/>
              </a:rPr>
              <a:t>Neubildung</a:t>
            </a:r>
            <a:endParaRPr lang="de-DE" dirty="0">
              <a:latin typeface="Tempus Sans ITC" panose="04020404030D07020202" pitchFamily="82" charset="0"/>
            </a:endParaRPr>
          </a:p>
        </p:txBody>
      </p:sp>
      <p:sp>
        <p:nvSpPr>
          <p:cNvPr id="11" name="Textfeld 10"/>
          <p:cNvSpPr txBox="1"/>
          <p:nvPr/>
        </p:nvSpPr>
        <p:spPr>
          <a:xfrm>
            <a:off x="6647202" y="2049797"/>
            <a:ext cx="2507418" cy="830997"/>
          </a:xfrm>
          <a:prstGeom prst="rect">
            <a:avLst/>
          </a:prstGeom>
          <a:solidFill>
            <a:schemeClr val="bg1"/>
          </a:solidFill>
        </p:spPr>
        <p:txBody>
          <a:bodyPr wrap="none" rtlCol="0">
            <a:spAutoFit/>
          </a:bodyPr>
          <a:lstStyle/>
          <a:p>
            <a:r>
              <a:rPr lang="de-DE" dirty="0" smtClean="0">
                <a:latin typeface="Tempus Sans ITC" panose="04020404030D07020202" pitchFamily="82" charset="0"/>
              </a:rPr>
              <a:t>Wucherung der </a:t>
            </a:r>
          </a:p>
          <a:p>
            <a:r>
              <a:rPr lang="de-DE" dirty="0" err="1" smtClean="0">
                <a:latin typeface="Tempus Sans ITC" panose="04020404030D07020202" pitchFamily="82" charset="0"/>
              </a:rPr>
              <a:t>Synovialmembran</a:t>
            </a:r>
            <a:endParaRPr lang="de-DE" dirty="0">
              <a:latin typeface="Tempus Sans ITC" panose="04020404030D07020202" pitchFamily="82" charset="0"/>
            </a:endParaRPr>
          </a:p>
        </p:txBody>
      </p:sp>
      <p:sp>
        <p:nvSpPr>
          <p:cNvPr id="12" name="Textfeld 11"/>
          <p:cNvSpPr txBox="1"/>
          <p:nvPr/>
        </p:nvSpPr>
        <p:spPr>
          <a:xfrm>
            <a:off x="6290668" y="1009235"/>
            <a:ext cx="2816797" cy="830997"/>
          </a:xfrm>
          <a:prstGeom prst="rect">
            <a:avLst/>
          </a:prstGeom>
          <a:solidFill>
            <a:schemeClr val="bg1"/>
          </a:solidFill>
        </p:spPr>
        <p:txBody>
          <a:bodyPr wrap="none" rtlCol="0">
            <a:spAutoFit/>
          </a:bodyPr>
          <a:lstStyle/>
          <a:p>
            <a:r>
              <a:rPr lang="de-DE" dirty="0" smtClean="0">
                <a:latin typeface="Tempus Sans ITC" panose="04020404030D07020202" pitchFamily="82" charset="0"/>
              </a:rPr>
              <a:t>Knochenzerstörung </a:t>
            </a:r>
            <a:br>
              <a:rPr lang="de-DE" dirty="0" smtClean="0">
                <a:latin typeface="Tempus Sans ITC" panose="04020404030D07020202" pitchFamily="82" charset="0"/>
              </a:rPr>
            </a:br>
            <a:r>
              <a:rPr lang="de-DE" dirty="0" smtClean="0">
                <a:latin typeface="Tempus Sans ITC" panose="04020404030D07020202" pitchFamily="82" charset="0"/>
              </a:rPr>
              <a:t>durch Erosion</a:t>
            </a:r>
            <a:endParaRPr lang="de-DE" dirty="0">
              <a:latin typeface="Tempus Sans ITC" panose="04020404030D07020202" pitchFamily="82" charset="0"/>
            </a:endParaRPr>
          </a:p>
        </p:txBody>
      </p:sp>
      <p:sp>
        <p:nvSpPr>
          <p:cNvPr id="5" name="Rechteck 4"/>
          <p:cNvSpPr/>
          <p:nvPr/>
        </p:nvSpPr>
        <p:spPr>
          <a:xfrm>
            <a:off x="1010653" y="2807368"/>
            <a:ext cx="969663" cy="51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0" y="3473478"/>
            <a:ext cx="1249988" cy="780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7923243" y="3320714"/>
            <a:ext cx="1184222" cy="1007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7610420" y="3320714"/>
            <a:ext cx="1595309" cy="830997"/>
          </a:xfrm>
          <a:prstGeom prst="rect">
            <a:avLst/>
          </a:prstGeom>
          <a:noFill/>
        </p:spPr>
        <p:txBody>
          <a:bodyPr wrap="none" rtlCol="0">
            <a:spAutoFit/>
          </a:bodyPr>
          <a:lstStyle/>
          <a:p>
            <a:r>
              <a:rPr lang="de-DE" dirty="0" smtClean="0">
                <a:latin typeface="Tempus Sans ITC" panose="04020404030D07020202" pitchFamily="82" charset="0"/>
              </a:rPr>
              <a:t>Gelenk-</a:t>
            </a:r>
          </a:p>
          <a:p>
            <a:r>
              <a:rPr lang="de-DE" dirty="0" err="1" smtClean="0">
                <a:latin typeface="Tempus Sans ITC" panose="04020404030D07020202" pitchFamily="82" charset="0"/>
              </a:rPr>
              <a:t>schwellung</a:t>
            </a:r>
            <a:endParaRPr lang="de-DE" dirty="0">
              <a:latin typeface="Tempus Sans ITC" panose="04020404030D07020202" pitchFamily="82" charset="0"/>
            </a:endParaRPr>
          </a:p>
        </p:txBody>
      </p:sp>
      <p:sp>
        <p:nvSpPr>
          <p:cNvPr id="6" name="Textfeld 5"/>
          <p:cNvSpPr txBox="1"/>
          <p:nvPr/>
        </p:nvSpPr>
        <p:spPr>
          <a:xfrm>
            <a:off x="42523" y="3448398"/>
            <a:ext cx="1595309" cy="830997"/>
          </a:xfrm>
          <a:prstGeom prst="rect">
            <a:avLst/>
          </a:prstGeom>
          <a:noFill/>
        </p:spPr>
        <p:txBody>
          <a:bodyPr wrap="none" rtlCol="0">
            <a:spAutoFit/>
          </a:bodyPr>
          <a:lstStyle/>
          <a:p>
            <a:r>
              <a:rPr lang="de-DE" dirty="0" smtClean="0">
                <a:latin typeface="Tempus Sans ITC" panose="04020404030D07020202" pitchFamily="82" charset="0"/>
              </a:rPr>
              <a:t>Gelenk-</a:t>
            </a:r>
          </a:p>
          <a:p>
            <a:r>
              <a:rPr lang="de-DE" dirty="0" err="1" smtClean="0">
                <a:latin typeface="Tempus Sans ITC" panose="04020404030D07020202" pitchFamily="82" charset="0"/>
              </a:rPr>
              <a:t>schwellung</a:t>
            </a:r>
            <a:endParaRPr lang="de-DE" dirty="0">
              <a:latin typeface="Tempus Sans ITC" panose="04020404030D07020202" pitchFamily="82" charset="0"/>
            </a:endParaRPr>
          </a:p>
        </p:txBody>
      </p:sp>
    </p:spTree>
    <p:extLst>
      <p:ext uri="{BB962C8B-B14F-4D97-AF65-F5344CB8AC3E}">
        <p14:creationId xmlns:p14="http://schemas.microsoft.com/office/powerpoint/2010/main" val="14864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30.8|1.3|21.1|7.7"/>
</p:tagLst>
</file>

<file path=ppt/tags/tag10.xml><?xml version="1.0" encoding="utf-8"?>
<p:tagLst xmlns:a="http://schemas.openxmlformats.org/drawingml/2006/main" xmlns:r="http://schemas.openxmlformats.org/officeDocument/2006/relationships" xmlns:p="http://schemas.openxmlformats.org/presentationml/2006/main">
  <p:tag name="TIMING" val="|3.9|23.9"/>
</p:tagLst>
</file>

<file path=ppt/tags/tag11.xml><?xml version="1.0" encoding="utf-8"?>
<p:tagLst xmlns:a="http://schemas.openxmlformats.org/drawingml/2006/main" xmlns:r="http://schemas.openxmlformats.org/officeDocument/2006/relationships" xmlns:p="http://schemas.openxmlformats.org/presentationml/2006/main">
  <p:tag name="TIMING" val="|23.1"/>
</p:tagLst>
</file>

<file path=ppt/tags/tag12.xml><?xml version="1.0" encoding="utf-8"?>
<p:tagLst xmlns:a="http://schemas.openxmlformats.org/drawingml/2006/main" xmlns:r="http://schemas.openxmlformats.org/officeDocument/2006/relationships" xmlns:p="http://schemas.openxmlformats.org/presentationml/2006/main">
  <p:tag name="TIMING" val="|33.8"/>
</p:tagLst>
</file>

<file path=ppt/tags/tag13.xml><?xml version="1.0" encoding="utf-8"?>
<p:tagLst xmlns:a="http://schemas.openxmlformats.org/drawingml/2006/main" xmlns:r="http://schemas.openxmlformats.org/officeDocument/2006/relationships" xmlns:p="http://schemas.openxmlformats.org/presentationml/2006/main">
  <p:tag name="TIMING" val="|10.8"/>
</p:tagLst>
</file>

<file path=ppt/tags/tag14.xml><?xml version="1.0" encoding="utf-8"?>
<p:tagLst xmlns:a="http://schemas.openxmlformats.org/drawingml/2006/main" xmlns:r="http://schemas.openxmlformats.org/officeDocument/2006/relationships" xmlns:p="http://schemas.openxmlformats.org/presentationml/2006/main">
  <p:tag name="TIMING" val="|2.8|1.5|1.8|5.8"/>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5.5|24"/>
</p:tagLst>
</file>

<file path=ppt/tags/tag4.xml><?xml version="1.0" encoding="utf-8"?>
<p:tagLst xmlns:a="http://schemas.openxmlformats.org/drawingml/2006/main" xmlns:r="http://schemas.openxmlformats.org/officeDocument/2006/relationships" xmlns:p="http://schemas.openxmlformats.org/presentationml/2006/main">
  <p:tag name="TIMING" val="|8.2|9.1"/>
</p:tagLst>
</file>

<file path=ppt/tags/tag5.xml><?xml version="1.0" encoding="utf-8"?>
<p:tagLst xmlns:a="http://schemas.openxmlformats.org/drawingml/2006/main" xmlns:r="http://schemas.openxmlformats.org/officeDocument/2006/relationships" xmlns:p="http://schemas.openxmlformats.org/presentationml/2006/main">
  <p:tag name="TIMING" val="|5.2|3.1|1.2|2.7|4.1|3.4"/>
</p:tagLst>
</file>

<file path=ppt/tags/tag6.xml><?xml version="1.0" encoding="utf-8"?>
<p:tagLst xmlns:a="http://schemas.openxmlformats.org/drawingml/2006/main" xmlns:r="http://schemas.openxmlformats.org/officeDocument/2006/relationships" xmlns:p="http://schemas.openxmlformats.org/presentationml/2006/main">
  <p:tag name="TIMING" val="|7.7|6.1|2.9|2"/>
</p:tagLst>
</file>

<file path=ppt/tags/tag7.xml><?xml version="1.0" encoding="utf-8"?>
<p:tagLst xmlns:a="http://schemas.openxmlformats.org/drawingml/2006/main" xmlns:r="http://schemas.openxmlformats.org/officeDocument/2006/relationships" xmlns:p="http://schemas.openxmlformats.org/presentationml/2006/main">
  <p:tag name="TIMING" val="|1.4|5.9"/>
</p:tagLst>
</file>

<file path=ppt/tags/tag8.xml><?xml version="1.0" encoding="utf-8"?>
<p:tagLst xmlns:a="http://schemas.openxmlformats.org/drawingml/2006/main" xmlns:r="http://schemas.openxmlformats.org/officeDocument/2006/relationships" xmlns:p="http://schemas.openxmlformats.org/presentationml/2006/main">
  <p:tag name="TIMING" val="|9.8"/>
</p:tagLst>
</file>

<file path=ppt/tags/tag9.xml><?xml version="1.0" encoding="utf-8"?>
<p:tagLst xmlns:a="http://schemas.openxmlformats.org/drawingml/2006/main" xmlns:r="http://schemas.openxmlformats.org/officeDocument/2006/relationships" xmlns:p="http://schemas.openxmlformats.org/presentationml/2006/main">
  <p:tag name="TIMING" val="|31.7"/>
</p:tagLst>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4_gernot">
  <a:themeElements>
    <a:clrScheme name="">
      <a:dk1>
        <a:srgbClr val="000000"/>
      </a:dk1>
      <a:lt1>
        <a:srgbClr val="FFFF00"/>
      </a:lt1>
      <a:dk2>
        <a:srgbClr val="808080"/>
      </a:dk2>
      <a:lt2>
        <a:srgbClr val="FFFFFF"/>
      </a:lt2>
      <a:accent1>
        <a:srgbClr val="00CC99"/>
      </a:accent1>
      <a:accent2>
        <a:srgbClr val="3333CC"/>
      </a:accent2>
      <a:accent3>
        <a:srgbClr val="C0C0C0"/>
      </a:accent3>
      <a:accent4>
        <a:srgbClr val="DADA00"/>
      </a:accent4>
      <a:accent5>
        <a:srgbClr val="AAE2CA"/>
      </a:accent5>
      <a:accent6>
        <a:srgbClr val="2D2DB9"/>
      </a:accent6>
      <a:hlink>
        <a:srgbClr val="CCCCFF"/>
      </a:hlink>
      <a:folHlink>
        <a:srgbClr val="B2B2B2"/>
      </a:folHlink>
    </a:clrScheme>
    <a:fontScheme name="14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4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4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4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4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4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4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4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6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gernot">
  <a:themeElements>
    <a:clrScheme name="">
      <a:dk1>
        <a:srgbClr val="000000"/>
      </a:dk1>
      <a:lt1>
        <a:srgbClr val="FFFF00"/>
      </a:lt1>
      <a:dk2>
        <a:srgbClr val="808080"/>
      </a:dk2>
      <a:lt2>
        <a:srgbClr val="FFFFFF"/>
      </a:lt2>
      <a:accent1>
        <a:srgbClr val="00CC99"/>
      </a:accent1>
      <a:accent2>
        <a:srgbClr val="3333CC"/>
      </a:accent2>
      <a:accent3>
        <a:srgbClr val="C0C0C0"/>
      </a:accent3>
      <a:accent4>
        <a:srgbClr val="DADA00"/>
      </a:accent4>
      <a:accent5>
        <a:srgbClr val="AAE2CA"/>
      </a:accent5>
      <a:accent6>
        <a:srgbClr val="2D2DB9"/>
      </a:accent6>
      <a:hlink>
        <a:srgbClr val="CCCCFF"/>
      </a:hlink>
      <a:folHlink>
        <a:srgbClr val="B2B2B2"/>
      </a:folHlink>
    </a:clrScheme>
    <a:fontScheme name="14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4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4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4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4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4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4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4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keanos">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3.xml><?xml version="1.0" encoding="utf-8"?>
<a:theme xmlns:a="http://schemas.openxmlformats.org/drawingml/2006/main" name="19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8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2_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10_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0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Standarddesign">
  <a:themeElements>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5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12_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2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2_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gernot">
  <a:themeElements>
    <a:clrScheme name="4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fontScheme name="4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erno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gern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gerno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gerno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Standarddesign">
  <a:themeElements>
    <a:clrScheme name="6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gernot">
  <a:themeElements>
    <a:clrScheme name="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fontScheme name="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6666"/>
            </a:gs>
            <a:gs pos="50000">
              <a:srgbClr val="FFFFFF"/>
            </a:gs>
            <a:gs pos="100000">
              <a:srgbClr val="006666"/>
            </a:gs>
          </a:gsLst>
          <a:lin ang="5400000" scaled="1"/>
        </a:gradFill>
        <a:ln>
          <a:noFill/>
        </a:ln>
        <a:effectLst>
          <a:outerShdw dist="17961" dir="2700000" algn="ctr" rotWithShape="0">
            <a:srgbClr val="006666">
              <a:gamma/>
              <a:shade val="60000"/>
              <a:invGamma/>
            </a:srgb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006666"/>
            </a:gs>
            <a:gs pos="50000">
              <a:srgbClr val="FFFFFF"/>
            </a:gs>
            <a:gs pos="100000">
              <a:srgbClr val="006666"/>
            </a:gs>
          </a:gsLst>
          <a:lin ang="5400000" scaled="1"/>
        </a:gradFill>
        <a:ln>
          <a:noFill/>
        </a:ln>
        <a:effectLst>
          <a:outerShdw dist="17961" dir="2700000" algn="ctr" rotWithShape="0">
            <a:srgbClr val="006666">
              <a:gamma/>
              <a:shade val="60000"/>
              <a:invGamma/>
            </a:srgb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rno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rn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rno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rno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gernot">
  <a:themeElements>
    <a:clrScheme name="7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fontScheme name="7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7_gerno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gern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gerno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gerno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7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design">
  <a:themeElements>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1_gern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gernot">
  <a:themeElements>
    <a:clrScheme name="5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fontScheme name="5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gerno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gern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gerno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gerno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5_gernot 8">
        <a:dk1>
          <a:srgbClr val="000000"/>
        </a:dk1>
        <a:lt1>
          <a:srgbClr val="FFFF00"/>
        </a:lt1>
        <a:dk2>
          <a:srgbClr val="808080"/>
        </a:dk2>
        <a:lt2>
          <a:srgbClr val="FFFFFF"/>
        </a:lt2>
        <a:accent1>
          <a:srgbClr val="FFFFCC"/>
        </a:accent1>
        <a:accent2>
          <a:srgbClr val="008000"/>
        </a:accent2>
        <a:accent3>
          <a:srgbClr val="C0C0C0"/>
        </a:accent3>
        <a:accent4>
          <a:srgbClr val="DADA00"/>
        </a:accent4>
        <a:accent5>
          <a:srgbClr val="FFFFE2"/>
        </a:accent5>
        <a:accent6>
          <a:srgbClr val="007300"/>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gernot">
  <a:themeElements>
    <a:clrScheme name="">
      <a:dk1>
        <a:srgbClr val="000000"/>
      </a:dk1>
      <a:lt1>
        <a:srgbClr val="FFFF00"/>
      </a:lt1>
      <a:dk2>
        <a:srgbClr val="808080"/>
      </a:dk2>
      <a:lt2>
        <a:srgbClr val="FFFFFF"/>
      </a:lt2>
      <a:accent1>
        <a:srgbClr val="FFFFCC"/>
      </a:accent1>
      <a:accent2>
        <a:srgbClr val="3333CC"/>
      </a:accent2>
      <a:accent3>
        <a:srgbClr val="C0C0C0"/>
      </a:accent3>
      <a:accent4>
        <a:srgbClr val="DADA00"/>
      </a:accent4>
      <a:accent5>
        <a:srgbClr val="FFFFE2"/>
      </a:accent5>
      <a:accent6>
        <a:srgbClr val="2D2DB9"/>
      </a:accent6>
      <a:hlink>
        <a:srgbClr val="CCCCFF"/>
      </a:hlink>
      <a:folHlink>
        <a:srgbClr val="B2B2B2"/>
      </a:folHlink>
    </a:clrScheme>
    <a:fontScheme name="3_gern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gern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gern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gern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gern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gern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gern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gern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C:\Programme\Microsoft Office\Vorlagen\Präsentationsdesigns\gernot.pot</Template>
  <TotalTime>0</TotalTime>
  <Words>1708</Words>
  <Application>Microsoft Office PowerPoint</Application>
  <PresentationFormat>Bildschirmpräsentation (4:3)</PresentationFormat>
  <Paragraphs>404</Paragraphs>
  <Slides>69</Slides>
  <Notes>20</Notes>
  <HiddenSlides>0</HiddenSlides>
  <MMClips>0</MMClips>
  <ScaleCrop>false</ScaleCrop>
  <HeadingPairs>
    <vt:vector size="8" baseType="variant">
      <vt:variant>
        <vt:lpstr>Verwendete Schriftarten</vt:lpstr>
      </vt:variant>
      <vt:variant>
        <vt:i4>13</vt:i4>
      </vt:variant>
      <vt:variant>
        <vt:lpstr>Design</vt:lpstr>
      </vt:variant>
      <vt:variant>
        <vt:i4>24</vt:i4>
      </vt:variant>
      <vt:variant>
        <vt:lpstr>Eingebettete OLE-Server</vt:lpstr>
      </vt:variant>
      <vt:variant>
        <vt:i4>1</vt:i4>
      </vt:variant>
      <vt:variant>
        <vt:lpstr>Folientitel</vt:lpstr>
      </vt:variant>
      <vt:variant>
        <vt:i4>69</vt:i4>
      </vt:variant>
    </vt:vector>
  </HeadingPairs>
  <TitlesOfParts>
    <vt:vector size="107" baseType="lpstr">
      <vt:lpstr>Arial</vt:lpstr>
      <vt:lpstr>Arial Narrow</vt:lpstr>
      <vt:lpstr>Bookman Old Style</vt:lpstr>
      <vt:lpstr>Calibri</vt:lpstr>
      <vt:lpstr>Calibri Light</vt:lpstr>
      <vt:lpstr>French Script MT</vt:lpstr>
      <vt:lpstr>Gill Sans MT</vt:lpstr>
      <vt:lpstr>Lucida Grande</vt:lpstr>
      <vt:lpstr>Tempus Sans ITC</vt:lpstr>
      <vt:lpstr>Times</vt:lpstr>
      <vt:lpstr>Times New Roman</vt:lpstr>
      <vt:lpstr>Wingdings</vt:lpstr>
      <vt:lpstr>Wingdings 3</vt:lpstr>
      <vt:lpstr>14_gernot</vt:lpstr>
      <vt:lpstr>6_gernot</vt:lpstr>
      <vt:lpstr>7_gernot</vt:lpstr>
      <vt:lpstr>8_gernot</vt:lpstr>
      <vt:lpstr>1_Standarddesign</vt:lpstr>
      <vt:lpstr>10_gernot</vt:lpstr>
      <vt:lpstr>15_Standarddesign</vt:lpstr>
      <vt:lpstr>11_gernot</vt:lpstr>
      <vt:lpstr>12_gernot</vt:lpstr>
      <vt:lpstr>13_gernot</vt:lpstr>
      <vt:lpstr>15_gernot</vt:lpstr>
      <vt:lpstr>Okeanos</vt:lpstr>
      <vt:lpstr>19_gernot</vt:lpstr>
      <vt:lpstr>20_gernot</vt:lpstr>
      <vt:lpstr>19_Standarddesign</vt:lpstr>
      <vt:lpstr>22_gernot</vt:lpstr>
      <vt:lpstr>20_Standarddesign</vt:lpstr>
      <vt:lpstr>24_gernot</vt:lpstr>
      <vt:lpstr>25_gernot</vt:lpstr>
      <vt:lpstr>18_gernot</vt:lpstr>
      <vt:lpstr>16_Standarddesign</vt:lpstr>
      <vt:lpstr>16_gernot</vt:lpstr>
      <vt:lpstr>1_Larissa</vt:lpstr>
      <vt:lpstr>Office</vt:lpstr>
      <vt:lpstr>Diagramm</vt:lpstr>
      <vt:lpstr>PowerPoint-Präsentation</vt:lpstr>
      <vt:lpstr>PowerPoint-Präsentation</vt:lpstr>
      <vt:lpstr>PowerPoint-Präsentation</vt:lpstr>
      <vt:lpstr>PowerPoint-Präsentation</vt:lpstr>
      <vt:lpstr>Arthritis - Gelenkentzündung</vt:lpstr>
      <vt:lpstr>Die Rheumatoide Arthritis (RA)</vt:lpstr>
      <vt:lpstr>Welche Ursachen für eine rheumatoide Arthritis sind bekannt?</vt:lpstr>
      <vt:lpstr>PowerPoint-Präsentation</vt:lpstr>
      <vt:lpstr>PowerPoint-Präsentation</vt:lpstr>
      <vt:lpstr>PowerPoint-Präsentation</vt:lpstr>
      <vt:lpstr>PowerPoint-Präsentation</vt:lpstr>
      <vt:lpstr>Rheumatoide Arthritis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RA schädigt nicht nur die Gelenke!</vt:lpstr>
      <vt:lpstr>Therapie der RA</vt:lpstr>
      <vt:lpstr>Lebenserwartung bei RA</vt:lpstr>
      <vt:lpstr>Rheumatoide Arthritis -Differentialdiagnose</vt:lpstr>
      <vt:lpstr>Arthrose – was ist das?</vt:lpstr>
      <vt:lpstr>Coxarthrose</vt:lpstr>
      <vt:lpstr>Häufigkeit von Arthrosen im Röntgenbild</vt:lpstr>
      <vt:lpstr>PowerPoint-Präsentation</vt:lpstr>
      <vt:lpstr>PowerPoint-Präsentation</vt:lpstr>
      <vt:lpstr>Spondyloarthritiden</vt:lpstr>
      <vt:lpstr>Der entzündliche Rückenschmerz</vt:lpstr>
      <vt:lpstr>Spondyloarthritiden -Krankheitsbilder-</vt:lpstr>
      <vt:lpstr>Spondyloarthritiden Gemeinsamkeiten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Arthritis bei Schuppenflechte -Klinische Charakteristika-</vt:lpstr>
      <vt:lpstr>PowerPoint-Präsentation</vt:lpstr>
      <vt:lpstr>PowerPoint-Präsentation</vt:lpstr>
      <vt:lpstr>Reaktive Arthritis</vt:lpstr>
      <vt:lpstr>Reaktive Arthritiden</vt:lpstr>
      <vt:lpstr>Reaktive Arthritiden - Verlauf</vt:lpstr>
      <vt:lpstr>PowerPoint-Präsentation</vt:lpstr>
      <vt:lpstr>Kollagenosen und Vaskulitiden </vt:lpstr>
      <vt:lpstr>Systemischer Lupus erythematodes</vt:lpstr>
      <vt:lpstr>PowerPoint-Präsentation</vt:lpstr>
      <vt:lpstr>PowerPoint-Präsentation</vt:lpstr>
      <vt:lpstr>PowerPoint-Präsentation</vt:lpstr>
      <vt:lpstr>PowerPoint-Präsentation</vt:lpstr>
      <vt:lpstr>GICHT</vt:lpstr>
      <vt:lpstr>PowerPoint-Präsentation</vt:lpstr>
      <vt:lpstr>PowerPoint-Präsentation</vt:lpstr>
      <vt:lpstr>Gicht-Prävalenz in den USA</vt:lpstr>
      <vt:lpstr>PowerPoint-Präsentation</vt:lpstr>
      <vt:lpstr>PowerPoint-Präsentation</vt:lpstr>
      <vt:lpstr>PowerPoint-Präsentation</vt:lpstr>
      <vt:lpstr>PowerPoint-Präsentation</vt:lpstr>
      <vt:lpstr>PowerPoint-Präsentation</vt:lpstr>
      <vt:lpstr>Chronische Gicht-Arthritis</vt:lpstr>
      <vt:lpstr>PowerPoint-Präsentation</vt:lpstr>
      <vt:lpstr>PowerPoint-Präsentation</vt:lpstr>
      <vt:lpstr>PowerPoint-Präsentation</vt:lpstr>
      <vt:lpstr>PowerPoint-Präsentation</vt:lpstr>
      <vt:lpstr>PowerPoint-Präsentation</vt:lpstr>
      <vt:lpstr>Auch einer Gicht kann man vorbeugen!</vt:lpstr>
    </vt:vector>
  </TitlesOfParts>
  <Company>Charité, Medizinische Klinik III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Dr. med. Gernot Keyßer</dc:creator>
  <cp:lastModifiedBy>Keyßer, Gernot</cp:lastModifiedBy>
  <cp:revision>384</cp:revision>
  <cp:lastPrinted>2000-01-31T15:10:03Z</cp:lastPrinted>
  <dcterms:created xsi:type="dcterms:W3CDTF">1999-07-16T08:31:05Z</dcterms:created>
  <dcterms:modified xsi:type="dcterms:W3CDTF">2026-01-05T15:05:24Z</dcterms:modified>
</cp:coreProperties>
</file>