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9" r:id="rId2"/>
    <p:sldMasterId id="2147483719" r:id="rId3"/>
  </p:sldMasterIdLst>
  <p:notesMasterIdLst>
    <p:notesMasterId r:id="rId113"/>
  </p:notesMasterIdLst>
  <p:sldIdLst>
    <p:sldId id="871" r:id="rId4"/>
    <p:sldId id="655" r:id="rId5"/>
    <p:sldId id="807" r:id="rId6"/>
    <p:sldId id="811" r:id="rId7"/>
    <p:sldId id="812" r:id="rId8"/>
    <p:sldId id="813" r:id="rId9"/>
    <p:sldId id="808" r:id="rId10"/>
    <p:sldId id="809" r:id="rId11"/>
    <p:sldId id="810" r:id="rId12"/>
    <p:sldId id="814" r:id="rId13"/>
    <p:sldId id="819" r:id="rId14"/>
    <p:sldId id="820" r:id="rId15"/>
    <p:sldId id="821" r:id="rId16"/>
    <p:sldId id="822" r:id="rId17"/>
    <p:sldId id="823" r:id="rId18"/>
    <p:sldId id="825" r:id="rId19"/>
    <p:sldId id="826" r:id="rId20"/>
    <p:sldId id="827" r:id="rId21"/>
    <p:sldId id="828" r:id="rId22"/>
    <p:sldId id="876" r:id="rId23"/>
    <p:sldId id="445" r:id="rId24"/>
    <p:sldId id="260" r:id="rId25"/>
    <p:sldId id="443" r:id="rId26"/>
    <p:sldId id="444" r:id="rId27"/>
    <p:sldId id="262" r:id="rId28"/>
    <p:sldId id="874" r:id="rId29"/>
    <p:sldId id="875" r:id="rId30"/>
    <p:sldId id="873" r:id="rId31"/>
    <p:sldId id="877" r:id="rId32"/>
    <p:sldId id="878" r:id="rId33"/>
    <p:sldId id="879" r:id="rId34"/>
    <p:sldId id="884" r:id="rId35"/>
    <p:sldId id="880" r:id="rId36"/>
    <p:sldId id="882" r:id="rId37"/>
    <p:sldId id="881" r:id="rId38"/>
    <p:sldId id="885" r:id="rId39"/>
    <p:sldId id="886" r:id="rId40"/>
    <p:sldId id="887" r:id="rId41"/>
    <p:sldId id="889" r:id="rId42"/>
    <p:sldId id="890" r:id="rId43"/>
    <p:sldId id="891" r:id="rId44"/>
    <p:sldId id="892" r:id="rId45"/>
    <p:sldId id="893" r:id="rId46"/>
    <p:sldId id="894" r:id="rId47"/>
    <p:sldId id="897" r:id="rId48"/>
    <p:sldId id="913" r:id="rId49"/>
    <p:sldId id="898" r:id="rId50"/>
    <p:sldId id="901" r:id="rId51"/>
    <p:sldId id="902" r:id="rId52"/>
    <p:sldId id="904" r:id="rId53"/>
    <p:sldId id="905" r:id="rId54"/>
    <p:sldId id="923" r:id="rId55"/>
    <p:sldId id="906" r:id="rId56"/>
    <p:sldId id="907" r:id="rId57"/>
    <p:sldId id="908" r:id="rId58"/>
    <p:sldId id="909" r:id="rId59"/>
    <p:sldId id="912" r:id="rId60"/>
    <p:sldId id="911" r:id="rId61"/>
    <p:sldId id="910" r:id="rId62"/>
    <p:sldId id="914" r:id="rId63"/>
    <p:sldId id="916" r:id="rId64"/>
    <p:sldId id="917" r:id="rId65"/>
    <p:sldId id="918" r:id="rId66"/>
    <p:sldId id="919" r:id="rId67"/>
    <p:sldId id="942" r:id="rId68"/>
    <p:sldId id="778" r:id="rId69"/>
    <p:sldId id="779" r:id="rId70"/>
    <p:sldId id="780" r:id="rId71"/>
    <p:sldId id="781" r:id="rId72"/>
    <p:sldId id="921" r:id="rId73"/>
    <p:sldId id="922" r:id="rId74"/>
    <p:sldId id="702" r:id="rId75"/>
    <p:sldId id="711" r:id="rId76"/>
    <p:sldId id="703" r:id="rId77"/>
    <p:sldId id="704" r:id="rId78"/>
    <p:sldId id="712" r:id="rId79"/>
    <p:sldId id="705" r:id="rId80"/>
    <p:sldId id="706" r:id="rId81"/>
    <p:sldId id="707" r:id="rId82"/>
    <p:sldId id="709" r:id="rId83"/>
    <p:sldId id="924" r:id="rId84"/>
    <p:sldId id="925" r:id="rId85"/>
    <p:sldId id="926" r:id="rId86"/>
    <p:sldId id="927" r:id="rId87"/>
    <p:sldId id="928" r:id="rId88"/>
    <p:sldId id="929" r:id="rId89"/>
    <p:sldId id="930" r:id="rId90"/>
    <p:sldId id="931" r:id="rId91"/>
    <p:sldId id="932" r:id="rId92"/>
    <p:sldId id="933" r:id="rId93"/>
    <p:sldId id="934" r:id="rId94"/>
    <p:sldId id="936" r:id="rId95"/>
    <p:sldId id="935" r:id="rId96"/>
    <p:sldId id="940" r:id="rId97"/>
    <p:sldId id="796" r:id="rId98"/>
    <p:sldId id="797" r:id="rId99"/>
    <p:sldId id="798" r:id="rId100"/>
    <p:sldId id="799" r:id="rId101"/>
    <p:sldId id="800" r:id="rId102"/>
    <p:sldId id="801" r:id="rId103"/>
    <p:sldId id="802" r:id="rId104"/>
    <p:sldId id="803" r:id="rId105"/>
    <p:sldId id="804" r:id="rId106"/>
    <p:sldId id="805" r:id="rId107"/>
    <p:sldId id="806" r:id="rId108"/>
    <p:sldId id="941" r:id="rId109"/>
    <p:sldId id="581" r:id="rId110"/>
    <p:sldId id="938" r:id="rId111"/>
    <p:sldId id="939" r:id="rId112"/>
  </p:sldIdLst>
  <p:sldSz cx="12192000" cy="6858000"/>
  <p:notesSz cx="6858000" cy="9144000"/>
  <p:embeddedFontLst>
    <p:embeddedFont>
      <p:font typeface="Gill Sans MT Condensed" panose="020B0506020104020203" pitchFamily="34" charset="0"/>
      <p:regular r:id="rId114"/>
    </p:embeddedFont>
    <p:embeddedFont>
      <p:font typeface="Calibri" panose="020F0502020204030204" pitchFamily="34" charset="0"/>
      <p:regular r:id="rId115"/>
      <p:bold r:id="rId116"/>
      <p:italic r:id="rId117"/>
      <p:boldItalic r:id="rId118"/>
    </p:embeddedFont>
    <p:embeddedFont>
      <p:font typeface="Tahoma" panose="020B0604030504040204" pitchFamily="34" charset="0"/>
      <p:regular r:id="rId119"/>
      <p:bold r:id="rId120"/>
    </p:embeddedFont>
    <p:embeddedFont>
      <p:font typeface="Bookman Old Style" panose="02050604050505020204" pitchFamily="18" charset="0"/>
      <p:regular r:id="rId121"/>
      <p:bold r:id="rId122"/>
      <p:italic r:id="rId123"/>
      <p:boldItalic r:id="rId124"/>
    </p:embeddedFont>
    <p:embeddedFont>
      <p:font typeface="Wingdings 3" panose="05040102010807070707" pitchFamily="18" charset="2"/>
      <p:regular r:id="rId125"/>
    </p:embeddedFont>
    <p:embeddedFont>
      <p:font typeface="Gill Sans MT" panose="020B0502020104020203" pitchFamily="34" charset="0"/>
      <p:regular r:id="rId126"/>
      <p:bold r:id="rId127"/>
      <p:italic r:id="rId128"/>
      <p:boldItalic r:id="rId12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448" autoAdjust="0"/>
  </p:normalViewPr>
  <p:slideViewPr>
    <p:cSldViewPr>
      <p:cViewPr>
        <p:scale>
          <a:sx n="70" d="100"/>
          <a:sy n="70" d="100"/>
        </p:scale>
        <p:origin x="2118" y="774"/>
      </p:cViewPr>
      <p:guideLst>
        <p:guide orient="horz" pos="2160"/>
        <p:guide pos="3840"/>
      </p:guideLst>
    </p:cSldViewPr>
  </p:slideViewPr>
  <p:outlineViewPr>
    <p:cViewPr>
      <p:scale>
        <a:sx n="33" d="100"/>
        <a:sy n="33" d="100"/>
      </p:scale>
      <p:origin x="0" y="312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Lst>
  </p:outlineViewPr>
  <p:notesTextViewPr>
    <p:cViewPr>
      <p:scale>
        <a:sx n="1" d="1"/>
        <a:sy n="1" d="1"/>
      </p:scale>
      <p:origin x="0" y="0"/>
    </p:cViewPr>
  </p:notesTextViewPr>
  <p:sorterViewPr>
    <p:cViewPr varScale="1">
      <p:scale>
        <a:sx n="1" d="1"/>
        <a:sy n="1" d="1"/>
      </p:scale>
      <p:origin x="0" y="-145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notesMaster" Target="notesMasters/notesMaster1.xml"/><Relationship Id="rId118" Type="http://schemas.openxmlformats.org/officeDocument/2006/relationships/font" Target="fonts/font5.fntdata"/><Relationship Id="rId126"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font" Target="fonts/font3.fntdata"/><Relationship Id="rId124" Type="http://schemas.openxmlformats.org/officeDocument/2006/relationships/font" Target="fonts/font11.fntdata"/><Relationship Id="rId129"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font" Target="fonts/font1.fntdata"/><Relationship Id="rId119" Type="http://schemas.openxmlformats.org/officeDocument/2006/relationships/font" Target="fonts/font6.fntdata"/><Relationship Id="rId12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9.fntdata"/><Relationship Id="rId13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font" Target="fonts/font2.fntdata"/><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_rels/viewProps.xml.rels><?xml version="1.0" encoding="UTF-8" standalone="yes"?>
<Relationships xmlns="http://schemas.openxmlformats.org/package/2006/relationships"><Relationship Id="rId8" Type="http://schemas.openxmlformats.org/officeDocument/2006/relationships/slide" Target="slides/slide29.xml"/><Relationship Id="rId13" Type="http://schemas.openxmlformats.org/officeDocument/2006/relationships/slide" Target="slides/slide56.xml"/><Relationship Id="rId18" Type="http://schemas.openxmlformats.org/officeDocument/2006/relationships/slide" Target="slides/slide71.xml"/><Relationship Id="rId3" Type="http://schemas.openxmlformats.org/officeDocument/2006/relationships/slide" Target="slides/slide21.xml"/><Relationship Id="rId21" Type="http://schemas.openxmlformats.org/officeDocument/2006/relationships/slide" Target="slides/slide94.xml"/><Relationship Id="rId7" Type="http://schemas.openxmlformats.org/officeDocument/2006/relationships/slide" Target="slides/slide25.xml"/><Relationship Id="rId12" Type="http://schemas.openxmlformats.org/officeDocument/2006/relationships/slide" Target="slides/slide55.xml"/><Relationship Id="rId17" Type="http://schemas.openxmlformats.org/officeDocument/2006/relationships/slide" Target="slides/slide63.xml"/><Relationship Id="rId2" Type="http://schemas.openxmlformats.org/officeDocument/2006/relationships/slide" Target="slides/slide20.xml"/><Relationship Id="rId16" Type="http://schemas.openxmlformats.org/officeDocument/2006/relationships/slide" Target="slides/slide60.xml"/><Relationship Id="rId20" Type="http://schemas.openxmlformats.org/officeDocument/2006/relationships/slide" Target="slides/slide88.xml"/><Relationship Id="rId1" Type="http://schemas.openxmlformats.org/officeDocument/2006/relationships/slide" Target="slides/slide2.xml"/><Relationship Id="rId6" Type="http://schemas.openxmlformats.org/officeDocument/2006/relationships/slide" Target="slides/slide24.xml"/><Relationship Id="rId11" Type="http://schemas.openxmlformats.org/officeDocument/2006/relationships/slide" Target="slides/slide54.xml"/><Relationship Id="rId5" Type="http://schemas.openxmlformats.org/officeDocument/2006/relationships/slide" Target="slides/slide23.xml"/><Relationship Id="rId15" Type="http://schemas.openxmlformats.org/officeDocument/2006/relationships/slide" Target="slides/slide59.xml"/><Relationship Id="rId10" Type="http://schemas.openxmlformats.org/officeDocument/2006/relationships/slide" Target="slides/slide53.xml"/><Relationship Id="rId19" Type="http://schemas.openxmlformats.org/officeDocument/2006/relationships/slide" Target="slides/slide81.xml"/><Relationship Id="rId4" Type="http://schemas.openxmlformats.org/officeDocument/2006/relationships/slide" Target="slides/slide22.xml"/><Relationship Id="rId9" Type="http://schemas.openxmlformats.org/officeDocument/2006/relationships/slide" Target="slides/slide37.xml"/><Relationship Id="rId14" Type="http://schemas.openxmlformats.org/officeDocument/2006/relationships/slide" Target="slides/slide58.xml"/><Relationship Id="rId22"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2F8E0A-CAA1-4263-B84C-4852F23B0C11}" type="datetimeFigureOut">
              <a:rPr lang="de-DE" smtClean="0"/>
              <a:t>13.01.2025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F5927-E74B-49BC-B9A8-9B45BDE951A6}" type="slidenum">
              <a:rPr lang="de-DE" smtClean="0"/>
              <a:t>‹Nr.›</a:t>
            </a:fld>
            <a:endParaRPr lang="de-DE"/>
          </a:p>
        </p:txBody>
      </p:sp>
    </p:spTree>
    <p:extLst>
      <p:ext uri="{BB962C8B-B14F-4D97-AF65-F5344CB8AC3E}">
        <p14:creationId xmlns:p14="http://schemas.microsoft.com/office/powerpoint/2010/main" val="187058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a:t>
            </a:fld>
            <a:endParaRPr lang="de-DE"/>
          </a:p>
        </p:txBody>
      </p:sp>
    </p:spTree>
    <p:extLst>
      <p:ext uri="{BB962C8B-B14F-4D97-AF65-F5344CB8AC3E}">
        <p14:creationId xmlns:p14="http://schemas.microsoft.com/office/powerpoint/2010/main" val="203556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29</a:t>
            </a:fld>
            <a:endParaRPr lang="de-DE"/>
          </a:p>
        </p:txBody>
      </p:sp>
    </p:spTree>
    <p:extLst>
      <p:ext uri="{BB962C8B-B14F-4D97-AF65-F5344CB8AC3E}">
        <p14:creationId xmlns:p14="http://schemas.microsoft.com/office/powerpoint/2010/main" val="280377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37</a:t>
            </a:fld>
            <a:endParaRPr lang="de-DE"/>
          </a:p>
        </p:txBody>
      </p:sp>
    </p:spTree>
    <p:extLst>
      <p:ext uri="{BB962C8B-B14F-4D97-AF65-F5344CB8AC3E}">
        <p14:creationId xmlns:p14="http://schemas.microsoft.com/office/powerpoint/2010/main" val="49874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44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283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246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02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112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880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56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9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Folienbildplatzhalter 1"/>
          <p:cNvSpPr>
            <a:spLocks noGrp="1" noRot="1" noChangeAspect="1" noTextEdit="1"/>
          </p:cNvSpPr>
          <p:nvPr>
            <p:ph type="sldImg"/>
          </p:nvPr>
        </p:nvSpPr>
        <p:spPr>
          <a:ln/>
        </p:spPr>
      </p:sp>
      <p:sp>
        <p:nvSpPr>
          <p:cNvPr id="350211" name="Notizenplatzhalter 2"/>
          <p:cNvSpPr>
            <a:spLocks noGrp="1"/>
          </p:cNvSpPr>
          <p:nvPr>
            <p:ph type="body" idx="1"/>
          </p:nvPr>
        </p:nvSpPr>
        <p:spPr>
          <a:noFill/>
        </p:spPr>
        <p:txBody>
          <a:bodyPr/>
          <a:lstStyle/>
          <a:p>
            <a:r>
              <a:rPr lang="en-US" smtClean="0"/>
              <a:t>* Represents the significance of differences between the DMARD and anti-TNF cohorts using χ 2 tests for categorical outcomes and Wilcoxon rank sum tests for continuous variables. ‡ Elbow, shoulder, hip, knee and ankle.</a:t>
            </a:r>
          </a:p>
          <a:p>
            <a:r>
              <a:rPr lang="de-DE" smtClean="0"/>
              <a:t>Anti-TNF, anti-tumour necrosis factor; COPD, chronic obstructive pulmonary disease; DAS28, 28-joint count disease activity score; HAQ, Health Assessment Questionnaire; nbDMARD, non-biological disease-modifying antirheumatic drug.</a:t>
            </a:r>
          </a:p>
          <a:p>
            <a:endParaRPr lang="de-DE" smtClean="0"/>
          </a:p>
        </p:txBody>
      </p:sp>
      <p:sp>
        <p:nvSpPr>
          <p:cNvPr id="350212" name="Foliennummernplatzhalt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0013C6C-1BBE-4FC4-9368-245936ADC4EA}" type="slidenum">
              <a:rPr lang="de-DE" sz="1200" smtClean="0">
                <a:solidFill>
                  <a:srgbClr val="000000"/>
                </a:solidFill>
              </a:rPr>
              <a:pPr/>
              <a:t>10</a:t>
            </a:fld>
            <a:endParaRPr lang="de-DE" sz="1200" smtClean="0">
              <a:solidFill>
                <a:srgbClr val="000000"/>
              </a:solidFill>
            </a:endParaRPr>
          </a:p>
        </p:txBody>
      </p:sp>
    </p:spTree>
    <p:extLst>
      <p:ext uri="{BB962C8B-B14F-4D97-AF65-F5344CB8AC3E}">
        <p14:creationId xmlns:p14="http://schemas.microsoft.com/office/powerpoint/2010/main" val="3949639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84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53</a:t>
            </a:fld>
            <a:endParaRPr lang="de-DE"/>
          </a:p>
        </p:txBody>
      </p:sp>
    </p:spTree>
    <p:extLst>
      <p:ext uri="{BB962C8B-B14F-4D97-AF65-F5344CB8AC3E}">
        <p14:creationId xmlns:p14="http://schemas.microsoft.com/office/powerpoint/2010/main" val="164438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54</a:t>
            </a:fld>
            <a:endParaRPr lang="de-DE"/>
          </a:p>
        </p:txBody>
      </p:sp>
    </p:spTree>
    <p:extLst>
      <p:ext uri="{BB962C8B-B14F-4D97-AF65-F5344CB8AC3E}">
        <p14:creationId xmlns:p14="http://schemas.microsoft.com/office/powerpoint/2010/main" val="3685820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55</a:t>
            </a:fld>
            <a:endParaRPr lang="de-DE"/>
          </a:p>
        </p:txBody>
      </p:sp>
    </p:spTree>
    <p:extLst>
      <p:ext uri="{BB962C8B-B14F-4D97-AF65-F5344CB8AC3E}">
        <p14:creationId xmlns:p14="http://schemas.microsoft.com/office/powerpoint/2010/main" val="125288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56</a:t>
            </a:fld>
            <a:endParaRPr lang="de-DE"/>
          </a:p>
        </p:txBody>
      </p:sp>
    </p:spTree>
    <p:extLst>
      <p:ext uri="{BB962C8B-B14F-4D97-AF65-F5344CB8AC3E}">
        <p14:creationId xmlns:p14="http://schemas.microsoft.com/office/powerpoint/2010/main" val="2839430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32-year-old man with well-controlled human immunodeficiency virus infection presented to the emergency department with a 1-month history of painful bumps on his forehead. Six months before presentation, testing for syphilis had been negative. In the 3 months before presentation, he had had </a:t>
            </a:r>
            <a:r>
              <a:rPr lang="en-US" sz="1200" b="0" i="0" kern="1200" dirty="0" err="1" smtClean="0">
                <a:solidFill>
                  <a:schemeClr val="tx1"/>
                </a:solidFill>
                <a:effectLst/>
                <a:latin typeface="+mn-lt"/>
                <a:ea typeface="+mn-ea"/>
                <a:cs typeface="+mn-cs"/>
              </a:rPr>
              <a:t>condomless</a:t>
            </a:r>
            <a:r>
              <a:rPr lang="en-US" sz="1200" b="0" i="0" kern="1200" dirty="0" smtClean="0">
                <a:solidFill>
                  <a:schemeClr val="tx1"/>
                </a:solidFill>
                <a:effectLst/>
                <a:latin typeface="+mn-lt"/>
                <a:ea typeface="+mn-ea"/>
                <a:cs typeface="+mn-cs"/>
              </a:rPr>
              <a:t> sex with four male partners. Physical examination was notable for two firm, tender nodules on the forehead (Panel A, arrows). A macular rash was seen on the torso (Panel B). A computed tomographic scan of the head showed two frontal, </a:t>
            </a:r>
            <a:r>
              <a:rPr lang="en-US" sz="1200" b="0" i="0" kern="1200" dirty="0" err="1" smtClean="0">
                <a:solidFill>
                  <a:schemeClr val="tx1"/>
                </a:solidFill>
                <a:effectLst/>
                <a:latin typeface="+mn-lt"/>
                <a:ea typeface="+mn-ea"/>
                <a:cs typeface="+mn-cs"/>
              </a:rPr>
              <a:t>subgaleal</a:t>
            </a:r>
            <a:r>
              <a:rPr lang="en-US" sz="1200" b="0" i="0" kern="1200" dirty="0" smtClean="0">
                <a:solidFill>
                  <a:schemeClr val="tx1"/>
                </a:solidFill>
                <a:effectLst/>
                <a:latin typeface="+mn-lt"/>
                <a:ea typeface="+mn-ea"/>
                <a:cs typeface="+mn-cs"/>
              </a:rPr>
              <a:t> lesions with lytic bone involvement. A bone scan with technetium-99m–labeled methylene diphosphonate showed uptake in the two frontal lesions, the occiput, and the scapula and 11th rib on the right side (Panel C, arrows). A rapid plasma </a:t>
            </a:r>
            <a:r>
              <a:rPr lang="en-US" sz="1200" b="0" i="0" kern="1200" dirty="0" err="1" smtClean="0">
                <a:solidFill>
                  <a:schemeClr val="tx1"/>
                </a:solidFill>
                <a:effectLst/>
                <a:latin typeface="+mn-lt"/>
                <a:ea typeface="+mn-ea"/>
                <a:cs typeface="+mn-cs"/>
              </a:rPr>
              <a:t>reagin</a:t>
            </a:r>
            <a:r>
              <a:rPr lang="en-US" sz="1200" b="0" i="0" kern="1200" dirty="0" smtClean="0">
                <a:solidFill>
                  <a:schemeClr val="tx1"/>
                </a:solidFill>
                <a:effectLst/>
                <a:latin typeface="+mn-lt"/>
                <a:ea typeface="+mn-ea"/>
                <a:cs typeface="+mn-cs"/>
              </a:rPr>
              <a:t> (RPR) titer was 1:32, and a </a:t>
            </a:r>
            <a:r>
              <a:rPr lang="en-US" sz="1200" b="0" i="1" kern="1200" dirty="0" err="1" smtClean="0">
                <a:solidFill>
                  <a:schemeClr val="tx1"/>
                </a:solidFill>
                <a:effectLst/>
                <a:latin typeface="+mn-lt"/>
                <a:ea typeface="+mn-ea"/>
                <a:cs typeface="+mn-cs"/>
              </a:rPr>
              <a:t>Treponema</a:t>
            </a:r>
            <a:r>
              <a:rPr lang="en-US" sz="1200" b="0" i="1" kern="1200" dirty="0" smtClean="0">
                <a:solidFill>
                  <a:schemeClr val="tx1"/>
                </a:solidFill>
                <a:effectLst/>
                <a:latin typeface="+mn-lt"/>
                <a:ea typeface="+mn-ea"/>
                <a:cs typeface="+mn-cs"/>
              </a:rPr>
              <a:t> pallidum</a:t>
            </a:r>
            <a:r>
              <a:rPr lang="en-US" sz="1200" b="0" i="0" kern="1200" dirty="0" smtClean="0">
                <a:solidFill>
                  <a:schemeClr val="tx1"/>
                </a:solidFill>
                <a:effectLst/>
                <a:latin typeface="+mn-lt"/>
                <a:ea typeface="+mn-ea"/>
                <a:cs typeface="+mn-cs"/>
              </a:rPr>
              <a:t> particle agglutination assay was positive. Owing to concern about possible cancer, a bone biopsy was planned. However, the bone lesions and rash rapidly abated after one dose of penicillin G </a:t>
            </a:r>
            <a:r>
              <a:rPr lang="en-US" sz="1200" b="0" i="0" kern="1200" dirty="0" err="1" smtClean="0">
                <a:solidFill>
                  <a:schemeClr val="tx1"/>
                </a:solidFill>
                <a:effectLst/>
                <a:latin typeface="+mn-lt"/>
                <a:ea typeface="+mn-ea"/>
                <a:cs typeface="+mn-cs"/>
              </a:rPr>
              <a:t>benzathine</a:t>
            </a:r>
            <a:r>
              <a:rPr lang="en-US" sz="1200" b="0" i="0" kern="1200" dirty="0" smtClean="0">
                <a:solidFill>
                  <a:schemeClr val="tx1"/>
                </a:solidFill>
                <a:effectLst/>
                <a:latin typeface="+mn-lt"/>
                <a:ea typeface="+mn-ea"/>
                <a:cs typeface="+mn-cs"/>
              </a:rPr>
              <a:t> and completely resolved by the third dose. A final diagnosis of secondary syphilis with </a:t>
            </a:r>
            <a:r>
              <a:rPr lang="en-US" sz="1200" b="0" i="0" kern="1200" dirty="0" err="1" smtClean="0">
                <a:solidFill>
                  <a:schemeClr val="tx1"/>
                </a:solidFill>
                <a:effectLst/>
                <a:latin typeface="+mn-lt"/>
                <a:ea typeface="+mn-ea"/>
                <a:cs typeface="+mn-cs"/>
              </a:rPr>
              <a:t>osteitis</a:t>
            </a:r>
            <a:r>
              <a:rPr lang="en-US" sz="1200" b="0" i="0" kern="1200" dirty="0" smtClean="0">
                <a:solidFill>
                  <a:schemeClr val="tx1"/>
                </a:solidFill>
                <a:effectLst/>
                <a:latin typeface="+mn-lt"/>
                <a:ea typeface="+mn-ea"/>
                <a:cs typeface="+mn-cs"/>
              </a:rPr>
              <a:t> was made. Although secondary syphilis is treated with a single dose of penicillin, three doses were given in this case owing to therapeutic uncertainty regarding the </a:t>
            </a:r>
            <a:r>
              <a:rPr lang="en-US" sz="1200" b="0" i="0" kern="1200" dirty="0" err="1" smtClean="0">
                <a:solidFill>
                  <a:schemeClr val="tx1"/>
                </a:solidFill>
                <a:effectLst/>
                <a:latin typeface="+mn-lt"/>
                <a:ea typeface="+mn-ea"/>
                <a:cs typeface="+mn-cs"/>
              </a:rPr>
              <a:t>osteitis</a:t>
            </a:r>
            <a:r>
              <a:rPr lang="en-US" sz="1200" b="0" i="0" kern="1200" dirty="0" smtClean="0">
                <a:solidFill>
                  <a:schemeClr val="tx1"/>
                </a:solidFill>
                <a:effectLst/>
                <a:latin typeface="+mn-lt"/>
                <a:ea typeface="+mn-ea"/>
                <a:cs typeface="+mn-cs"/>
              </a:rPr>
              <a:t>. A repeat bone scan that was performed 6 months after the completion of treatment was normal, and a repeat RPR titer was 1:1.</a:t>
            </a:r>
            <a:endParaRPr lang="en-US"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822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58</a:t>
            </a:fld>
            <a:endParaRPr lang="de-DE"/>
          </a:p>
        </p:txBody>
      </p:sp>
    </p:spTree>
    <p:extLst>
      <p:ext uri="{BB962C8B-B14F-4D97-AF65-F5344CB8AC3E}">
        <p14:creationId xmlns:p14="http://schemas.microsoft.com/office/powerpoint/2010/main" val="364298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59</a:t>
            </a:fld>
            <a:endParaRPr lang="de-DE"/>
          </a:p>
        </p:txBody>
      </p:sp>
    </p:spTree>
    <p:extLst>
      <p:ext uri="{BB962C8B-B14F-4D97-AF65-F5344CB8AC3E}">
        <p14:creationId xmlns:p14="http://schemas.microsoft.com/office/powerpoint/2010/main" val="1341166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60</a:t>
            </a:fld>
            <a:endParaRPr lang="de-DE"/>
          </a:p>
        </p:txBody>
      </p:sp>
    </p:spTree>
    <p:extLst>
      <p:ext uri="{BB962C8B-B14F-4D97-AF65-F5344CB8AC3E}">
        <p14:creationId xmlns:p14="http://schemas.microsoft.com/office/powerpoint/2010/main" val="2496861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18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20</a:t>
            </a:fld>
            <a:endParaRPr lang="de-DE"/>
          </a:p>
        </p:txBody>
      </p:sp>
    </p:spTree>
    <p:extLst>
      <p:ext uri="{BB962C8B-B14F-4D97-AF65-F5344CB8AC3E}">
        <p14:creationId xmlns:p14="http://schemas.microsoft.com/office/powerpoint/2010/main" val="355613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722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63</a:t>
            </a:fld>
            <a:endParaRPr lang="de-DE"/>
          </a:p>
        </p:txBody>
      </p:sp>
    </p:spTree>
    <p:extLst>
      <p:ext uri="{BB962C8B-B14F-4D97-AF65-F5344CB8AC3E}">
        <p14:creationId xmlns:p14="http://schemas.microsoft.com/office/powerpoint/2010/main" val="1960848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71</a:t>
            </a:fld>
            <a:endParaRPr lang="de-DE"/>
          </a:p>
        </p:txBody>
      </p:sp>
    </p:spTree>
    <p:extLst>
      <p:ext uri="{BB962C8B-B14F-4D97-AF65-F5344CB8AC3E}">
        <p14:creationId xmlns:p14="http://schemas.microsoft.com/office/powerpoint/2010/main" val="1442259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72</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73</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74</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75</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76</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77</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78</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21</a:t>
            </a:fld>
            <a:endParaRPr lang="de-DE"/>
          </a:p>
        </p:txBody>
      </p:sp>
    </p:spTree>
    <p:extLst>
      <p:ext uri="{BB962C8B-B14F-4D97-AF65-F5344CB8AC3E}">
        <p14:creationId xmlns:p14="http://schemas.microsoft.com/office/powerpoint/2010/main" val="2035561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79</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80</a:t>
            </a:fld>
            <a:endParaRPr lang="de-DE">
              <a:solidFill>
                <a:prstClr val="black"/>
              </a:solidFill>
            </a:endParaRPr>
          </a:p>
        </p:txBody>
      </p:sp>
    </p:spTree>
    <p:extLst>
      <p:ext uri="{BB962C8B-B14F-4D97-AF65-F5344CB8AC3E}">
        <p14:creationId xmlns:p14="http://schemas.microsoft.com/office/powerpoint/2010/main" val="2035561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81</a:t>
            </a:fld>
            <a:endParaRPr lang="de-DE"/>
          </a:p>
        </p:txBody>
      </p:sp>
    </p:spTree>
    <p:extLst>
      <p:ext uri="{BB962C8B-B14F-4D97-AF65-F5344CB8AC3E}">
        <p14:creationId xmlns:p14="http://schemas.microsoft.com/office/powerpoint/2010/main" val="221261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82</a:t>
            </a:fld>
            <a:endParaRPr lang="de-DE">
              <a:solidFill>
                <a:prstClr val="black"/>
              </a:solidFill>
            </a:endParaRPr>
          </a:p>
        </p:txBody>
      </p:sp>
    </p:spTree>
    <p:extLst>
      <p:ext uri="{BB962C8B-B14F-4D97-AF65-F5344CB8AC3E}">
        <p14:creationId xmlns:p14="http://schemas.microsoft.com/office/powerpoint/2010/main" val="731382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83</a:t>
            </a:fld>
            <a:endParaRPr lang="de-DE">
              <a:solidFill>
                <a:prstClr val="black"/>
              </a:solidFill>
            </a:endParaRPr>
          </a:p>
        </p:txBody>
      </p:sp>
    </p:spTree>
    <p:extLst>
      <p:ext uri="{BB962C8B-B14F-4D97-AF65-F5344CB8AC3E}">
        <p14:creationId xmlns:p14="http://schemas.microsoft.com/office/powerpoint/2010/main" val="2655942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84</a:t>
            </a:fld>
            <a:endParaRPr lang="de-DE">
              <a:solidFill>
                <a:prstClr val="black"/>
              </a:solidFill>
            </a:endParaRPr>
          </a:p>
        </p:txBody>
      </p:sp>
    </p:spTree>
    <p:extLst>
      <p:ext uri="{BB962C8B-B14F-4D97-AF65-F5344CB8AC3E}">
        <p14:creationId xmlns:p14="http://schemas.microsoft.com/office/powerpoint/2010/main" val="1716454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85</a:t>
            </a:fld>
            <a:endParaRPr lang="de-DE">
              <a:solidFill>
                <a:prstClr val="black"/>
              </a:solidFill>
            </a:endParaRPr>
          </a:p>
        </p:txBody>
      </p:sp>
    </p:spTree>
    <p:extLst>
      <p:ext uri="{BB962C8B-B14F-4D97-AF65-F5344CB8AC3E}">
        <p14:creationId xmlns:p14="http://schemas.microsoft.com/office/powerpoint/2010/main" val="909236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solidFill>
                  <a:prstClr val="black"/>
                </a:solidFill>
              </a:rPr>
              <a:pPr/>
              <a:t>87</a:t>
            </a:fld>
            <a:endParaRPr lang="de-DE">
              <a:solidFill>
                <a:prstClr val="black"/>
              </a:solidFill>
            </a:endParaRPr>
          </a:p>
        </p:txBody>
      </p:sp>
    </p:spTree>
    <p:extLst>
      <p:ext uri="{BB962C8B-B14F-4D97-AF65-F5344CB8AC3E}">
        <p14:creationId xmlns:p14="http://schemas.microsoft.com/office/powerpoint/2010/main" val="1898285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88</a:t>
            </a:fld>
            <a:endParaRPr lang="de-DE"/>
          </a:p>
        </p:txBody>
      </p:sp>
    </p:spTree>
    <p:extLst>
      <p:ext uri="{BB962C8B-B14F-4D97-AF65-F5344CB8AC3E}">
        <p14:creationId xmlns:p14="http://schemas.microsoft.com/office/powerpoint/2010/main" val="3125515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94</a:t>
            </a:fld>
            <a:endParaRPr lang="de-DE"/>
          </a:p>
        </p:txBody>
      </p:sp>
    </p:spTree>
    <p:extLst>
      <p:ext uri="{BB962C8B-B14F-4D97-AF65-F5344CB8AC3E}">
        <p14:creationId xmlns:p14="http://schemas.microsoft.com/office/powerpoint/2010/main" val="142004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22</a:t>
            </a:fld>
            <a:endParaRPr lang="de-DE"/>
          </a:p>
        </p:txBody>
      </p:sp>
    </p:spTree>
    <p:extLst>
      <p:ext uri="{BB962C8B-B14F-4D97-AF65-F5344CB8AC3E}">
        <p14:creationId xmlns:p14="http://schemas.microsoft.com/office/powerpoint/2010/main" val="2035561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106</a:t>
            </a:fld>
            <a:endParaRPr lang="de-DE"/>
          </a:p>
        </p:txBody>
      </p:sp>
    </p:spTree>
    <p:extLst>
      <p:ext uri="{BB962C8B-B14F-4D97-AF65-F5344CB8AC3E}">
        <p14:creationId xmlns:p14="http://schemas.microsoft.com/office/powerpoint/2010/main" val="5539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23</a:t>
            </a:fld>
            <a:endParaRPr lang="de-DE"/>
          </a:p>
        </p:txBody>
      </p:sp>
    </p:spTree>
    <p:extLst>
      <p:ext uri="{BB962C8B-B14F-4D97-AF65-F5344CB8AC3E}">
        <p14:creationId xmlns:p14="http://schemas.microsoft.com/office/powerpoint/2010/main" val="203556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24</a:t>
            </a:fld>
            <a:endParaRPr lang="de-DE"/>
          </a:p>
        </p:txBody>
      </p:sp>
    </p:spTree>
    <p:extLst>
      <p:ext uri="{BB962C8B-B14F-4D97-AF65-F5344CB8AC3E}">
        <p14:creationId xmlns:p14="http://schemas.microsoft.com/office/powerpoint/2010/main" val="2035561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5F5927-E74B-49BC-B9A8-9B45BDE951A6}" type="slidenum">
              <a:rPr lang="de-DE" smtClean="0"/>
              <a:t>25</a:t>
            </a:fld>
            <a:endParaRPr lang="de-DE"/>
          </a:p>
        </p:txBody>
      </p:sp>
    </p:spTree>
    <p:extLst>
      <p:ext uri="{BB962C8B-B14F-4D97-AF65-F5344CB8AC3E}">
        <p14:creationId xmlns:p14="http://schemas.microsoft.com/office/powerpoint/2010/main" val="2035561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44-year-old man with Crohn’s disease that was being treated with infliximab presented with a 2-day history of a facial rash. In the previous week, his daughter had had a sore throat, and his mother had developed a similar rash on her face. His heart rate was 96 beats per minute, and his temperature was 36.6°C (97.9°F). Physical examination was notable for well-demarcated, warm, erythematous, confluent plaques on the cheeks, nose, and glabella. The pharynx was normal, and no cervical lymphadenopathy was observed. Which of the following is the most likely culprit organism for the underlying diagnosis?</a:t>
            </a:r>
          </a:p>
          <a:p>
            <a:endParaRPr lang="en-US" sz="1200" b="0" i="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
            </a:r>
            <a:br>
              <a:rPr lang="de-DE" sz="1200" b="0" i="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Escherichia coli</a:t>
            </a:r>
          </a:p>
          <a:p>
            <a:r>
              <a:rPr lang="de-DE" sz="1200" b="0" i="0" kern="1200" dirty="0" err="1" smtClean="0">
                <a:solidFill>
                  <a:schemeClr val="tx1"/>
                </a:solidFill>
                <a:effectLst/>
                <a:latin typeface="+mn-lt"/>
                <a:ea typeface="+mn-ea"/>
                <a:cs typeface="+mn-cs"/>
              </a:rPr>
              <a:t>Pseudomonas</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aeruginosa</a:t>
            </a:r>
            <a:endParaRPr lang="de-DE" sz="1200" b="0" i="0" kern="1200" dirty="0" smtClean="0">
              <a:solidFill>
                <a:schemeClr val="tx1"/>
              </a:solidFill>
              <a:effectLst/>
              <a:latin typeface="+mn-lt"/>
              <a:ea typeface="+mn-ea"/>
              <a:cs typeface="+mn-cs"/>
            </a:endParaRPr>
          </a:p>
          <a:p>
            <a:r>
              <a:rPr lang="de-DE" sz="1200" b="0" i="0" kern="1200" dirty="0" err="1" smtClean="0">
                <a:solidFill>
                  <a:schemeClr val="tx1"/>
                </a:solidFill>
                <a:effectLst/>
                <a:latin typeface="+mn-lt"/>
                <a:ea typeface="+mn-ea"/>
                <a:cs typeface="+mn-cs"/>
              </a:rPr>
              <a:t>Staphylococcus</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aureus</a:t>
            </a:r>
            <a:endParaRPr lang="de-DE" sz="1200" b="0" i="0" kern="1200" dirty="0" smtClean="0">
              <a:solidFill>
                <a:schemeClr val="tx1"/>
              </a:solidFill>
              <a:effectLst/>
              <a:latin typeface="+mn-lt"/>
              <a:ea typeface="+mn-ea"/>
              <a:cs typeface="+mn-cs"/>
            </a:endParaRPr>
          </a:p>
          <a:p>
            <a:r>
              <a:rPr lang="de-DE" sz="1200" b="1" i="0" kern="1200" dirty="0" err="1" smtClean="0">
                <a:solidFill>
                  <a:schemeClr val="tx1"/>
                </a:solidFill>
                <a:effectLst/>
                <a:latin typeface="+mn-lt"/>
                <a:ea typeface="+mn-ea"/>
                <a:cs typeface="+mn-cs"/>
              </a:rPr>
              <a:t>Staphylococcus</a:t>
            </a:r>
            <a:r>
              <a:rPr lang="de-DE" sz="1200" b="1" i="0" kern="1200" dirty="0" smtClean="0">
                <a:solidFill>
                  <a:schemeClr val="tx1"/>
                </a:solidFill>
                <a:effectLst/>
                <a:latin typeface="+mn-lt"/>
                <a:ea typeface="+mn-ea"/>
                <a:cs typeface="+mn-cs"/>
              </a:rPr>
              <a:t> </a:t>
            </a:r>
            <a:r>
              <a:rPr lang="de-DE" sz="1200" b="1" i="0" kern="1200" dirty="0" err="1" smtClean="0">
                <a:solidFill>
                  <a:schemeClr val="tx1"/>
                </a:solidFill>
                <a:effectLst/>
                <a:latin typeface="+mn-lt"/>
                <a:ea typeface="+mn-ea"/>
                <a:cs typeface="+mn-cs"/>
              </a:rPr>
              <a:t>epidermidis</a:t>
            </a:r>
            <a:endParaRPr lang="de-DE" sz="1200" b="1" i="0" kern="1200" smtClean="0">
              <a:solidFill>
                <a:schemeClr val="tx1"/>
              </a:solidFill>
              <a:effectLst/>
              <a:latin typeface="+mn-lt"/>
              <a:ea typeface="+mn-ea"/>
              <a:cs typeface="+mn-cs"/>
            </a:endParaRPr>
          </a:p>
          <a:p>
            <a:endParaRPr lang="de-DE"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Erysipelas is a skin infection that involves the upper dermis and is most commonly caused by Streptococcus </a:t>
            </a:r>
            <a:r>
              <a:rPr lang="en-US" sz="1200" b="0" i="0" kern="1200" dirty="0" err="1" smtClean="0">
                <a:solidFill>
                  <a:schemeClr val="tx1"/>
                </a:solidFill>
                <a:effectLst/>
                <a:latin typeface="+mn-lt"/>
                <a:ea typeface="+mn-ea"/>
                <a:cs typeface="+mn-cs"/>
              </a:rPr>
              <a:t>pyogenes</a:t>
            </a:r>
            <a:r>
              <a:rPr lang="en-US" sz="1200" b="0" i="0" kern="1200" dirty="0" smtClean="0">
                <a:solidFill>
                  <a:schemeClr val="tx1"/>
                </a:solidFill>
                <a:effectLst/>
                <a:latin typeface="+mn-lt"/>
                <a:ea typeface="+mn-ea"/>
                <a:cs typeface="+mn-cs"/>
              </a:rPr>
              <a:t> (group A Streptococcus). Erysipelas typically manifests as a bright-red rash — often on the malar region of the face — with raised, distinct borders. Most cases can be managed with oral antibacterial agents in the outpatient setting.</a:t>
            </a:r>
            <a:endParaRPr lang="en-US"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255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235162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white"/>
                </a:solidFill>
              </a:rPr>
              <a:pPr/>
              <a:t>1/13/2025</a:t>
            </a:fld>
            <a:endParaRPr lang="en-US">
              <a:solidFill>
                <a:prstClr val="white"/>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white"/>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white"/>
                </a:solidFill>
              </a:rPr>
              <a:pPr/>
              <a:t>‹Nr.›</a:t>
            </a:fld>
            <a:endParaRPr lang="en-US">
              <a:solidFill>
                <a:prstClr val="white"/>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34713578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253226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Gleichschenkliges Dreiec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371247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203200" y="76200"/>
            <a:ext cx="11887200" cy="10668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874838"/>
            <a:ext cx="10972800" cy="4525962"/>
          </a:xfrm>
        </p:spPr>
        <p:txBody>
          <a:bodyPr/>
          <a:lstStyle/>
          <a:p>
            <a:pPr lvl="0"/>
            <a:endParaRPr lang="de-DE" noProof="0" smtClean="0"/>
          </a:p>
        </p:txBody>
      </p:sp>
      <p:sp>
        <p:nvSpPr>
          <p:cNvPr id="4" name="Rectangle 4"/>
          <p:cNvSpPr>
            <a:spLocks noGrp="1" noChangeArrowheads="1"/>
          </p:cNvSpPr>
          <p:nvPr>
            <p:ph type="dt" sz="half" idx="10"/>
          </p:nvPr>
        </p:nvSpPr>
        <p:spPr>
          <a:xfrm>
            <a:off x="0" y="6553200"/>
            <a:ext cx="1625600" cy="304800"/>
          </a:xfrm>
          <a:prstGeom prst="rect">
            <a:avLst/>
          </a:prstGeom>
        </p:spPr>
        <p:txBody>
          <a:bodyPr/>
          <a:lstStyle>
            <a:lvl1pPr algn="ctr">
              <a:defRPr/>
            </a:lvl1pPr>
          </a:lstStyle>
          <a:p>
            <a:pPr>
              <a:defRPr/>
            </a:pPr>
            <a:endParaRPr lang="en-US">
              <a:solidFill>
                <a:prstClr val="black"/>
              </a:solidFill>
            </a:endParaRPr>
          </a:p>
        </p:txBody>
      </p:sp>
    </p:spTree>
    <p:extLst>
      <p:ext uri="{BB962C8B-B14F-4D97-AF65-F5344CB8AC3E}">
        <p14:creationId xmlns:p14="http://schemas.microsoft.com/office/powerpoint/2010/main" val="30059528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914400" y="1981200"/>
            <a:ext cx="10363200" cy="41148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914400" y="6248400"/>
            <a:ext cx="2540000" cy="457200"/>
          </a:xfrm>
          <a:prstGeom prst="rect">
            <a:avLst/>
          </a:prstGeom>
        </p:spPr>
        <p:txBody>
          <a:bodyPr/>
          <a:lstStyle>
            <a:lvl1pPr>
              <a:defRPr/>
            </a:lvl1pPr>
          </a:lstStyle>
          <a:p>
            <a:pPr>
              <a:defRPr/>
            </a:pPr>
            <a:endParaRPr lang="en-US">
              <a:solidFill>
                <a:prstClr val="black"/>
              </a:solidFill>
            </a:endParaRPr>
          </a:p>
        </p:txBody>
      </p:sp>
      <p:sp>
        <p:nvSpPr>
          <p:cNvPr id="5" name="Fußzeilenplatzhalter 4"/>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solidFill>
                <a:prstClr val="black"/>
              </a:solidFill>
            </a:endParaRPr>
          </a:p>
        </p:txBody>
      </p:sp>
      <p:sp>
        <p:nvSpPr>
          <p:cNvPr id="6" name="Foliennummernplatzhalter 5"/>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ECC2DFD0-DB06-43B8-B907-706CB0CE97D7}" type="slidenum">
              <a:rPr lang="en-US" smtClean="0">
                <a:solidFill>
                  <a:prstClr val="black"/>
                </a:solidFill>
              </a:rPr>
              <a:pPr>
                <a:defRPr/>
              </a:pPr>
              <a:t>‹Nr.›</a:t>
            </a:fld>
            <a:endParaRPr lang="en-US">
              <a:solidFill>
                <a:prstClr val="black"/>
              </a:solidFill>
            </a:endParaRPr>
          </a:p>
        </p:txBody>
      </p:sp>
    </p:spTree>
    <p:extLst>
      <p:ext uri="{BB962C8B-B14F-4D97-AF65-F5344CB8AC3E}">
        <p14:creationId xmlns:p14="http://schemas.microsoft.com/office/powerpoint/2010/main" val="2379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14506" y="1981200"/>
            <a:ext cx="5091289"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86465" y="1981200"/>
            <a:ext cx="5091289"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028"/>
          <p:cNvSpPr>
            <a:spLocks noGrp="1" noChangeArrowheads="1"/>
          </p:cNvSpPr>
          <p:nvPr>
            <p:ph type="dt" sz="half" idx="10"/>
          </p:nvPr>
        </p:nvSpPr>
        <p:spPr>
          <a:ln/>
        </p:spPr>
        <p:txBody>
          <a:bodyPr/>
          <a:lstStyle>
            <a:lvl1pPr>
              <a:defRPr/>
            </a:lvl1pPr>
          </a:lstStyle>
          <a:p>
            <a:pPr>
              <a:defRPr/>
            </a:pPr>
            <a:endParaRPr lang="de-DE">
              <a:solidFill>
                <a:srgbClr val="46465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de-DE">
              <a:solidFill>
                <a:srgbClr val="464653"/>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874C9-C6FF-4635-8260-426AA3508555}" type="slidenum">
              <a:rPr lang="de-DE" altLang="de-DE">
                <a:solidFill>
                  <a:srgbClr val="464653"/>
                </a:solidFill>
              </a:rPr>
              <a:pPr>
                <a:defRPr/>
              </a:pPr>
              <a:t>‹Nr.›</a:t>
            </a:fld>
            <a:endParaRPr lang="de-DE" altLang="de-DE">
              <a:solidFill>
                <a:srgbClr val="464653"/>
              </a:solidFill>
            </a:endParaRPr>
          </a:p>
        </p:txBody>
      </p:sp>
    </p:spTree>
    <p:extLst>
      <p:ext uri="{BB962C8B-B14F-4D97-AF65-F5344CB8AC3E}">
        <p14:creationId xmlns:p14="http://schemas.microsoft.com/office/powerpoint/2010/main" val="423249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r>
              <a:rPr lang="de-DE" sz="1200" dirty="0" smtClean="0">
                <a:solidFill>
                  <a:prstClr val="white">
                    <a:lumMod val="65000"/>
                  </a:prstClr>
                </a:solidFill>
              </a:rPr>
              <a:t>Rheumazentrum Halle</a:t>
            </a:r>
            <a:endParaRPr lang="de-DE" sz="1200" dirty="0">
              <a:solidFill>
                <a:prstClr val="white">
                  <a:lumMod val="65000"/>
                </a:prstClr>
              </a:solidFill>
            </a:endParaRPr>
          </a:p>
        </p:txBody>
      </p:sp>
    </p:spTree>
    <p:extLst>
      <p:ext uri="{BB962C8B-B14F-4D97-AF65-F5344CB8AC3E}">
        <p14:creationId xmlns:p14="http://schemas.microsoft.com/office/powerpoint/2010/main" val="1139012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r>
              <a:rPr lang="de-DE" sz="1200" dirty="0" smtClean="0">
                <a:solidFill>
                  <a:prstClr val="white">
                    <a:lumMod val="65000"/>
                  </a:prstClr>
                </a:solidFill>
              </a:rPr>
              <a:t>Rheumazentrum Halle</a:t>
            </a:r>
            <a:endParaRPr lang="de-DE" sz="1200" dirty="0">
              <a:solidFill>
                <a:prstClr val="white">
                  <a:lumMod val="65000"/>
                </a:prstClr>
              </a:solidFill>
            </a:endParaRPr>
          </a:p>
        </p:txBody>
      </p:sp>
    </p:spTree>
    <p:extLst>
      <p:ext uri="{BB962C8B-B14F-4D97-AF65-F5344CB8AC3E}">
        <p14:creationId xmlns:p14="http://schemas.microsoft.com/office/powerpoint/2010/main" val="2530340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400"/>
            </a:lvl1pPr>
          </a:lstStyle>
          <a:p>
            <a:fld id="{ACDF6120-F1F0-4C60-9FE9-39AC71A9C79D}" type="datetimeFigureOut">
              <a:rPr lang="en-US" smtClean="0">
                <a:solidFill>
                  <a:prstClr val="black"/>
                </a:solidFill>
              </a:rPr>
              <a:pPr/>
              <a:t>1/13/2025</a:t>
            </a:fld>
            <a:endParaRPr lang="en-US" sz="1600" dirty="0">
              <a:solidFill>
                <a:prstClr val="black"/>
              </a:solidFill>
            </a:endParaRPr>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endParaRPr lang="en-US" dirty="0">
              <a:solidFill>
                <a:prstClr val="black"/>
              </a:solidFill>
            </a:endParaRPr>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fld id="{EA7C8D44-3667-46F6-9772-CC52308E2A7F}" type="slidenum">
              <a:rPr lang="en-US" smtClean="0">
                <a:solidFill>
                  <a:prstClr val="black"/>
                </a:solidFill>
              </a:rPr>
              <a:pPr/>
              <a:t>‹Nr.›</a:t>
            </a:fld>
            <a:endParaRPr lang="en-US" dirty="0">
              <a:solidFill>
                <a:prstClr val="black"/>
              </a:solidFill>
            </a:endParaRPr>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htec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htec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678081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fld id="{ACDF6120-F1F0-4C60-9FE9-39AC71A9C79D}" type="datetimeFigureOut">
              <a:rPr lang="en-US" smtClean="0">
                <a:solidFill>
                  <a:prstClr val="white"/>
                </a:solidFill>
              </a:rPr>
              <a:pPr/>
              <a:t>1/13/2025</a:t>
            </a:fld>
            <a:endParaRPr lang="en-US" dirty="0">
              <a:solidFill>
                <a:prstClr val="white"/>
              </a:solidFill>
            </a:endParaRPr>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endParaRPr lang="en-US" dirty="0">
              <a:solidFill>
                <a:prstClr val="white"/>
              </a:solidFill>
            </a:endParaRPr>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fld id="{EA7C8D44-3667-46F6-9772-CC52308E2A7F}" type="slidenum">
              <a:rPr lang="en-US" smtClean="0">
                <a:solidFill>
                  <a:prstClr val="white"/>
                </a:solidFill>
              </a:rPr>
              <a:pPr/>
              <a:t>‹Nr.›</a:t>
            </a:fld>
            <a:endParaRPr lang="en-US" dirty="0">
              <a:solidFill>
                <a:prstClr val="white"/>
              </a:solidFill>
            </a:endParaRPr>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77767563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4037226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948019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8" name="Fußzeilenplatzhalter 7"/>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9" name="Foliennummernplatzhalter 8"/>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982484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4" name="Fußzeilenplatzhalter 3"/>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5" name="Foliennummernplatzhalter 4"/>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721569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3" name="Fußzeilenplatzhalter 2"/>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4" name="Foliennummernplatzhalter 3"/>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107645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048594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white"/>
                </a:solidFill>
              </a:rPr>
              <a:pPr/>
              <a:t>1/13/2025</a:t>
            </a:fld>
            <a:endParaRPr lang="en-US">
              <a:solidFill>
                <a:prstClr val="white"/>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white"/>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white"/>
                </a:solidFill>
              </a:rPr>
              <a:pPr/>
              <a:t>‹Nr.›</a:t>
            </a:fld>
            <a:endParaRPr lang="en-US">
              <a:solidFill>
                <a:prstClr val="white"/>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40352048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2230820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smtClean="0">
                <a:solidFill>
                  <a:prstClr val="black"/>
                </a:solidFill>
              </a:rPr>
              <a:pPr/>
              <a:t>1/13/2025</a:t>
            </a:fld>
            <a:endParaRPr lang="en-US">
              <a:solidFill>
                <a:prstClr val="black"/>
              </a:solidFill>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smtClean="0">
                <a:solidFill>
                  <a:prstClr val="black"/>
                </a:solidFill>
              </a:rPr>
              <a:pPr/>
              <a:t>‹Nr.›</a:t>
            </a:fld>
            <a:endParaRPr lang="en-US">
              <a:solidFill>
                <a:prstClr val="black"/>
              </a:solidFill>
            </a:endParaRPr>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Gleichschenkliges Dreiec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1206190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buClrTx/>
                  <a:buSzTx/>
                  <a:buFontTx/>
                  <a:buNone/>
                </a:pP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r>
              <a:rPr lang="de-DE" sz="1200" dirty="0" smtClean="0">
                <a:solidFill>
                  <a:schemeClr val="bg1">
                    <a:lumMod val="65000"/>
                  </a:schemeClr>
                </a:solidFill>
              </a:rPr>
              <a:t>Rheumazentrum Halle</a:t>
            </a:r>
            <a:endParaRPr lang="de-DE" sz="1200" dirty="0">
              <a:solidFill>
                <a:schemeClr val="bg1">
                  <a:lumMod val="65000"/>
                </a:schemeClr>
              </a:solidFill>
            </a:endParaRPr>
          </a:p>
        </p:txBody>
      </p:sp>
    </p:spTree>
    <p:extLst>
      <p:ext uri="{BB962C8B-B14F-4D97-AF65-F5344CB8AC3E}">
        <p14:creationId xmlns:p14="http://schemas.microsoft.com/office/powerpoint/2010/main" val="1771817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buClrTx/>
                  <a:buSzTx/>
                  <a:buFontTx/>
                  <a:buNone/>
                </a:pP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r>
              <a:rPr lang="de-DE" sz="1200" dirty="0" smtClean="0">
                <a:solidFill>
                  <a:schemeClr val="bg1">
                    <a:lumMod val="65000"/>
                  </a:schemeClr>
                </a:solidFill>
              </a:rPr>
              <a:t>Rheumazentrum Halle</a:t>
            </a:r>
            <a:endParaRPr lang="de-DE" sz="1200" dirty="0">
              <a:solidFill>
                <a:schemeClr val="bg1">
                  <a:lumMod val="65000"/>
                </a:schemeClr>
              </a:solidFill>
            </a:endParaRPr>
          </a:p>
        </p:txBody>
      </p:sp>
    </p:spTree>
    <p:extLst>
      <p:ext uri="{BB962C8B-B14F-4D97-AF65-F5344CB8AC3E}">
        <p14:creationId xmlns:p14="http://schemas.microsoft.com/office/powerpoint/2010/main" val="420865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400"/>
            </a:lvl1pPr>
          </a:lstStyle>
          <a:p>
            <a:fld id="{ACDF6120-F1F0-4C60-9FE9-39AC71A9C79D}" type="datetimeFigureOut">
              <a:rPr lang="en-US" smtClean="0">
                <a:solidFill>
                  <a:prstClr val="black"/>
                </a:solidFill>
              </a:rPr>
              <a:pPr/>
              <a:t>1/13/2025</a:t>
            </a:fld>
            <a:endParaRPr lang="en-US" sz="1600" dirty="0">
              <a:solidFill>
                <a:prstClr val="black"/>
              </a:solidFill>
            </a:endParaRPr>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endParaRPr lang="en-US" dirty="0">
              <a:solidFill>
                <a:prstClr val="black"/>
              </a:solidFill>
            </a:endParaRPr>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fld id="{EA7C8D44-3667-46F6-9772-CC52308E2A7F}" type="slidenum">
              <a:rPr lang="en-US">
                <a:solidFill>
                  <a:prstClr val="black"/>
                </a:solidFill>
              </a:rPr>
              <a:pPr/>
              <a:t>‹Nr.›</a:t>
            </a:fld>
            <a:endParaRPr lang="en-US" dirty="0">
              <a:solidFill>
                <a:prstClr val="black"/>
              </a:solidFill>
            </a:endParaRPr>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htec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htec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209029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400"/>
            </a:lvl1pPr>
          </a:lstStyle>
          <a:p>
            <a:pPr eaLnBrk="1" latinLnBrk="0" hangingPunct="1"/>
            <a:fld id="{ACDF6120-F1F0-4C60-9FE9-39AC71A9C79D}" type="datetimeFigureOut">
              <a:rPr lang="en-US" smtClean="0"/>
              <a:pPr eaLnBrk="1" latinLnBrk="0" hangingPunct="1"/>
              <a:t>1/13/2025</a:t>
            </a:fld>
            <a:endParaRPr lang="en-US" sz="1600" dirty="0"/>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endParaRPr kumimoji="0" lang="en-US" dirty="0"/>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dirty="0"/>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Rechtec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htec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926032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dirty="0"/>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endParaRPr kumimoji="0" lang="en-US" dirty="0"/>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dirty="0"/>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99061433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70160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8" name="Fußzeilenplatzhalter 7"/>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9" name="Foliennummernplatzhalter 8"/>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581877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4" name="Fußzeilenplatzhalter 3"/>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5" name="Foliennummernplatzhalter 4"/>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661312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3" name="Fußzeilenplatzhalter 2"/>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4" name="Foliennummernplatzhalter 3"/>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280458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491780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12020355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Tree>
    <p:extLst>
      <p:ext uri="{BB962C8B-B14F-4D97-AF65-F5344CB8AC3E}">
        <p14:creationId xmlns:p14="http://schemas.microsoft.com/office/powerpoint/2010/main" val="1477280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pPr eaLnBrk="1" latinLnBrk="0" hangingPunct="1"/>
            <a:fld id="{ACDF6120-F1F0-4C60-9FE9-39AC71A9C79D}" type="datetimeFigureOut">
              <a:rPr lang="en-US" smtClean="0"/>
              <a:pPr eaLnBrk="1" latinLnBrk="0" hangingPunct="1"/>
              <a:t>1/13/2025</a:t>
            </a:fld>
            <a:endParaRPr lang="en-US"/>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kumimoji="0" lang="en-US"/>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pPr eaLnBrk="1" latinLnBrk="0" hangingPunct="1"/>
            <a:fld id="{EA7C8D44-3667-46F6-9772-CC52308E2A7F}" type="slidenum">
              <a:rPr kumimoji="0" lang="en-US" smtClean="0"/>
              <a:pPr eaLnBrk="1" latinLnBrk="0" hangingPunct="1"/>
              <a:t>‹Nr.›</a:t>
            </a:fld>
            <a:endParaRPr kumimoji="0" lang="en-US"/>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Gleichschenkliges Dreiec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63547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fld id="{ACDF6120-F1F0-4C60-9FE9-39AC71A9C79D}" type="datetimeFigureOut">
              <a:rPr lang="en-US">
                <a:solidFill>
                  <a:prstClr val="white"/>
                </a:solidFill>
              </a:rPr>
              <a:pPr/>
              <a:t>1/13/2025</a:t>
            </a:fld>
            <a:endParaRPr lang="en-US" dirty="0">
              <a:solidFill>
                <a:prstClr val="white"/>
              </a:solidFill>
            </a:endParaRPr>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endParaRPr lang="en-US" dirty="0">
              <a:solidFill>
                <a:prstClr val="white"/>
              </a:solidFill>
            </a:endParaRPr>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fld id="{EA7C8D44-3667-46F6-9772-CC52308E2A7F}" type="slidenum">
              <a:rPr lang="en-US">
                <a:solidFill>
                  <a:prstClr val="white"/>
                </a:solidFill>
              </a:rPr>
              <a:pPr/>
              <a:t>‹Nr.›</a:t>
            </a:fld>
            <a:endParaRPr lang="en-US" dirty="0">
              <a:solidFill>
                <a:prstClr val="white"/>
              </a:solidFill>
            </a:endParaRPr>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6030466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eaLnBrk="1" fontAlgn="auto" hangingPunct="1">
                <a:spcBef>
                  <a:spcPts val="0"/>
                </a:spcBef>
                <a:spcAft>
                  <a:spcPts val="0"/>
                </a:spcAft>
              </a:pPr>
              <a:endParaRPr lang="de-DE" sz="1800">
                <a:solidFill>
                  <a:prstClr val="black"/>
                </a:solidFill>
                <a:latin typeface="Gill Sans MT"/>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de-DE" sz="1800">
                  <a:solidFill>
                    <a:prstClr val="black"/>
                  </a:solidFill>
                  <a:latin typeface="Gill Sans MT"/>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de-DE" sz="1800">
                  <a:solidFill>
                    <a:prstClr val="black"/>
                  </a:solidFill>
                  <a:latin typeface="Gill Sans MT"/>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de-DE" sz="1800">
                  <a:solidFill>
                    <a:prstClr val="black"/>
                  </a:solidFill>
                  <a:latin typeface="Gill Sans MT"/>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de-DE" sz="1800">
                  <a:solidFill>
                    <a:prstClr val="black"/>
                  </a:solidFill>
                  <a:latin typeface="Gill Sans MT"/>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fontAlgn="auto" hangingPunct="1">
                  <a:spcBef>
                    <a:spcPts val="0"/>
                  </a:spcBef>
                  <a:spcAft>
                    <a:spcPts val="0"/>
                  </a:spcAft>
                </a:pPr>
                <a:r>
                  <a:rPr lang="de-DE" sz="1800">
                    <a:solidFill>
                      <a:srgbClr val="000000"/>
                    </a:solidFill>
                    <a:latin typeface="Gill Sans MT"/>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de-DE" sz="1800">
                  <a:solidFill>
                    <a:prstClr val="black"/>
                  </a:solidFill>
                  <a:latin typeface="Gill Sans MT"/>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pPr eaLnBrk="1" fontAlgn="auto" hangingPunct="1">
              <a:spcBef>
                <a:spcPts val="0"/>
              </a:spcBef>
              <a:spcAft>
                <a:spcPts val="0"/>
              </a:spcAft>
            </a:pPr>
            <a:r>
              <a:rPr lang="de-DE" sz="1200" dirty="0">
                <a:solidFill>
                  <a:prstClr val="white">
                    <a:lumMod val="65000"/>
                  </a:prstClr>
                </a:solidFill>
                <a:latin typeface="Gill Sans MT"/>
              </a:rPr>
              <a:t>Rheumazentrum Halle</a:t>
            </a:r>
          </a:p>
        </p:txBody>
      </p:sp>
    </p:spTree>
    <p:extLst>
      <p:ext uri="{BB962C8B-B14F-4D97-AF65-F5344CB8AC3E}">
        <p14:creationId xmlns:p14="http://schemas.microsoft.com/office/powerpoint/2010/main" val="324089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514278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8" name="Fußzeilenplatzhalter 7"/>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9" name="Foliennummernplatzhalter 8"/>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35659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4" name="Fußzeilenplatzhalter 3"/>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5" name="Foliennummernplatzhalter 4"/>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51030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3" name="Fußzeilenplatzhalter 2"/>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4" name="Foliennummernplatzhalter 3"/>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296348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1/13/2025</a:t>
            </a:fld>
            <a:endParaRPr lang="en-US">
              <a:solidFill>
                <a:prstClr val="black"/>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92393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pic>
        <p:nvPicPr>
          <p:cNvPr id="11" name="Picture 3"/>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51" name="Textfeld 50"/>
          <p:cNvSpPr txBox="1"/>
          <p:nvPr userDrawn="1"/>
        </p:nvSpPr>
        <p:spPr>
          <a:xfrm>
            <a:off x="9456374" y="6536378"/>
            <a:ext cx="1574470"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3121131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17" r:id="rId14"/>
    <p:sldLayoutId id="2147483718" r:id="rId15"/>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pic>
        <p:nvPicPr>
          <p:cNvPr id="11"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51" name="Textfeld 50"/>
          <p:cNvSpPr txBox="1"/>
          <p:nvPr userDrawn="1"/>
        </p:nvSpPr>
        <p:spPr>
          <a:xfrm>
            <a:off x="9456374" y="6536378"/>
            <a:ext cx="1574470" cy="276999"/>
          </a:xfrm>
          <a:prstGeom prst="rect">
            <a:avLst/>
          </a:prstGeom>
          <a:noFill/>
        </p:spPr>
        <p:txBody>
          <a:bodyPr wrap="none" rtlCol="0">
            <a:spAutoFit/>
          </a:bodyPr>
          <a:lstStyle/>
          <a:p>
            <a:r>
              <a:rPr lang="de-DE" sz="1200" dirty="0" smtClean="0">
                <a:solidFill>
                  <a:prstClr val="white">
                    <a:lumMod val="65000"/>
                  </a:prstClr>
                </a:solidFill>
              </a:rPr>
              <a:t>Rheumazentrum Halle</a:t>
            </a:r>
            <a:endParaRPr lang="de-DE" sz="1200" dirty="0">
              <a:solidFill>
                <a:prstClr val="white">
                  <a:lumMod val="65000"/>
                </a:prstClr>
              </a:solidFill>
            </a:endParaRPr>
          </a:p>
        </p:txBody>
      </p:sp>
    </p:spTree>
    <p:extLst>
      <p:ext uri="{BB962C8B-B14F-4D97-AF65-F5344CB8AC3E}">
        <p14:creationId xmlns:p14="http://schemas.microsoft.com/office/powerpoint/2010/main" val="24853466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1" name="Picture 3"/>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buClrTx/>
                  <a:buSzTx/>
                  <a:buFontTx/>
                  <a:buNone/>
                </a:pPr>
                <a:r>
                  <a:rPr lang="de-DE" sz="1800">
                    <a:solidFill>
                      <a:srgbClr val="000000"/>
                    </a:solidFill>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grpSp>
      <p:sp>
        <p:nvSpPr>
          <p:cNvPr id="51" name="Textfeld 50"/>
          <p:cNvSpPr txBox="1"/>
          <p:nvPr userDrawn="1"/>
        </p:nvSpPr>
        <p:spPr>
          <a:xfrm>
            <a:off x="9456374" y="6536378"/>
            <a:ext cx="1574470" cy="276999"/>
          </a:xfrm>
          <a:prstGeom prst="rect">
            <a:avLst/>
          </a:prstGeom>
          <a:noFill/>
        </p:spPr>
        <p:txBody>
          <a:bodyPr wrap="none" rtlCol="0">
            <a:spAutoFit/>
          </a:bodyPr>
          <a:lstStyle/>
          <a:p>
            <a:r>
              <a:rPr lang="de-DE" sz="1200" dirty="0" smtClean="0">
                <a:solidFill>
                  <a:schemeClr val="bg1">
                    <a:lumMod val="65000"/>
                  </a:schemeClr>
                </a:solidFill>
              </a:rPr>
              <a:t>Rheumazentrum Halle</a:t>
            </a:r>
            <a:endParaRPr lang="de-DE" sz="1200" dirty="0">
              <a:solidFill>
                <a:schemeClr val="bg1">
                  <a:lumMod val="65000"/>
                </a:schemeClr>
              </a:solidFill>
            </a:endParaRPr>
          </a:p>
        </p:txBody>
      </p:sp>
    </p:spTree>
    <p:extLst>
      <p:ext uri="{BB962C8B-B14F-4D97-AF65-F5344CB8AC3E}">
        <p14:creationId xmlns:p14="http://schemas.microsoft.com/office/powerpoint/2010/main" val="29505362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8.xml"/><Relationship Id="rId4" Type="http://schemas.openxmlformats.org/officeDocument/2006/relationships/image" Target="../media/image12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media/image1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de/url?sa=i&amp;rct=j&amp;q=&amp;esrc=s&amp;source=images&amp;cd=&amp;cad=rja&amp;uact=8&amp;ved=2ahUKEwiO9eSrzNLaAhUKy6QKHSErDmEQjRx6BAgAEAU&amp;url=https://fineartamerica.com/featured/cholera-cartoon-1883-granger.html&amp;psig=AOvVaw1-oSjq-PPH4QZW3zDJHQe2&amp;ust=152464845705797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duden.de/rechtschreibung/Autoreifen"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google.de/url?sa=i&amp;rct=j&amp;q=&amp;esrc=s&amp;source=images&amp;cd=&amp;cad=rja&amp;uact=8&amp;ved=0ahUKEwilqsrgyrXTAhWFWRQKHeZxA2IQjRwIBw&amp;url=https://gesundheit.naanoo.de/symptome/blutvergiftung-symptome&amp;psig=AFQjCNE3C_ZbpN4iyffj-HJbzKIKZPu1eQ&amp;ust=1492865294231769"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95.jpeg"/><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s://de.wikipedia.org/wiki/Datei:Brain_abscess_-_MRI_T1_KM_axial.jp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7.png"/><Relationship Id="rId4" Type="http://schemas.microsoft.com/office/2007/relationships/hdphoto" Target="../media/hdphoto2.wd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de/url?sa=i&amp;rct=j&amp;q=&amp;esrc=s&amp;source=images&amp;cd=&amp;cad=rja&amp;uact=8&amp;ved=2ahUKEwiShbqv9dnaAhVRZ1AKHeXTC04QjRx6BAgAEAU&amp;url=https://de.wikipedia.org/wiki/Gasbrand&amp;psig=AOvVaw1okZp5UH478gKiEbSjG3nb&amp;ust=1524900010649646"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7" name="Group 3"/>
          <p:cNvGrpSpPr>
            <a:grpSpLocks/>
          </p:cNvGrpSpPr>
          <p:nvPr/>
        </p:nvGrpSpPr>
        <p:grpSpPr bwMode="auto">
          <a:xfrm>
            <a:off x="10873720" y="5420181"/>
            <a:ext cx="527315" cy="696284"/>
            <a:chOff x="4904" y="1559"/>
            <a:chExt cx="689" cy="1134"/>
          </a:xfrm>
          <a:effectLst>
            <a:outerShdw blurRad="50800" dist="38100" dir="8100000" algn="tr" rotWithShape="0">
              <a:prstClr val="black">
                <a:alpha val="40000"/>
              </a:prstClr>
            </a:outerShdw>
          </a:effectLst>
        </p:grpSpPr>
        <p:sp>
          <p:nvSpPr>
            <p:cNvPr id="108548" name="AutoShape 4"/>
            <p:cNvSpPr>
              <a:spLocks noChangeArrowheads="1"/>
            </p:cNvSpPr>
            <p:nvPr/>
          </p:nvSpPr>
          <p:spPr bwMode="auto">
            <a:xfrm>
              <a:off x="4904" y="1559"/>
              <a:ext cx="689" cy="1134"/>
            </a:xfrm>
            <a:prstGeom prst="roundRect">
              <a:avLst>
                <a:gd name="adj" fmla="val 16667"/>
              </a:avLst>
            </a:prstGeom>
            <a:solidFill>
              <a:srgbClr val="C0C0C0"/>
            </a:solidFill>
            <a:ln>
              <a:noFill/>
            </a:ln>
            <a:effectLst>
              <a:prstShdw prst="shdw17" dist="17961" dir="2700000">
                <a:srgbClr val="C0C0C0">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pSp>
          <p:nvGrpSpPr>
            <p:cNvPr id="108549" name="Group 5"/>
            <p:cNvGrpSpPr>
              <a:grpSpLocks/>
            </p:cNvGrpSpPr>
            <p:nvPr/>
          </p:nvGrpSpPr>
          <p:grpSpPr bwMode="auto">
            <a:xfrm>
              <a:off x="4940" y="1693"/>
              <a:ext cx="629" cy="890"/>
              <a:chOff x="4940" y="1693"/>
              <a:chExt cx="629" cy="890"/>
            </a:xfrm>
          </p:grpSpPr>
          <p:sp>
            <p:nvSpPr>
              <p:cNvPr id="108550" name="Freeform 6"/>
              <p:cNvSpPr>
                <a:spLocks/>
              </p:cNvSpPr>
              <p:nvPr/>
            </p:nvSpPr>
            <p:spPr bwMode="auto">
              <a:xfrm>
                <a:off x="4961" y="2126"/>
                <a:ext cx="595" cy="457"/>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1905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1" name="Oval 7"/>
              <p:cNvSpPr>
                <a:spLocks noChangeArrowheads="1"/>
              </p:cNvSpPr>
              <p:nvPr/>
            </p:nvSpPr>
            <p:spPr bwMode="auto">
              <a:xfrm>
                <a:off x="5007" y="1718"/>
                <a:ext cx="495" cy="488"/>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2" name="Oval 8"/>
              <p:cNvSpPr>
                <a:spLocks noChangeArrowheads="1"/>
              </p:cNvSpPr>
              <p:nvPr/>
            </p:nvSpPr>
            <p:spPr bwMode="auto">
              <a:xfrm>
                <a:off x="4940" y="1725"/>
                <a:ext cx="629" cy="636"/>
              </a:xfrm>
              <a:prstGeom prst="ellipse">
                <a:avLst/>
              </a:prstGeom>
              <a:solidFill>
                <a:srgbClr val="FFFFFF"/>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3" name="Oval 9"/>
              <p:cNvSpPr>
                <a:spLocks noChangeArrowheads="1"/>
              </p:cNvSpPr>
              <p:nvPr/>
            </p:nvSpPr>
            <p:spPr bwMode="auto">
              <a:xfrm>
                <a:off x="5007" y="1695"/>
                <a:ext cx="495" cy="536"/>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4" name="Rectangle 10"/>
              <p:cNvSpPr>
                <a:spLocks noChangeArrowheads="1"/>
              </p:cNvSpPr>
              <p:nvPr/>
            </p:nvSpPr>
            <p:spPr bwMode="auto">
              <a:xfrm>
                <a:off x="5007" y="1693"/>
                <a:ext cx="495" cy="243"/>
              </a:xfrm>
              <a:prstGeom prst="rect">
                <a:avLst/>
              </a:prstGeom>
              <a:solidFill>
                <a:srgbClr val="FF000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5" name="Rectangle 11"/>
              <p:cNvSpPr>
                <a:spLocks noChangeArrowheads="1"/>
              </p:cNvSpPr>
              <p:nvPr/>
            </p:nvSpPr>
            <p:spPr bwMode="auto">
              <a:xfrm>
                <a:off x="5018" y="1718"/>
                <a:ext cx="472" cy="227"/>
              </a:xfrm>
              <a:prstGeom prst="rect">
                <a:avLst/>
              </a:prstGeom>
              <a:solidFill>
                <a:srgbClr val="FF00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8556" name="Line 12"/>
              <p:cNvSpPr>
                <a:spLocks noChangeShapeType="1"/>
              </p:cNvSpPr>
              <p:nvPr/>
            </p:nvSpPr>
            <p:spPr bwMode="auto">
              <a:xfrm>
                <a:off x="5081" y="1863"/>
                <a:ext cx="136" cy="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7" name="Line 13"/>
              <p:cNvSpPr>
                <a:spLocks noChangeShapeType="1"/>
              </p:cNvSpPr>
              <p:nvPr/>
            </p:nvSpPr>
            <p:spPr bwMode="auto">
              <a:xfrm flipH="1">
                <a:off x="5215" y="1758"/>
                <a:ext cx="42"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8" name="Line 14"/>
              <p:cNvSpPr>
                <a:spLocks noChangeShapeType="1"/>
              </p:cNvSpPr>
              <p:nvPr/>
            </p:nvSpPr>
            <p:spPr bwMode="auto">
              <a:xfrm>
                <a:off x="5259" y="1758"/>
                <a:ext cx="36" cy="1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9" name="Line 15"/>
              <p:cNvSpPr>
                <a:spLocks noChangeShapeType="1"/>
              </p:cNvSpPr>
              <p:nvPr/>
            </p:nvSpPr>
            <p:spPr bwMode="auto">
              <a:xfrm flipV="1">
                <a:off x="5295" y="1861"/>
                <a:ext cx="138" cy="3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0" name="Line 16"/>
              <p:cNvSpPr>
                <a:spLocks noChangeShapeType="1"/>
              </p:cNvSpPr>
              <p:nvPr/>
            </p:nvSpPr>
            <p:spPr bwMode="auto">
              <a:xfrm flipV="1">
                <a:off x="5338" y="1861"/>
                <a:ext cx="95" cy="10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1" name="Line 17"/>
              <p:cNvSpPr>
                <a:spLocks noChangeShapeType="1"/>
              </p:cNvSpPr>
              <p:nvPr/>
            </p:nvSpPr>
            <p:spPr bwMode="auto">
              <a:xfrm>
                <a:off x="5340" y="1963"/>
                <a:ext cx="92"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2" name="Line 18"/>
              <p:cNvSpPr>
                <a:spLocks noChangeShapeType="1"/>
              </p:cNvSpPr>
              <p:nvPr/>
            </p:nvSpPr>
            <p:spPr bwMode="auto">
              <a:xfrm>
                <a:off x="5298" y="2041"/>
                <a:ext cx="134" cy="2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3" name="Line 19"/>
              <p:cNvSpPr>
                <a:spLocks noChangeShapeType="1"/>
              </p:cNvSpPr>
              <p:nvPr/>
            </p:nvSpPr>
            <p:spPr bwMode="auto">
              <a:xfrm flipV="1">
                <a:off x="5076" y="2039"/>
                <a:ext cx="141" cy="3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4" name="Line 20"/>
              <p:cNvSpPr>
                <a:spLocks noChangeShapeType="1"/>
              </p:cNvSpPr>
              <p:nvPr/>
            </p:nvSpPr>
            <p:spPr bwMode="auto">
              <a:xfrm flipH="1">
                <a:off x="5256" y="2041"/>
                <a:ext cx="43" cy="12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5" name="Line 21"/>
              <p:cNvSpPr>
                <a:spLocks noChangeShapeType="1"/>
              </p:cNvSpPr>
              <p:nvPr/>
            </p:nvSpPr>
            <p:spPr bwMode="auto">
              <a:xfrm>
                <a:off x="5215" y="2038"/>
                <a:ext cx="40" cy="1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6" name="Line 22"/>
              <p:cNvSpPr>
                <a:spLocks noChangeShapeType="1"/>
              </p:cNvSpPr>
              <p:nvPr/>
            </p:nvSpPr>
            <p:spPr bwMode="auto">
              <a:xfrm flipH="1">
                <a:off x="5076" y="1966"/>
                <a:ext cx="96"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7" name="Line 23"/>
              <p:cNvSpPr>
                <a:spLocks noChangeShapeType="1"/>
              </p:cNvSpPr>
              <p:nvPr/>
            </p:nvSpPr>
            <p:spPr bwMode="auto">
              <a:xfrm>
                <a:off x="5081" y="1863"/>
                <a:ext cx="90" cy="10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8" name="Line 24"/>
              <p:cNvSpPr>
                <a:spLocks noChangeShapeType="1"/>
              </p:cNvSpPr>
              <p:nvPr/>
            </p:nvSpPr>
            <p:spPr bwMode="auto">
              <a:xfrm>
                <a:off x="5176" y="2428"/>
                <a:ext cx="62"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9" name="Line 25"/>
              <p:cNvSpPr>
                <a:spLocks noChangeShapeType="1"/>
              </p:cNvSpPr>
              <p:nvPr/>
            </p:nvSpPr>
            <p:spPr bwMode="auto">
              <a:xfrm flipH="1">
                <a:off x="5236" y="2381"/>
                <a:ext cx="20"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0" name="Line 26"/>
              <p:cNvSpPr>
                <a:spLocks noChangeShapeType="1"/>
              </p:cNvSpPr>
              <p:nvPr/>
            </p:nvSpPr>
            <p:spPr bwMode="auto">
              <a:xfrm>
                <a:off x="5256" y="2381"/>
                <a:ext cx="17"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1" name="Line 27"/>
              <p:cNvSpPr>
                <a:spLocks noChangeShapeType="1"/>
              </p:cNvSpPr>
              <p:nvPr/>
            </p:nvSpPr>
            <p:spPr bwMode="auto">
              <a:xfrm flipV="1">
                <a:off x="5273" y="2428"/>
                <a:ext cx="63"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2" name="Line 28"/>
              <p:cNvSpPr>
                <a:spLocks noChangeShapeType="1"/>
              </p:cNvSpPr>
              <p:nvPr/>
            </p:nvSpPr>
            <p:spPr bwMode="auto">
              <a:xfrm flipV="1">
                <a:off x="5292" y="242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3" name="Line 29"/>
              <p:cNvSpPr>
                <a:spLocks noChangeShapeType="1"/>
              </p:cNvSpPr>
              <p:nvPr/>
            </p:nvSpPr>
            <p:spPr bwMode="auto">
              <a:xfrm>
                <a:off x="5294" y="2476"/>
                <a:ext cx="40"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4" name="Line 30"/>
              <p:cNvSpPr>
                <a:spLocks noChangeShapeType="1"/>
              </p:cNvSpPr>
              <p:nvPr/>
            </p:nvSpPr>
            <p:spPr bwMode="auto">
              <a:xfrm>
                <a:off x="5274" y="2512"/>
                <a:ext cx="60" cy="1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5" name="Line 31"/>
              <p:cNvSpPr>
                <a:spLocks noChangeShapeType="1"/>
              </p:cNvSpPr>
              <p:nvPr/>
            </p:nvSpPr>
            <p:spPr bwMode="auto">
              <a:xfrm flipV="1">
                <a:off x="5173" y="2510"/>
                <a:ext cx="65"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6" name="Line 32"/>
              <p:cNvSpPr>
                <a:spLocks noChangeShapeType="1"/>
              </p:cNvSpPr>
              <p:nvPr/>
            </p:nvSpPr>
            <p:spPr bwMode="auto">
              <a:xfrm flipH="1">
                <a:off x="5255" y="2512"/>
                <a:ext cx="19" cy="6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7" name="Line 33"/>
              <p:cNvSpPr>
                <a:spLocks noChangeShapeType="1"/>
              </p:cNvSpPr>
              <p:nvPr/>
            </p:nvSpPr>
            <p:spPr bwMode="auto">
              <a:xfrm>
                <a:off x="5236" y="2510"/>
                <a:ext cx="19" cy="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8" name="Line 34"/>
              <p:cNvSpPr>
                <a:spLocks noChangeShapeType="1"/>
              </p:cNvSpPr>
              <p:nvPr/>
            </p:nvSpPr>
            <p:spPr bwMode="auto">
              <a:xfrm flipH="1">
                <a:off x="5173" y="247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9" name="Line 35"/>
              <p:cNvSpPr>
                <a:spLocks noChangeShapeType="1"/>
              </p:cNvSpPr>
              <p:nvPr/>
            </p:nvSpPr>
            <p:spPr bwMode="auto">
              <a:xfrm>
                <a:off x="5176" y="2430"/>
                <a:ext cx="41"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pSp>
      </p:grpSp>
      <p:sp>
        <p:nvSpPr>
          <p:cNvPr id="108583" name="Text Box 39"/>
          <p:cNvSpPr txBox="1">
            <a:spLocks noChangeArrowheads="1"/>
          </p:cNvSpPr>
          <p:nvPr/>
        </p:nvSpPr>
        <p:spPr bwMode="auto">
          <a:xfrm>
            <a:off x="9941208" y="6198742"/>
            <a:ext cx="1865023" cy="246221"/>
          </a:xfrm>
          <a:prstGeom prst="rect">
            <a:avLst/>
          </a:prstGeom>
          <a:solidFill>
            <a:schemeClr val="bg1"/>
          </a:solidFill>
          <a:ln>
            <a:noFill/>
          </a:ln>
          <a:effectLs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Lucida Grande" pitchFamily="-68" charset="0"/>
                <a:ea typeface="+mn-ea"/>
                <a:cs typeface="+mn-cs"/>
              </a:rPr>
              <a:t>www.rheumazentrum-halle.de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55" y="5473370"/>
            <a:ext cx="1574245" cy="688146"/>
          </a:xfrm>
          <a:prstGeom prst="rect">
            <a:avLst/>
          </a:prstGeom>
          <a:ln w="76200">
            <a:solidFill>
              <a:schemeClr val="bg1">
                <a:lumMod val="95000"/>
              </a:schemeClr>
            </a:solidFill>
          </a:ln>
          <a:effectLst>
            <a:outerShdw blurRad="50800" dist="38100" dir="2700000" algn="tl" rotWithShape="0">
              <a:prstClr val="black">
                <a:alpha val="40000"/>
              </a:prstClr>
            </a:outerShdw>
          </a:effectLst>
        </p:spPr>
      </p:pic>
      <p:sp>
        <p:nvSpPr>
          <p:cNvPr id="3" name="Rechteck 2"/>
          <p:cNvSpPr/>
          <p:nvPr/>
        </p:nvSpPr>
        <p:spPr>
          <a:xfrm>
            <a:off x="0" y="6386346"/>
            <a:ext cx="5713026" cy="33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hteck 3"/>
          <p:cNvSpPr/>
          <p:nvPr/>
        </p:nvSpPr>
        <p:spPr>
          <a:xfrm>
            <a:off x="212944" y="1040191"/>
            <a:ext cx="11593287" cy="236988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smtClean="0">
              <a:ln>
                <a:noFill/>
              </a:ln>
              <a:solidFill>
                <a:prstClr val="black"/>
              </a:solidFill>
              <a:effectLst/>
              <a:uLnTx/>
              <a:uFillTx/>
              <a:latin typeface="Bookman Old Styl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3200" b="0" i="0" u="none" strike="noStrike" kern="1200" cap="none" spc="0" normalizeH="0" noProof="0" dirty="0" smtClean="0">
                <a:ln>
                  <a:noFill/>
                </a:ln>
                <a:solidFill>
                  <a:srgbClr val="464653"/>
                </a:solidFill>
                <a:effectLst/>
                <a:uLnTx/>
                <a:uFillTx/>
                <a:latin typeface="Bookman Old Style"/>
                <a:ea typeface="+mn-ea"/>
                <a:cs typeface="+mn-cs"/>
              </a:rPr>
              <a:t> Bakterielle </a:t>
            </a:r>
            <a:r>
              <a:rPr kumimoji="0" lang="de-DE" sz="3200" b="0" i="0" u="none" strike="noStrike" kern="1200" cap="none" spc="0" normalizeH="0" baseline="0" noProof="0" dirty="0" smtClean="0">
                <a:ln>
                  <a:noFill/>
                </a:ln>
                <a:solidFill>
                  <a:srgbClr val="464653"/>
                </a:solidFill>
                <a:effectLst/>
                <a:uLnTx/>
                <a:uFillTx/>
                <a:latin typeface="Bookman Old Style"/>
                <a:ea typeface="+mn-ea"/>
                <a:cs typeface="+mn-cs"/>
              </a:rPr>
              <a:t>Infektionen I</a:t>
            </a:r>
            <a:r>
              <a:rPr kumimoji="0" lang="de-DE" sz="3200" b="0" i="0" u="none" strike="noStrike" kern="1200" cap="none" spc="0" normalizeH="0" baseline="0" noProof="0" dirty="0">
                <a:ln>
                  <a:noFill/>
                </a:ln>
                <a:solidFill>
                  <a:srgbClr val="464653"/>
                </a:solidFill>
                <a:effectLst/>
                <a:uLnTx/>
                <a:uFillTx/>
                <a:latin typeface="Bookman Old Style"/>
                <a:ea typeface="+mn-ea"/>
                <a:cs typeface="+mn-cs"/>
              </a:rPr>
              <a:t/>
            </a:r>
            <a:br>
              <a:rPr kumimoji="0" lang="de-DE" sz="3200" b="0" i="0" u="none" strike="noStrike" kern="1200" cap="none" spc="0" normalizeH="0" baseline="0" noProof="0" dirty="0">
                <a:ln>
                  <a:noFill/>
                </a:ln>
                <a:solidFill>
                  <a:srgbClr val="464653"/>
                </a:solidFill>
                <a:effectLst/>
                <a:uLnTx/>
                <a:uFillTx/>
                <a:latin typeface="Bookman Old Style"/>
                <a:ea typeface="+mn-ea"/>
                <a:cs typeface="+mn-cs"/>
              </a:rPr>
            </a:br>
            <a:r>
              <a:rPr kumimoji="0" lang="de-DE" sz="3200" b="0" i="0" u="none" strike="noStrike" kern="1200" cap="none" spc="0" normalizeH="0" baseline="0" noProof="0" dirty="0">
                <a:ln>
                  <a:noFill/>
                </a:ln>
                <a:solidFill>
                  <a:srgbClr val="464653"/>
                </a:solidFill>
                <a:effectLst/>
                <a:uLnTx/>
                <a:uFillTx/>
                <a:latin typeface="Bookman Old Style"/>
                <a:ea typeface="+mn-ea"/>
                <a:cs typeface="+mn-cs"/>
              </a:rPr>
              <a:t>Innere Medizin für Zahnmediziner </a:t>
            </a:r>
            <a:endParaRPr kumimoji="0" lang="de-DE" sz="2000" b="0" i="0" u="none" strike="noStrike" kern="1200" cap="none" spc="0" normalizeH="0" baseline="0" noProof="0" dirty="0" smtClean="0">
              <a:ln>
                <a:noFill/>
              </a:ln>
              <a:solidFill>
                <a:prstClr val="black"/>
              </a:solidFill>
              <a:effectLst/>
              <a:uLnTx/>
              <a:uFillTx/>
              <a:latin typeface="Bookman Old Style"/>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Bookman Old Style"/>
                <a:ea typeface="+mn-ea"/>
                <a:cs typeface="+mn-cs"/>
              </a:rPr>
              <a:t>G</a:t>
            </a:r>
            <a:r>
              <a:rPr kumimoji="0" lang="de-DE" sz="2000" b="0" i="0" u="none" strike="noStrike" kern="1200" cap="none" spc="0" normalizeH="0" baseline="0" noProof="0" dirty="0">
                <a:ln>
                  <a:noFill/>
                </a:ln>
                <a:solidFill>
                  <a:prstClr val="black"/>
                </a:solidFill>
                <a:effectLst/>
                <a:uLnTx/>
                <a:uFillTx/>
                <a:latin typeface="Bookman Old Style"/>
                <a:ea typeface="+mn-ea"/>
                <a:cs typeface="+mn-cs"/>
              </a:rPr>
              <a:t>. </a:t>
            </a:r>
            <a:r>
              <a:rPr kumimoji="0" lang="de-DE" sz="2000" b="0" i="0" u="none" strike="noStrike" kern="1200" cap="none" spc="0" normalizeH="0" baseline="0" noProof="0" dirty="0" smtClean="0">
                <a:ln>
                  <a:noFill/>
                </a:ln>
                <a:solidFill>
                  <a:prstClr val="black"/>
                </a:solidFill>
                <a:effectLst/>
                <a:uLnTx/>
                <a:uFillTx/>
                <a:latin typeface="Bookman Old Style"/>
                <a:ea typeface="+mn-ea"/>
                <a:cs typeface="+mn-cs"/>
              </a:rPr>
              <a:t>Keyßer</a:t>
            </a:r>
            <a:endParaRPr kumimoji="0" lang="de-DE" sz="2000" b="0"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42" name="Grafik 41"/>
          <p:cNvPicPr>
            <a:picLocks noChangeAspect="1"/>
          </p:cNvPicPr>
          <p:nvPr/>
        </p:nvPicPr>
        <p:blipFill rotWithShape="1">
          <a:blip r:embed="rId3"/>
          <a:srcRect l="3539" t="60904" r="40156" b="19469"/>
          <a:stretch/>
        </p:blipFill>
        <p:spPr>
          <a:xfrm>
            <a:off x="4344213" y="5332055"/>
            <a:ext cx="4988455" cy="941876"/>
          </a:xfrm>
          <a:prstGeom prst="rect">
            <a:avLst/>
          </a:prstGeom>
        </p:spPr>
      </p:pic>
    </p:spTree>
    <p:extLst>
      <p:ext uri="{BB962C8B-B14F-4D97-AF65-F5344CB8AC3E}">
        <p14:creationId xmlns:p14="http://schemas.microsoft.com/office/powerpoint/2010/main" val="312384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884490" y="140811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solidFill>
                <a:srgbClr val="000000"/>
              </a:solidFill>
            </a:endParaRPr>
          </a:p>
        </p:txBody>
      </p:sp>
      <p:sp>
        <p:nvSpPr>
          <p:cNvPr id="183300" name="Inhaltsplatzhalter 1"/>
          <p:cNvSpPr>
            <a:spLocks noGrp="1"/>
          </p:cNvSpPr>
          <p:nvPr>
            <p:ph sz="quarter" idx="1"/>
          </p:nvPr>
        </p:nvSpPr>
        <p:spPr>
          <a:xfrm>
            <a:off x="1281316" y="1263020"/>
            <a:ext cx="8229600" cy="5522168"/>
          </a:xfrm>
        </p:spPr>
        <p:txBody>
          <a:bodyPr>
            <a:normAutofit lnSpcReduction="10000"/>
          </a:bodyPr>
          <a:lstStyle/>
          <a:p>
            <a:r>
              <a:rPr lang="de-DE" dirty="0" smtClean="0"/>
              <a:t>Gramfärbung: </a:t>
            </a:r>
            <a:r>
              <a:rPr lang="de-DE" dirty="0" err="1" smtClean="0"/>
              <a:t>Anfärbung</a:t>
            </a:r>
            <a:r>
              <a:rPr lang="de-DE" dirty="0" smtClean="0"/>
              <a:t> der Zellwand!</a:t>
            </a:r>
          </a:p>
          <a:p>
            <a:pPr lvl="1"/>
            <a:r>
              <a:rPr lang="de-DE" dirty="0" err="1" smtClean="0"/>
              <a:t>Dreischrittig</a:t>
            </a:r>
            <a:endParaRPr lang="de-DE" dirty="0" smtClean="0"/>
          </a:p>
          <a:p>
            <a:pPr lvl="1"/>
            <a:r>
              <a:rPr lang="de-DE" dirty="0" err="1" smtClean="0"/>
              <a:t>Murein</a:t>
            </a:r>
            <a:r>
              <a:rPr lang="de-DE" dirty="0" smtClean="0"/>
              <a:t>/</a:t>
            </a:r>
            <a:r>
              <a:rPr lang="de-DE" dirty="0" err="1" smtClean="0"/>
              <a:t>Teichonsäure</a:t>
            </a:r>
            <a:r>
              <a:rPr lang="de-DE" dirty="0" smtClean="0"/>
              <a:t>-Hülle auf der Zellmembran:  </a:t>
            </a:r>
            <a:br>
              <a:rPr lang="de-DE" dirty="0" smtClean="0"/>
            </a:br>
            <a:r>
              <a:rPr lang="de-DE" dirty="0" smtClean="0"/>
              <a:t>blaue </a:t>
            </a:r>
            <a:r>
              <a:rPr lang="de-DE" dirty="0" err="1" smtClean="0"/>
              <a:t>Anfärbung</a:t>
            </a:r>
            <a:r>
              <a:rPr lang="de-DE" dirty="0" smtClean="0"/>
              <a:t> (Grampositive Bakterien)</a:t>
            </a:r>
          </a:p>
          <a:p>
            <a:pPr lvl="2"/>
            <a:r>
              <a:rPr lang="de-DE" dirty="0" smtClean="0"/>
              <a:t>Staphylokokken</a:t>
            </a:r>
          </a:p>
          <a:p>
            <a:pPr lvl="2"/>
            <a:r>
              <a:rPr lang="de-DE" dirty="0" smtClean="0"/>
              <a:t>Streptokokken</a:t>
            </a:r>
          </a:p>
          <a:p>
            <a:pPr lvl="2"/>
            <a:r>
              <a:rPr lang="de-DE" dirty="0" smtClean="0"/>
              <a:t>Enterokokken</a:t>
            </a:r>
          </a:p>
          <a:p>
            <a:pPr lvl="2"/>
            <a:r>
              <a:rPr lang="de-DE" dirty="0" err="1" smtClean="0"/>
              <a:t>Listerien</a:t>
            </a:r>
            <a:endParaRPr lang="de-DE" dirty="0" smtClean="0"/>
          </a:p>
          <a:p>
            <a:pPr lvl="2"/>
            <a:r>
              <a:rPr lang="de-DE" dirty="0" err="1" smtClean="0"/>
              <a:t>Clostridien</a:t>
            </a:r>
            <a:endParaRPr lang="de-DE" dirty="0" smtClean="0"/>
          </a:p>
          <a:p>
            <a:pPr lvl="1"/>
            <a:r>
              <a:rPr lang="de-DE" dirty="0" smtClean="0"/>
              <a:t>Bakterien mit dünner </a:t>
            </a:r>
            <a:r>
              <a:rPr lang="de-DE" dirty="0" err="1" smtClean="0"/>
              <a:t>Mureinhülle</a:t>
            </a:r>
            <a:r>
              <a:rPr lang="de-DE" dirty="0" smtClean="0"/>
              <a:t>: rote </a:t>
            </a:r>
            <a:r>
              <a:rPr lang="de-DE" dirty="0" err="1" smtClean="0"/>
              <a:t>Anfärbung</a:t>
            </a:r>
            <a:r>
              <a:rPr lang="de-DE" dirty="0" smtClean="0"/>
              <a:t> </a:t>
            </a:r>
            <a:br>
              <a:rPr lang="de-DE" dirty="0" smtClean="0"/>
            </a:br>
            <a:r>
              <a:rPr lang="de-DE" dirty="0" smtClean="0"/>
              <a:t>(Gramnegative Bakterien)</a:t>
            </a:r>
          </a:p>
          <a:p>
            <a:pPr lvl="2"/>
            <a:r>
              <a:rPr lang="de-DE" dirty="0" smtClean="0"/>
              <a:t>E. coli</a:t>
            </a:r>
            <a:endParaRPr lang="de-DE" dirty="0"/>
          </a:p>
          <a:p>
            <a:pPr lvl="2"/>
            <a:r>
              <a:rPr lang="de-DE" dirty="0" err="1" smtClean="0"/>
              <a:t>Pseudomonas</a:t>
            </a:r>
            <a:endParaRPr lang="de-DE" dirty="0" smtClean="0"/>
          </a:p>
          <a:p>
            <a:pPr lvl="2"/>
            <a:r>
              <a:rPr lang="de-DE" dirty="0" smtClean="0"/>
              <a:t>Legionellen</a:t>
            </a:r>
          </a:p>
          <a:p>
            <a:pPr lvl="2"/>
            <a:r>
              <a:rPr lang="de-DE" dirty="0" err="1" smtClean="0"/>
              <a:t>Neisserien</a:t>
            </a:r>
            <a:endParaRPr lang="de-DE" dirty="0" smtClean="0"/>
          </a:p>
        </p:txBody>
      </p:sp>
      <p:sp>
        <p:nvSpPr>
          <p:cNvPr id="92164" name="Rectangle 9"/>
          <p:cNvSpPr>
            <a:spLocks noGrp="1" noChangeArrowheads="1"/>
          </p:cNvSpPr>
          <p:nvPr>
            <p:ph type="title"/>
          </p:nvPr>
        </p:nvSpPr>
        <p:spPr>
          <a:xfrm>
            <a:off x="1981200" y="-99392"/>
            <a:ext cx="8229600" cy="990600"/>
          </a:xfrm>
        </p:spPr>
        <p:txBody>
          <a:bodyPr>
            <a:normAutofit/>
          </a:bodyPr>
          <a:lstStyle/>
          <a:p>
            <a:pPr eaLnBrk="1" hangingPunct="1">
              <a:defRPr/>
            </a:pPr>
            <a:r>
              <a:rPr lang="de-DE" dirty="0" err="1" smtClean="0">
                <a:solidFill>
                  <a:schemeClr val="accent1">
                    <a:lumMod val="75000"/>
                  </a:schemeClr>
                </a:solidFill>
              </a:rPr>
              <a:t>Anfärbung</a:t>
            </a:r>
            <a:r>
              <a:rPr lang="de-DE" dirty="0" smtClean="0">
                <a:solidFill>
                  <a:schemeClr val="accent1">
                    <a:lumMod val="75000"/>
                  </a:schemeClr>
                </a:solidFill>
              </a:rPr>
              <a:t> von Bakterien</a:t>
            </a:r>
          </a:p>
        </p:txBody>
      </p:sp>
      <p:pic>
        <p:nvPicPr>
          <p:cNvPr id="5122" name="Picture 2" descr="https://upload.wikimedia.org/wikipedia/commons/7/7e/Hans_Christian_Gra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336" y="116632"/>
            <a:ext cx="1330616" cy="200183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8532123" y="2132856"/>
            <a:ext cx="1957587" cy="584775"/>
          </a:xfrm>
          <a:prstGeom prst="rect">
            <a:avLst/>
          </a:prstGeom>
          <a:noFill/>
        </p:spPr>
        <p:txBody>
          <a:bodyPr wrap="none" rtlCol="0">
            <a:spAutoFit/>
          </a:bodyPr>
          <a:lstStyle/>
          <a:p>
            <a:pPr algn="ctr"/>
            <a:r>
              <a:rPr lang="de-DE" sz="1600" dirty="0"/>
              <a:t>Hans Christian Gram</a:t>
            </a:r>
          </a:p>
          <a:p>
            <a:pPr algn="ctr"/>
            <a:r>
              <a:rPr lang="de-DE" sz="1600" dirty="0"/>
              <a:t>(1853-1938)</a:t>
            </a:r>
          </a:p>
        </p:txBody>
      </p:sp>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63" t="12222" r="36250" b="40000"/>
          <a:stretch/>
        </p:blipFill>
        <p:spPr bwMode="auto">
          <a:xfrm>
            <a:off x="5663953" y="2717631"/>
            <a:ext cx="1954191" cy="140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feil nach rechts 4"/>
          <p:cNvSpPr/>
          <p:nvPr/>
        </p:nvSpPr>
        <p:spPr>
          <a:xfrm>
            <a:off x="3986680" y="2811774"/>
            <a:ext cx="11521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25" name="Picture 5" descr="https://upload.wikimedia.org/wikipedia/commons/2/2d/Pseudomonas_aeruginosa_Gram.jpg"/>
          <p:cNvPicPr>
            <a:picLocks noChangeAspect="1" noChangeArrowheads="1"/>
          </p:cNvPicPr>
          <p:nvPr/>
        </p:nvPicPr>
        <p:blipFill rotWithShape="1">
          <a:blip r:embed="rId5">
            <a:extLst>
              <a:ext uri="{28A0092B-C50C-407E-A947-70E740481C1C}">
                <a14:useLocalDpi xmlns:a14="http://schemas.microsoft.com/office/drawing/2010/main" val="0"/>
              </a:ext>
            </a:extLst>
          </a:blip>
          <a:srcRect r="45734" b="50355"/>
          <a:stretch/>
        </p:blipFill>
        <p:spPr bwMode="auto">
          <a:xfrm>
            <a:off x="5399800" y="5229200"/>
            <a:ext cx="2032265" cy="1394374"/>
          </a:xfrm>
          <a:prstGeom prst="rect">
            <a:avLst/>
          </a:prstGeom>
          <a:noFill/>
          <a:extLst>
            <a:ext uri="{909E8E84-426E-40DD-AFC4-6F175D3DCCD1}">
              <a14:hiddenFill xmlns:a14="http://schemas.microsoft.com/office/drawing/2010/main">
                <a:solidFill>
                  <a:srgbClr val="FFFFFF"/>
                </a:solidFill>
              </a14:hiddenFill>
            </a:ext>
          </a:extLst>
        </p:spPr>
      </p:pic>
      <p:sp>
        <p:nvSpPr>
          <p:cNvPr id="14" name="Pfeil nach rechts 13"/>
          <p:cNvSpPr/>
          <p:nvPr/>
        </p:nvSpPr>
        <p:spPr>
          <a:xfrm>
            <a:off x="3986679" y="5229200"/>
            <a:ext cx="11521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8393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Grafi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207186"/>
            <a:ext cx="403244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6506796" y="109695"/>
            <a:ext cx="3048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altLang="de-DE" sz="2800" dirty="0">
                <a:solidFill>
                  <a:prstClr val="black"/>
                </a:solidFill>
              </a:rPr>
              <a:t>Erythema </a:t>
            </a:r>
            <a:r>
              <a:rPr lang="en-US" altLang="de-DE" sz="2800" dirty="0" err="1">
                <a:solidFill>
                  <a:prstClr val="black"/>
                </a:solidFill>
              </a:rPr>
              <a:t>migrans</a:t>
            </a:r>
            <a:r>
              <a:rPr lang="en-US" altLang="de-DE" sz="2800" dirty="0">
                <a:solidFill>
                  <a:prstClr val="black"/>
                </a:solidFill>
              </a:rPr>
              <a:t/>
            </a:r>
            <a:br>
              <a:rPr lang="en-US" altLang="de-DE" sz="2800" dirty="0">
                <a:solidFill>
                  <a:prstClr val="black"/>
                </a:solidFill>
              </a:rPr>
            </a:br>
            <a:r>
              <a:rPr lang="en-US" altLang="de-DE" sz="2800" dirty="0" err="1">
                <a:solidFill>
                  <a:prstClr val="black"/>
                </a:solidFill>
              </a:rPr>
              <a:t>Beispiele</a:t>
            </a:r>
            <a:endParaRPr lang="en-US" altLang="de-DE" sz="2800" dirty="0">
              <a:solidFill>
                <a:prstClr val="black"/>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401" y="3501386"/>
            <a:ext cx="4007289" cy="26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9" descr="DSC00002"/>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l="14566" t="13240" r="33455"/>
          <a:stretch>
            <a:fillRect/>
          </a:stretch>
        </p:blipFill>
        <p:spPr bwMode="auto">
          <a:xfrm>
            <a:off x="6023992" y="1052736"/>
            <a:ext cx="4464496" cy="55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01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09800" y="368300"/>
            <a:ext cx="77724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sz="2800"/>
              <a:t>Verlauf  der Lyme-Borreliose</a:t>
            </a:r>
          </a:p>
        </p:txBody>
      </p:sp>
      <p:sp>
        <p:nvSpPr>
          <p:cNvPr id="160771" name="Rectangle 3"/>
          <p:cNvSpPr>
            <a:spLocks noGrp="1" noChangeArrowheads="1"/>
          </p:cNvSpPr>
          <p:nvPr>
            <p:ph type="body" idx="1"/>
          </p:nvPr>
        </p:nvSpPr>
        <p:spPr>
          <a:xfrm>
            <a:off x="1990726" y="1728788"/>
            <a:ext cx="8931275" cy="4114800"/>
          </a:xfrm>
        </p:spPr>
        <p:txBody>
          <a:bodyPr>
            <a:normAutofit fontScale="85000" lnSpcReduction="20000"/>
          </a:bodyPr>
          <a:lstStyle/>
          <a:p>
            <a:pPr>
              <a:lnSpc>
                <a:spcPct val="120000"/>
              </a:lnSpc>
              <a:buFontTx/>
              <a:buNone/>
            </a:pPr>
            <a:r>
              <a:rPr lang="en-US" sz="2800" u="sng" dirty="0">
                <a:latin typeface="Arial" charset="0"/>
              </a:rPr>
              <a:t>Stadium II:</a:t>
            </a:r>
            <a:r>
              <a:rPr lang="en-US" sz="2800" dirty="0">
                <a:latin typeface="Arial" charset="0"/>
              </a:rPr>
              <a:t>  </a:t>
            </a:r>
          </a:p>
          <a:p>
            <a:pPr>
              <a:lnSpc>
                <a:spcPct val="120000"/>
              </a:lnSpc>
            </a:pPr>
            <a:r>
              <a:rPr lang="en-US" sz="2800" dirty="0" err="1">
                <a:latin typeface="Arial" charset="0"/>
              </a:rPr>
              <a:t>Wochen</a:t>
            </a:r>
            <a:r>
              <a:rPr lang="en-US" sz="2800" dirty="0">
                <a:latin typeface="Arial" charset="0"/>
              </a:rPr>
              <a:t> </a:t>
            </a:r>
            <a:r>
              <a:rPr lang="en-US" sz="2800" dirty="0" err="1">
                <a:latin typeface="Arial" charset="0"/>
              </a:rPr>
              <a:t>bis</a:t>
            </a:r>
            <a:r>
              <a:rPr lang="en-US" sz="2800" dirty="0">
                <a:latin typeface="Arial" charset="0"/>
              </a:rPr>
              <a:t> </a:t>
            </a:r>
            <a:r>
              <a:rPr lang="en-US" sz="2800" dirty="0" err="1">
                <a:latin typeface="Arial" charset="0"/>
              </a:rPr>
              <a:t>Monate</a:t>
            </a:r>
            <a:r>
              <a:rPr lang="en-US" sz="2800" dirty="0">
                <a:latin typeface="Arial" charset="0"/>
              </a:rPr>
              <a:t> </a:t>
            </a:r>
            <a:r>
              <a:rPr lang="en-US" sz="2800" dirty="0" err="1">
                <a:latin typeface="Arial" charset="0"/>
              </a:rPr>
              <a:t>nach</a:t>
            </a:r>
            <a:r>
              <a:rPr lang="en-US" sz="2800" dirty="0">
                <a:latin typeface="Arial" charset="0"/>
              </a:rPr>
              <a:t> </a:t>
            </a:r>
            <a:r>
              <a:rPr lang="en-US" sz="2800" dirty="0" err="1">
                <a:latin typeface="Arial" charset="0"/>
              </a:rPr>
              <a:t>Zeckenstich</a:t>
            </a:r>
            <a:endParaRPr lang="en-US" sz="2800" dirty="0">
              <a:latin typeface="Arial" charset="0"/>
            </a:endParaRPr>
          </a:p>
          <a:p>
            <a:pPr>
              <a:lnSpc>
                <a:spcPct val="120000"/>
              </a:lnSpc>
            </a:pPr>
            <a:r>
              <a:rPr lang="en-US" sz="2800" dirty="0" err="1">
                <a:latin typeface="Arial" charset="0"/>
              </a:rPr>
              <a:t>Meningopolyneuritis</a:t>
            </a:r>
            <a:r>
              <a:rPr lang="en-US" sz="2800" dirty="0">
                <a:latin typeface="Arial" charset="0"/>
              </a:rPr>
              <a:t>, (</a:t>
            </a:r>
            <a:r>
              <a:rPr lang="en-US" sz="2800" dirty="0" err="1">
                <a:latin typeface="Arial" charset="0"/>
              </a:rPr>
              <a:t>z.B</a:t>
            </a:r>
            <a:r>
              <a:rPr lang="en-US" sz="2800" dirty="0">
                <a:latin typeface="Arial" charset="0"/>
              </a:rPr>
              <a:t>. </a:t>
            </a:r>
            <a:r>
              <a:rPr lang="en-US" sz="2800" b="1" dirty="0" err="1">
                <a:latin typeface="Arial" charset="0"/>
              </a:rPr>
              <a:t>Facialisparese</a:t>
            </a:r>
            <a:r>
              <a:rPr lang="en-US" sz="2800" dirty="0">
                <a:latin typeface="Arial" charset="0"/>
              </a:rPr>
              <a:t>)</a:t>
            </a:r>
          </a:p>
          <a:p>
            <a:pPr>
              <a:lnSpc>
                <a:spcPct val="120000"/>
              </a:lnSpc>
            </a:pPr>
            <a:r>
              <a:rPr lang="en-US" sz="2800" dirty="0" err="1">
                <a:latin typeface="Arial" charset="0"/>
              </a:rPr>
              <a:t>Myo</a:t>
            </a:r>
            <a:r>
              <a:rPr lang="en-US" sz="2800" dirty="0">
                <a:latin typeface="Arial" charset="0"/>
              </a:rPr>
              <a:t>-, </a:t>
            </a:r>
            <a:r>
              <a:rPr lang="en-US" sz="2800" dirty="0" err="1">
                <a:latin typeface="Arial" charset="0"/>
              </a:rPr>
              <a:t>Peri</a:t>
            </a:r>
            <a:r>
              <a:rPr lang="en-US" sz="2800" dirty="0">
                <a:latin typeface="Arial" charset="0"/>
              </a:rPr>
              <a:t>- </a:t>
            </a:r>
            <a:r>
              <a:rPr lang="en-US" sz="2800" dirty="0" err="1">
                <a:latin typeface="Arial" charset="0"/>
              </a:rPr>
              <a:t>oder</a:t>
            </a:r>
            <a:r>
              <a:rPr lang="en-US" sz="2800" dirty="0">
                <a:latin typeface="Arial" charset="0"/>
              </a:rPr>
              <a:t> </a:t>
            </a:r>
            <a:r>
              <a:rPr lang="en-US" sz="2800" dirty="0" err="1">
                <a:latin typeface="Arial" charset="0"/>
              </a:rPr>
              <a:t>Pankarditis</a:t>
            </a:r>
            <a:r>
              <a:rPr lang="en-US" sz="2800" dirty="0">
                <a:latin typeface="Arial" charset="0"/>
              </a:rPr>
              <a:t> </a:t>
            </a:r>
          </a:p>
          <a:p>
            <a:pPr>
              <a:lnSpc>
                <a:spcPct val="150000"/>
              </a:lnSpc>
            </a:pPr>
            <a:r>
              <a:rPr lang="en-US" sz="2800" dirty="0" err="1">
                <a:latin typeface="Arial" charset="0"/>
              </a:rPr>
              <a:t>Lymphadenosis</a:t>
            </a:r>
            <a:r>
              <a:rPr lang="en-US" sz="2800" dirty="0">
                <a:latin typeface="Arial" charset="0"/>
              </a:rPr>
              <a:t> cutis </a:t>
            </a:r>
            <a:r>
              <a:rPr lang="en-US" sz="2800" dirty="0" err="1">
                <a:latin typeface="Arial" charset="0"/>
              </a:rPr>
              <a:t>benigna</a:t>
            </a:r>
            <a:r>
              <a:rPr lang="en-US" sz="2800" dirty="0">
                <a:latin typeface="Arial" charset="0"/>
              </a:rPr>
              <a:t> (</a:t>
            </a:r>
            <a:r>
              <a:rPr lang="en-US" sz="2800" dirty="0" err="1">
                <a:latin typeface="Arial" charset="0"/>
              </a:rPr>
              <a:t>Lymphozytom</a:t>
            </a:r>
            <a:r>
              <a:rPr lang="en-US" sz="2800" dirty="0">
                <a:latin typeface="Arial" charset="0"/>
              </a:rPr>
              <a:t>) </a:t>
            </a:r>
          </a:p>
          <a:p>
            <a:pPr lvl="1">
              <a:lnSpc>
                <a:spcPct val="150000"/>
              </a:lnSpc>
            </a:pPr>
            <a:r>
              <a:rPr lang="en-US" sz="2800" dirty="0" err="1">
                <a:latin typeface="Arial" charset="0"/>
              </a:rPr>
              <a:t>Ohrläppchen</a:t>
            </a:r>
            <a:endParaRPr lang="en-US" sz="2800" dirty="0">
              <a:latin typeface="Arial" charset="0"/>
            </a:endParaRPr>
          </a:p>
          <a:p>
            <a:pPr lvl="1">
              <a:lnSpc>
                <a:spcPct val="150000"/>
              </a:lnSpc>
            </a:pPr>
            <a:r>
              <a:rPr lang="en-US" sz="2800" dirty="0" err="1">
                <a:latin typeface="Arial" charset="0"/>
              </a:rPr>
              <a:t>Mamillen</a:t>
            </a:r>
            <a:r>
              <a:rPr lang="en-US" sz="2800" dirty="0">
                <a:latin typeface="Arial" charset="0"/>
              </a:rPr>
              <a:t> </a:t>
            </a:r>
          </a:p>
          <a:p>
            <a:pPr lvl="1">
              <a:lnSpc>
                <a:spcPct val="150000"/>
              </a:lnSpc>
            </a:pPr>
            <a:r>
              <a:rPr lang="en-US" sz="2800" dirty="0" err="1">
                <a:latin typeface="Arial" charset="0"/>
              </a:rPr>
              <a:t>Skrotum</a:t>
            </a:r>
            <a:r>
              <a:rPr lang="en-US" sz="2800" dirty="0">
                <a:latin typeface="Arial" charset="0"/>
              </a:rPr>
              <a:t> </a:t>
            </a:r>
          </a:p>
        </p:txBody>
      </p:sp>
    </p:spTree>
    <p:extLst>
      <p:ext uri="{BB962C8B-B14F-4D97-AF65-F5344CB8AC3E}">
        <p14:creationId xmlns:p14="http://schemas.microsoft.com/office/powerpoint/2010/main" val="65649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26" descr="DSC00263"/>
          <p:cNvPicPr>
            <a:picLocks noChangeAspect="1" noChangeArrowheads="1"/>
          </p:cNvPicPr>
          <p:nvPr/>
        </p:nvPicPr>
        <p:blipFill>
          <a:blip r:embed="rId2">
            <a:lum bright="6000"/>
            <a:extLst>
              <a:ext uri="{28A0092B-C50C-407E-A947-70E740481C1C}">
                <a14:useLocalDpi xmlns:a14="http://schemas.microsoft.com/office/drawing/2010/main" val="0"/>
              </a:ext>
            </a:extLst>
          </a:blip>
          <a:srcRect l="8734" b="13161"/>
          <a:stretch>
            <a:fillRect/>
          </a:stretch>
        </p:blipFill>
        <p:spPr bwMode="auto">
          <a:xfrm>
            <a:off x="3373439" y="373064"/>
            <a:ext cx="4981575" cy="63198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0179" name="Text Box 1027"/>
          <p:cNvSpPr txBox="1">
            <a:spLocks noChangeArrowheads="1"/>
          </p:cNvSpPr>
          <p:nvPr/>
        </p:nvSpPr>
        <p:spPr bwMode="auto">
          <a:xfrm>
            <a:off x="1981201" y="428625"/>
            <a:ext cx="3275013" cy="7112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defRPr/>
            </a:pPr>
            <a:r>
              <a:rPr lang="en-US" altLang="de-DE" sz="2000" b="1">
                <a:solidFill>
                  <a:srgbClr val="DDE9EC"/>
                </a:solidFill>
                <a:latin typeface="Arial" pitchFamily="34" charset="0"/>
              </a:rPr>
              <a:t>Lymphadenosis cutis benigna</a:t>
            </a:r>
          </a:p>
        </p:txBody>
      </p:sp>
    </p:spTree>
    <p:extLst>
      <p:ext uri="{BB962C8B-B14F-4D97-AF65-F5344CB8AC3E}">
        <p14:creationId xmlns:p14="http://schemas.microsoft.com/office/powerpoint/2010/main" val="83847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2135560" y="-171400"/>
            <a:ext cx="77724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sz="2800" dirty="0" err="1"/>
              <a:t>Verlauf</a:t>
            </a:r>
            <a:r>
              <a:rPr lang="en-US" sz="2800" dirty="0"/>
              <a:t>  der Lyme-</a:t>
            </a:r>
            <a:r>
              <a:rPr lang="en-US" sz="2800" dirty="0" err="1"/>
              <a:t>Borreliose</a:t>
            </a:r>
            <a:endParaRPr lang="en-US" sz="2800" dirty="0"/>
          </a:p>
        </p:txBody>
      </p:sp>
      <p:sp>
        <p:nvSpPr>
          <p:cNvPr id="161795" name="Rectangle 3"/>
          <p:cNvSpPr>
            <a:spLocks noGrp="1" noChangeArrowheads="1"/>
          </p:cNvSpPr>
          <p:nvPr>
            <p:ph type="body" idx="1"/>
          </p:nvPr>
        </p:nvSpPr>
        <p:spPr>
          <a:xfrm>
            <a:off x="1847528" y="1844824"/>
            <a:ext cx="8350696" cy="4273004"/>
          </a:xfrm>
        </p:spPr>
        <p:txBody>
          <a:bodyPr>
            <a:normAutofit fontScale="85000" lnSpcReduction="20000"/>
          </a:bodyPr>
          <a:lstStyle/>
          <a:p>
            <a:pPr>
              <a:lnSpc>
                <a:spcPct val="110000"/>
              </a:lnSpc>
              <a:buFontTx/>
              <a:buNone/>
            </a:pPr>
            <a:r>
              <a:rPr lang="en-US" sz="2800" u="sng" dirty="0">
                <a:latin typeface="Arial" charset="0"/>
              </a:rPr>
              <a:t>Stadium III: </a:t>
            </a:r>
          </a:p>
          <a:p>
            <a:pPr>
              <a:lnSpc>
                <a:spcPct val="110000"/>
              </a:lnSpc>
            </a:pPr>
            <a:r>
              <a:rPr lang="en-US" sz="2800" dirty="0" err="1">
                <a:latin typeface="Arial" charset="0"/>
              </a:rPr>
              <a:t>Monate</a:t>
            </a:r>
            <a:r>
              <a:rPr lang="en-US" sz="2800" dirty="0">
                <a:latin typeface="Arial" charset="0"/>
              </a:rPr>
              <a:t> </a:t>
            </a:r>
            <a:r>
              <a:rPr lang="en-US" sz="2800" dirty="0" err="1">
                <a:latin typeface="Arial" charset="0"/>
              </a:rPr>
              <a:t>bis</a:t>
            </a:r>
            <a:r>
              <a:rPr lang="en-US" sz="2800" dirty="0">
                <a:latin typeface="Arial" charset="0"/>
              </a:rPr>
              <a:t> </a:t>
            </a:r>
            <a:r>
              <a:rPr lang="en-US" sz="2800" dirty="0" err="1">
                <a:latin typeface="Arial" charset="0"/>
              </a:rPr>
              <a:t>Jahre</a:t>
            </a:r>
            <a:r>
              <a:rPr lang="en-US" sz="2800" dirty="0">
                <a:latin typeface="Arial" charset="0"/>
              </a:rPr>
              <a:t> </a:t>
            </a:r>
            <a:br>
              <a:rPr lang="en-US" sz="2800" dirty="0">
                <a:latin typeface="Arial" charset="0"/>
              </a:rPr>
            </a:br>
            <a:r>
              <a:rPr lang="en-US" sz="2800" dirty="0" err="1">
                <a:latin typeface="Arial" charset="0"/>
              </a:rPr>
              <a:t>nach</a:t>
            </a:r>
            <a:r>
              <a:rPr lang="en-US" sz="2800" dirty="0">
                <a:latin typeface="Arial" charset="0"/>
              </a:rPr>
              <a:t> </a:t>
            </a:r>
            <a:r>
              <a:rPr lang="en-US" sz="2800" dirty="0" err="1">
                <a:latin typeface="Arial" charset="0"/>
              </a:rPr>
              <a:t>Zeckenstich</a:t>
            </a:r>
            <a:endParaRPr lang="en-US" sz="2800" dirty="0">
              <a:latin typeface="Arial" charset="0"/>
            </a:endParaRPr>
          </a:p>
          <a:p>
            <a:pPr>
              <a:lnSpc>
                <a:spcPct val="110000"/>
              </a:lnSpc>
            </a:pPr>
            <a:endParaRPr lang="en-US" sz="2800" dirty="0">
              <a:latin typeface="Arial" charset="0"/>
            </a:endParaRPr>
          </a:p>
          <a:p>
            <a:pPr>
              <a:lnSpc>
                <a:spcPct val="110000"/>
              </a:lnSpc>
            </a:pPr>
            <a:r>
              <a:rPr lang="en-US" sz="2800" dirty="0">
                <a:latin typeface="Arial" charset="0"/>
              </a:rPr>
              <a:t>Lyme-Arthritis </a:t>
            </a:r>
          </a:p>
          <a:p>
            <a:pPr>
              <a:lnSpc>
                <a:spcPct val="110000"/>
              </a:lnSpc>
            </a:pPr>
            <a:endParaRPr lang="en-US" sz="2800" dirty="0">
              <a:latin typeface="Arial" charset="0"/>
            </a:endParaRPr>
          </a:p>
          <a:p>
            <a:pPr>
              <a:lnSpc>
                <a:spcPct val="110000"/>
              </a:lnSpc>
            </a:pPr>
            <a:r>
              <a:rPr lang="en-US" sz="2800" dirty="0" err="1">
                <a:latin typeface="Arial" charset="0"/>
              </a:rPr>
              <a:t>Acrodermatitis</a:t>
            </a:r>
            <a:r>
              <a:rPr lang="en-US" sz="2800" dirty="0">
                <a:latin typeface="Arial" charset="0"/>
              </a:rPr>
              <a:t> </a:t>
            </a:r>
            <a:r>
              <a:rPr lang="en-US" sz="2800" dirty="0" err="1">
                <a:latin typeface="Arial" charset="0"/>
              </a:rPr>
              <a:t>chronica</a:t>
            </a:r>
            <a:r>
              <a:rPr lang="en-US" sz="2800" dirty="0">
                <a:latin typeface="Arial" charset="0"/>
              </a:rPr>
              <a:t> </a:t>
            </a:r>
            <a:r>
              <a:rPr lang="en-US" sz="2800" dirty="0" err="1">
                <a:latin typeface="Arial" charset="0"/>
              </a:rPr>
              <a:t>atrophicans</a:t>
            </a:r>
            <a:r>
              <a:rPr lang="en-US" sz="2800" dirty="0">
                <a:latin typeface="Arial" charset="0"/>
              </a:rPr>
              <a:t> </a:t>
            </a:r>
            <a:r>
              <a:rPr lang="en-US" sz="2800" dirty="0" err="1">
                <a:latin typeface="Arial" charset="0"/>
              </a:rPr>
              <a:t>Herxheimer</a:t>
            </a:r>
            <a:endParaRPr lang="en-US" sz="2800" dirty="0">
              <a:latin typeface="Arial" charset="0"/>
            </a:endParaRPr>
          </a:p>
          <a:p>
            <a:pPr lvl="1">
              <a:lnSpc>
                <a:spcPct val="110000"/>
              </a:lnSpc>
            </a:pPr>
            <a:r>
              <a:rPr lang="en-US" sz="2400" dirty="0" err="1">
                <a:latin typeface="Arial" charset="0"/>
              </a:rPr>
              <a:t>Atrophie</a:t>
            </a:r>
            <a:r>
              <a:rPr lang="en-US" sz="2400" dirty="0">
                <a:latin typeface="Arial" charset="0"/>
              </a:rPr>
              <a:t> der Haut </a:t>
            </a:r>
            <a:r>
              <a:rPr lang="en-US" sz="2400" dirty="0" err="1">
                <a:latin typeface="Arial" charset="0"/>
              </a:rPr>
              <a:t>mit</a:t>
            </a:r>
            <a:r>
              <a:rPr lang="en-US" sz="2400" dirty="0">
                <a:latin typeface="Arial" charset="0"/>
              </a:rPr>
              <a:t> livider </a:t>
            </a:r>
            <a:r>
              <a:rPr lang="en-US" sz="2400" dirty="0" err="1">
                <a:latin typeface="Arial" charset="0"/>
              </a:rPr>
              <a:t>Verfärbung</a:t>
            </a:r>
            <a:r>
              <a:rPr lang="en-US" sz="2400" dirty="0">
                <a:latin typeface="Arial" charset="0"/>
              </a:rPr>
              <a:t> </a:t>
            </a:r>
          </a:p>
          <a:p>
            <a:pPr lvl="1">
              <a:lnSpc>
                <a:spcPct val="110000"/>
              </a:lnSpc>
            </a:pPr>
            <a:r>
              <a:rPr lang="en-US" sz="2400" dirty="0">
                <a:latin typeface="Arial" charset="0"/>
              </a:rPr>
              <a:t>an </a:t>
            </a:r>
            <a:r>
              <a:rPr lang="en-US" sz="2400" dirty="0" err="1">
                <a:latin typeface="Arial" charset="0"/>
              </a:rPr>
              <a:t>Akren</a:t>
            </a:r>
            <a:r>
              <a:rPr lang="en-US" sz="2400" dirty="0">
                <a:latin typeface="Arial" charset="0"/>
              </a:rPr>
              <a:t> und </a:t>
            </a:r>
            <a:r>
              <a:rPr lang="en-US" sz="2400" dirty="0" err="1">
                <a:latin typeface="Arial" charset="0"/>
              </a:rPr>
              <a:t>Streckseiten</a:t>
            </a:r>
            <a:r>
              <a:rPr lang="en-US" sz="2400" dirty="0">
                <a:latin typeface="Arial" charset="0"/>
              </a:rPr>
              <a:t> der </a:t>
            </a:r>
            <a:r>
              <a:rPr lang="en-US" sz="2400" dirty="0" err="1">
                <a:latin typeface="Arial" charset="0"/>
              </a:rPr>
              <a:t>Extremitäten</a:t>
            </a:r>
            <a:r>
              <a:rPr lang="en-US" sz="2400" dirty="0">
                <a:latin typeface="Arial" charset="0"/>
              </a:rPr>
              <a:t>  </a:t>
            </a:r>
          </a:p>
          <a:p>
            <a:pPr>
              <a:lnSpc>
                <a:spcPct val="110000"/>
              </a:lnSpc>
            </a:pPr>
            <a:endParaRPr lang="en-US" sz="2800" dirty="0">
              <a:latin typeface="Arial" charset="0"/>
            </a:endParaRPr>
          </a:p>
          <a:p>
            <a:pPr>
              <a:lnSpc>
                <a:spcPct val="110000"/>
              </a:lnSpc>
            </a:pPr>
            <a:r>
              <a:rPr lang="en-US" sz="2800" dirty="0" err="1">
                <a:latin typeface="Arial" charset="0"/>
              </a:rPr>
              <a:t>chronische</a:t>
            </a:r>
            <a:r>
              <a:rPr lang="en-US" sz="2800" dirty="0">
                <a:latin typeface="Arial" charset="0"/>
              </a:rPr>
              <a:t> </a:t>
            </a:r>
            <a:r>
              <a:rPr lang="en-US" sz="2800" dirty="0" err="1">
                <a:latin typeface="Arial" charset="0"/>
              </a:rPr>
              <a:t>Enzephalomyelitis</a:t>
            </a:r>
            <a:endParaRPr lang="en-US" sz="2800" dirty="0">
              <a:latin typeface="Arial" charset="0"/>
            </a:endParaRPr>
          </a:p>
        </p:txBody>
      </p:sp>
      <p:pic>
        <p:nvPicPr>
          <p:cNvPr id="4" name="Picture 2" descr="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856" y="1844824"/>
            <a:ext cx="2729758" cy="22538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2" name="Picture 2" descr="http://www.enzyklopaedie-dermatologie.de/pictures/00241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75" b="16986"/>
          <a:stretch/>
        </p:blipFill>
        <p:spPr bwMode="auto">
          <a:xfrm>
            <a:off x="7824192" y="188641"/>
            <a:ext cx="2776656" cy="3910058"/>
          </a:xfrm>
          <a:prstGeom prst="rect">
            <a:avLst/>
          </a:prstGeom>
          <a:noFill/>
          <a:extLst>
            <a:ext uri="{909E8E84-426E-40DD-AFC4-6F175D3DCCD1}">
              <a14:hiddenFill xmlns:a14="http://schemas.microsoft.com/office/drawing/2010/main">
                <a:solidFill>
                  <a:srgbClr val="FFFFFF"/>
                </a:solidFill>
              </a14:hiddenFill>
            </a:ext>
          </a:extLst>
        </p:spPr>
      </p:pic>
      <p:sp>
        <p:nvSpPr>
          <p:cNvPr id="2" name="Pfeil nach rechts 1"/>
          <p:cNvSpPr/>
          <p:nvPr/>
        </p:nvSpPr>
        <p:spPr>
          <a:xfrm>
            <a:off x="4151784" y="3501008"/>
            <a:ext cx="792088"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prstClr val="white"/>
              </a:solidFill>
              <a:latin typeface="Gill Sans MT"/>
            </a:endParaRPr>
          </a:p>
        </p:txBody>
      </p:sp>
      <p:sp>
        <p:nvSpPr>
          <p:cNvPr id="3" name="Nach oben gebogener Pfeil 2"/>
          <p:cNvSpPr/>
          <p:nvPr/>
        </p:nvSpPr>
        <p:spPr>
          <a:xfrm>
            <a:off x="8760296" y="3717032"/>
            <a:ext cx="360040" cy="792088"/>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prstClr val="white"/>
              </a:solidFill>
              <a:latin typeface="Gill Sans MT"/>
            </a:endParaRPr>
          </a:p>
        </p:txBody>
      </p:sp>
    </p:spTree>
    <p:extLst>
      <p:ext uri="{BB962C8B-B14F-4D97-AF65-F5344CB8AC3E}">
        <p14:creationId xmlns:p14="http://schemas.microsoft.com/office/powerpoint/2010/main" val="2028745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862138" y="609600"/>
            <a:ext cx="8458200" cy="1143000"/>
          </a:xfrm>
          <a:noFill/>
          <a:effectLst>
            <a:prstShdw prst="shdw17" dist="17961" dir="2700000">
              <a:srgbClr val="7A0000"/>
            </a:prstShdw>
          </a:effectLst>
        </p:spPr>
        <p:txBody>
          <a:bodyPr vert="horz" anchor="b" anchorCtr="0">
            <a:normAutofit/>
          </a:bodyPr>
          <a:lstStyle/>
          <a:p>
            <a:pPr>
              <a:lnSpc>
                <a:spcPct val="80000"/>
              </a:lnSpc>
            </a:pPr>
            <a:r>
              <a:rPr lang="en-US" altLang="de-DE" dirty="0" smtClean="0"/>
              <a:t>Lyme-</a:t>
            </a:r>
            <a:r>
              <a:rPr lang="en-US" altLang="de-DE" dirty="0" err="1" smtClean="0"/>
              <a:t>Borreliose</a:t>
            </a:r>
            <a:r>
              <a:rPr lang="en-US" altLang="de-DE" dirty="0" smtClean="0"/>
              <a:t>: </a:t>
            </a:r>
            <a:r>
              <a:rPr lang="en-US" altLang="de-DE" dirty="0" err="1" smtClean="0"/>
              <a:t>Diagnostik</a:t>
            </a:r>
            <a:endParaRPr lang="en-US" altLang="de-DE" dirty="0"/>
          </a:p>
        </p:txBody>
      </p:sp>
      <p:sp>
        <p:nvSpPr>
          <p:cNvPr id="81923" name="Rectangle 3"/>
          <p:cNvSpPr>
            <a:spLocks noGrp="1" noChangeArrowheads="1"/>
          </p:cNvSpPr>
          <p:nvPr>
            <p:ph type="body" idx="1"/>
          </p:nvPr>
        </p:nvSpPr>
        <p:spPr>
          <a:xfrm>
            <a:off x="2209800" y="1981200"/>
            <a:ext cx="8110538" cy="4114800"/>
          </a:xfrm>
        </p:spPr>
        <p:txBody>
          <a:bodyPr>
            <a:normAutofit/>
          </a:bodyPr>
          <a:lstStyle/>
          <a:p>
            <a:pPr eaLnBrk="1" hangingPunct="1">
              <a:lnSpc>
                <a:spcPct val="120000"/>
              </a:lnSpc>
            </a:pPr>
            <a:r>
              <a:rPr lang="en-US" altLang="de-DE" sz="2400" dirty="0"/>
              <a:t>ELISA </a:t>
            </a:r>
            <a:r>
              <a:rPr lang="en-US" altLang="de-DE" sz="2400" dirty="0" err="1"/>
              <a:t>als</a:t>
            </a:r>
            <a:r>
              <a:rPr lang="en-US" altLang="de-DE" sz="2400" dirty="0"/>
              <a:t> Screening-Test</a:t>
            </a:r>
          </a:p>
          <a:p>
            <a:pPr eaLnBrk="1" hangingPunct="1">
              <a:lnSpc>
                <a:spcPct val="120000"/>
              </a:lnSpc>
            </a:pPr>
            <a:r>
              <a:rPr lang="en-US" altLang="de-DE" sz="2400" dirty="0"/>
              <a:t>Immunoblot </a:t>
            </a:r>
            <a:r>
              <a:rPr lang="en-US" altLang="de-DE" sz="2400" dirty="0" err="1"/>
              <a:t>zur</a:t>
            </a:r>
            <a:r>
              <a:rPr lang="en-US" altLang="de-DE" sz="2400" dirty="0"/>
              <a:t> </a:t>
            </a:r>
            <a:r>
              <a:rPr lang="en-US" altLang="de-DE" sz="2400" dirty="0" err="1"/>
              <a:t>Bestätigung</a:t>
            </a:r>
            <a:r>
              <a:rPr lang="en-US" altLang="de-DE" sz="2400" dirty="0"/>
              <a:t> </a:t>
            </a:r>
            <a:r>
              <a:rPr lang="en-US" altLang="de-DE" sz="2400" dirty="0" err="1"/>
              <a:t>bei</a:t>
            </a:r>
            <a:r>
              <a:rPr lang="en-US" altLang="de-DE" sz="2400" dirty="0"/>
              <a:t> </a:t>
            </a:r>
            <a:r>
              <a:rPr lang="en-US" altLang="de-DE" sz="2400" dirty="0" err="1"/>
              <a:t>positivem</a:t>
            </a:r>
            <a:r>
              <a:rPr lang="en-US" altLang="de-DE" sz="2400" dirty="0"/>
              <a:t> ELISA</a:t>
            </a:r>
          </a:p>
          <a:p>
            <a:pPr eaLnBrk="1" hangingPunct="1">
              <a:lnSpc>
                <a:spcPct val="120000"/>
              </a:lnSpc>
            </a:pPr>
            <a:r>
              <a:rPr lang="en-US" altLang="de-DE" sz="2400" dirty="0"/>
              <a:t>Interpretation in </a:t>
            </a:r>
            <a:r>
              <a:rPr lang="en-US" altLang="de-DE" sz="2400" dirty="0" err="1"/>
              <a:t>Zusammenschau</a:t>
            </a:r>
            <a:r>
              <a:rPr lang="en-US" altLang="de-DE" sz="2400" dirty="0"/>
              <a:t> </a:t>
            </a:r>
            <a:br>
              <a:rPr lang="en-US" altLang="de-DE" sz="2400" dirty="0"/>
            </a:br>
            <a:r>
              <a:rPr lang="en-US" altLang="de-DE" sz="2400" dirty="0" err="1"/>
              <a:t>mit</a:t>
            </a:r>
            <a:r>
              <a:rPr lang="en-US" altLang="de-DE" sz="2400" dirty="0"/>
              <a:t> den </a:t>
            </a:r>
            <a:r>
              <a:rPr lang="en-US" altLang="de-DE" sz="2400" dirty="0" err="1"/>
              <a:t>klinischen</a:t>
            </a:r>
            <a:r>
              <a:rPr lang="en-US" altLang="de-DE" sz="2400" dirty="0"/>
              <a:t> </a:t>
            </a:r>
            <a:r>
              <a:rPr lang="en-US" altLang="de-DE" sz="2400" dirty="0" err="1"/>
              <a:t>Befunden</a:t>
            </a:r>
            <a:endParaRPr lang="en-US" altLang="de-DE" sz="2400" dirty="0"/>
          </a:p>
          <a:p>
            <a:pPr lvl="1">
              <a:lnSpc>
                <a:spcPct val="120000"/>
              </a:lnSpc>
            </a:pPr>
            <a:r>
              <a:rPr lang="en-US" altLang="de-DE" sz="2400" dirty="0" err="1"/>
              <a:t>Hoher</a:t>
            </a:r>
            <a:r>
              <a:rPr lang="en-US" altLang="de-DE" sz="2400" dirty="0"/>
              <a:t> </a:t>
            </a:r>
            <a:r>
              <a:rPr lang="en-US" altLang="de-DE" sz="2400" dirty="0" err="1"/>
              <a:t>Durchseuchungstiter</a:t>
            </a:r>
            <a:endParaRPr lang="en-US" altLang="de-DE" sz="2400" dirty="0"/>
          </a:p>
          <a:p>
            <a:pPr lvl="1">
              <a:lnSpc>
                <a:spcPct val="120000"/>
              </a:lnSpc>
            </a:pPr>
            <a:r>
              <a:rPr lang="en-US" altLang="de-DE" sz="2400" dirty="0" err="1"/>
              <a:t>Keine</a:t>
            </a:r>
            <a:r>
              <a:rPr lang="en-US" altLang="de-DE" sz="2400" dirty="0"/>
              <a:t> </a:t>
            </a:r>
            <a:r>
              <a:rPr lang="en-US" altLang="de-DE" sz="2400" dirty="0" err="1"/>
              <a:t>Verlaufskontrollen</a:t>
            </a:r>
            <a:r>
              <a:rPr lang="en-US" altLang="de-DE" sz="2400" dirty="0"/>
              <a:t> </a:t>
            </a:r>
            <a:r>
              <a:rPr lang="en-US" altLang="de-DE" sz="2400" dirty="0" err="1"/>
              <a:t>notwendig</a:t>
            </a:r>
            <a:r>
              <a:rPr lang="en-US" altLang="de-DE" sz="2400" dirty="0"/>
              <a:t>!</a:t>
            </a:r>
          </a:p>
          <a:p>
            <a:pPr>
              <a:lnSpc>
                <a:spcPct val="120000"/>
              </a:lnSpc>
            </a:pPr>
            <a:r>
              <a:rPr lang="en-US" altLang="de-DE" sz="2400" dirty="0" err="1"/>
              <a:t>Andere</a:t>
            </a:r>
            <a:r>
              <a:rPr lang="en-US" altLang="de-DE" sz="2400" dirty="0"/>
              <a:t> </a:t>
            </a:r>
            <a:r>
              <a:rPr lang="en-US" altLang="de-DE" sz="2400" dirty="0" err="1"/>
              <a:t>Testverfahren</a:t>
            </a:r>
            <a:r>
              <a:rPr lang="en-US" altLang="de-DE" sz="2400" dirty="0"/>
              <a:t> (PCR, </a:t>
            </a:r>
            <a:r>
              <a:rPr lang="en-US" altLang="de-DE" sz="2400" dirty="0" err="1"/>
              <a:t>Kulturen</a:t>
            </a:r>
            <a:r>
              <a:rPr lang="en-US" altLang="de-DE" sz="2400" dirty="0"/>
              <a:t>) </a:t>
            </a:r>
            <a:r>
              <a:rPr lang="en-US" altLang="de-DE" sz="2400" dirty="0" err="1"/>
              <a:t>meist</a:t>
            </a:r>
            <a:r>
              <a:rPr lang="en-US" altLang="de-DE" sz="2400" dirty="0"/>
              <a:t> </a:t>
            </a:r>
            <a:r>
              <a:rPr lang="en-US" altLang="de-DE" sz="2400" dirty="0" err="1"/>
              <a:t>überflüssig</a:t>
            </a:r>
            <a:endParaRPr lang="en-US" altLang="de-DE" sz="2400" dirty="0"/>
          </a:p>
          <a:p>
            <a:pPr>
              <a:lnSpc>
                <a:spcPct val="120000"/>
              </a:lnSpc>
            </a:pPr>
            <a:r>
              <a:rPr lang="en-US" altLang="de-DE" sz="2400" dirty="0" err="1"/>
              <a:t>Testung</a:t>
            </a:r>
            <a:r>
              <a:rPr lang="en-US" altLang="de-DE" sz="2400" dirty="0"/>
              <a:t> der </a:t>
            </a:r>
            <a:r>
              <a:rPr lang="en-US" altLang="de-DE" sz="2400" dirty="0" err="1"/>
              <a:t>Zecken</a:t>
            </a:r>
            <a:r>
              <a:rPr lang="en-US" altLang="de-DE" sz="2400" dirty="0"/>
              <a:t> </a:t>
            </a:r>
            <a:r>
              <a:rPr lang="en-US" altLang="de-DE" sz="2400" dirty="0" err="1"/>
              <a:t>sinnlos</a:t>
            </a:r>
            <a:r>
              <a:rPr lang="en-US" altLang="de-DE" sz="2400" dirty="0"/>
              <a:t>!</a:t>
            </a:r>
          </a:p>
        </p:txBody>
      </p:sp>
    </p:spTree>
    <p:extLst>
      <p:ext uri="{BB962C8B-B14F-4D97-AF65-F5344CB8AC3E}">
        <p14:creationId xmlns:p14="http://schemas.microsoft.com/office/powerpoint/2010/main" val="1117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19325" y="388939"/>
            <a:ext cx="7772400" cy="1120775"/>
          </a:xfrm>
          <a:noFill/>
          <a:effectLst>
            <a:prstShdw prst="shdw17" dist="17961" dir="2700000">
              <a:srgbClr val="7A0000"/>
            </a:prstShdw>
          </a:effectLst>
        </p:spPr>
        <p:txBody>
          <a:bodyPr vert="horz" anchor="b" anchorCtr="0">
            <a:normAutofit/>
          </a:bodyPr>
          <a:lstStyle/>
          <a:p>
            <a:pPr>
              <a:lnSpc>
                <a:spcPct val="80000"/>
              </a:lnSpc>
            </a:pPr>
            <a:r>
              <a:rPr lang="en-US" altLang="de-DE" dirty="0" err="1"/>
              <a:t>Prophylaxe</a:t>
            </a:r>
            <a:r>
              <a:rPr lang="en-US" altLang="de-DE" dirty="0"/>
              <a:t> </a:t>
            </a:r>
            <a:r>
              <a:rPr lang="en-US" altLang="de-DE" dirty="0" smtClean="0"/>
              <a:t> und </a:t>
            </a:r>
            <a:r>
              <a:rPr lang="en-US" altLang="de-DE" dirty="0" err="1" smtClean="0"/>
              <a:t>Therapie</a:t>
            </a:r>
            <a:r>
              <a:rPr lang="en-US" altLang="de-DE" dirty="0" smtClean="0"/>
              <a:t> </a:t>
            </a:r>
            <a:br>
              <a:rPr lang="en-US" altLang="de-DE" dirty="0" smtClean="0"/>
            </a:br>
            <a:r>
              <a:rPr lang="en-US" altLang="de-DE" dirty="0" smtClean="0"/>
              <a:t>der Lyme-</a:t>
            </a:r>
            <a:r>
              <a:rPr lang="en-US" altLang="de-DE" dirty="0" err="1" smtClean="0"/>
              <a:t>Borreliose</a:t>
            </a:r>
            <a:endParaRPr lang="en-US" altLang="de-DE" dirty="0"/>
          </a:p>
        </p:txBody>
      </p:sp>
      <p:sp>
        <p:nvSpPr>
          <p:cNvPr id="55299" name="Text Box 3"/>
          <p:cNvSpPr txBox="1">
            <a:spLocks noChangeArrowheads="1"/>
          </p:cNvSpPr>
          <p:nvPr/>
        </p:nvSpPr>
        <p:spPr bwMode="auto">
          <a:xfrm>
            <a:off x="10127795" y="6329948"/>
            <a:ext cx="389851" cy="3385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defRPr/>
            </a:pPr>
            <a:r>
              <a:rPr lang="en-US" altLang="de-DE" sz="1600" b="1">
                <a:solidFill>
                  <a:srgbClr val="464653"/>
                </a:solidFill>
              </a:rPr>
              <a:t>48</a:t>
            </a:r>
          </a:p>
        </p:txBody>
      </p:sp>
      <p:sp>
        <p:nvSpPr>
          <p:cNvPr id="55300" name="Rectangle 4"/>
          <p:cNvSpPr>
            <a:spLocks noGrp="1" noChangeArrowheads="1"/>
          </p:cNvSpPr>
          <p:nvPr>
            <p:ph type="body" idx="1"/>
          </p:nvPr>
        </p:nvSpPr>
        <p:spPr>
          <a:xfrm>
            <a:off x="2047876" y="1509714"/>
            <a:ext cx="8283575" cy="4321175"/>
          </a:xfrm>
        </p:spPr>
        <p:txBody>
          <a:bodyPr>
            <a:normAutofit lnSpcReduction="10000"/>
          </a:bodyPr>
          <a:lstStyle/>
          <a:p>
            <a:pPr eaLnBrk="1" hangingPunct="1"/>
            <a:r>
              <a:rPr lang="en-US" altLang="de-DE" sz="2800" dirty="0" err="1"/>
              <a:t>Zecken</a:t>
            </a:r>
            <a:r>
              <a:rPr lang="en-US" altLang="de-DE" sz="2800" dirty="0"/>
              <a:t> </a:t>
            </a:r>
            <a:r>
              <a:rPr lang="en-US" altLang="de-DE" sz="2800" dirty="0" err="1"/>
              <a:t>zügig</a:t>
            </a:r>
            <a:r>
              <a:rPr lang="en-US" altLang="de-DE" sz="2800" dirty="0"/>
              <a:t> </a:t>
            </a:r>
            <a:r>
              <a:rPr lang="en-US" altLang="de-DE" sz="2800" dirty="0" err="1"/>
              <a:t>entfernen</a:t>
            </a:r>
            <a:endParaRPr lang="en-US" altLang="de-DE" sz="2800" dirty="0"/>
          </a:p>
          <a:p>
            <a:pPr lvl="1" eaLnBrk="1" hangingPunct="1">
              <a:lnSpc>
                <a:spcPct val="120000"/>
              </a:lnSpc>
            </a:pPr>
            <a:r>
              <a:rPr lang="en-US" altLang="de-DE" sz="2400" dirty="0" err="1"/>
              <a:t>Kein</a:t>
            </a:r>
            <a:r>
              <a:rPr lang="en-US" altLang="de-DE" sz="2400" dirty="0"/>
              <a:t> </a:t>
            </a:r>
            <a:r>
              <a:rPr lang="en-US" altLang="de-DE" sz="2400" dirty="0" err="1"/>
              <a:t>Öl</a:t>
            </a:r>
            <a:r>
              <a:rPr lang="en-US" altLang="de-DE" sz="2400" dirty="0"/>
              <a:t>, </a:t>
            </a:r>
            <a:r>
              <a:rPr lang="en-US" altLang="de-DE" sz="2400" dirty="0" err="1"/>
              <a:t>keine</a:t>
            </a:r>
            <a:r>
              <a:rPr lang="en-US" altLang="de-DE" sz="2400" dirty="0"/>
              <a:t> </a:t>
            </a:r>
            <a:r>
              <a:rPr lang="en-US" altLang="de-DE" sz="2400" dirty="0" err="1"/>
              <a:t>Cremes</a:t>
            </a:r>
            <a:endParaRPr lang="en-US" altLang="de-DE" sz="2400" dirty="0"/>
          </a:p>
          <a:p>
            <a:pPr lvl="1" eaLnBrk="1" hangingPunct="1">
              <a:lnSpc>
                <a:spcPct val="120000"/>
              </a:lnSpc>
            </a:pPr>
            <a:r>
              <a:rPr lang="en-US" altLang="de-DE" sz="2400" dirty="0" err="1"/>
              <a:t>Herausziehen</a:t>
            </a:r>
            <a:r>
              <a:rPr lang="en-US" altLang="de-DE" sz="2400" dirty="0"/>
              <a:t> </a:t>
            </a:r>
            <a:r>
              <a:rPr lang="en-US" altLang="de-DE" sz="2400" dirty="0" err="1"/>
              <a:t>mit</a:t>
            </a:r>
            <a:r>
              <a:rPr lang="en-US" altLang="de-DE" sz="2400" dirty="0"/>
              <a:t> </a:t>
            </a:r>
            <a:r>
              <a:rPr lang="en-US" altLang="de-DE" sz="2400" dirty="0" err="1"/>
              <a:t>Pinzette</a:t>
            </a:r>
            <a:endParaRPr lang="en-US" altLang="de-DE" sz="2000" dirty="0"/>
          </a:p>
          <a:p>
            <a:r>
              <a:rPr lang="en-US" altLang="de-DE" dirty="0" err="1" smtClean="0"/>
              <a:t>Orale</a:t>
            </a:r>
            <a:r>
              <a:rPr lang="en-US" altLang="de-DE" dirty="0" smtClean="0"/>
              <a:t> </a:t>
            </a:r>
            <a:r>
              <a:rPr lang="en-US" altLang="de-DE" dirty="0" err="1" smtClean="0"/>
              <a:t>Therapie</a:t>
            </a:r>
            <a:r>
              <a:rPr lang="en-US" altLang="de-DE" dirty="0" smtClean="0"/>
              <a:t> (</a:t>
            </a:r>
            <a:r>
              <a:rPr lang="en-US" altLang="de-DE" dirty="0" err="1" smtClean="0"/>
              <a:t>nur</a:t>
            </a:r>
            <a:r>
              <a:rPr lang="en-US" altLang="de-DE" dirty="0" smtClean="0"/>
              <a:t> </a:t>
            </a:r>
            <a:r>
              <a:rPr lang="en-US" altLang="de-DE" dirty="0" err="1" smtClean="0"/>
              <a:t>bei</a:t>
            </a:r>
            <a:r>
              <a:rPr lang="en-US" altLang="de-DE" dirty="0" smtClean="0"/>
              <a:t> </a:t>
            </a:r>
            <a:r>
              <a:rPr lang="en-US" altLang="de-DE" dirty="0" err="1" smtClean="0"/>
              <a:t>Symptomen</a:t>
            </a:r>
            <a:r>
              <a:rPr lang="en-US" altLang="de-DE" dirty="0" smtClean="0"/>
              <a:t>!)</a:t>
            </a:r>
            <a:endParaRPr lang="en-US" altLang="de-DE" dirty="0"/>
          </a:p>
          <a:p>
            <a:pPr lvl="1"/>
            <a:r>
              <a:rPr lang="en-US" altLang="de-DE" dirty="0" err="1"/>
              <a:t>Doxycyclin</a:t>
            </a:r>
            <a:r>
              <a:rPr lang="en-US" altLang="de-DE" dirty="0"/>
              <a:t> 	200 mg/d 	30 </a:t>
            </a:r>
            <a:r>
              <a:rPr lang="en-US" altLang="de-DE" dirty="0" err="1"/>
              <a:t>Tage</a:t>
            </a:r>
            <a:r>
              <a:rPr lang="en-US" altLang="de-DE" dirty="0"/>
              <a:t> </a:t>
            </a:r>
          </a:p>
          <a:p>
            <a:pPr lvl="1"/>
            <a:r>
              <a:rPr lang="en-US" altLang="de-DE" dirty="0"/>
              <a:t>(Amoxicillin 	4x500 mg 	30 </a:t>
            </a:r>
            <a:r>
              <a:rPr lang="en-US" altLang="de-DE" dirty="0" err="1"/>
              <a:t>Tage</a:t>
            </a:r>
            <a:r>
              <a:rPr lang="en-US" altLang="de-DE" dirty="0"/>
              <a:t>) </a:t>
            </a:r>
          </a:p>
          <a:p>
            <a:r>
              <a:rPr lang="en-US" altLang="de-DE" dirty="0" err="1"/>
              <a:t>Parenterale</a:t>
            </a:r>
            <a:r>
              <a:rPr lang="en-US" altLang="de-DE" dirty="0"/>
              <a:t> </a:t>
            </a:r>
            <a:r>
              <a:rPr lang="en-US" altLang="de-DE" dirty="0" err="1" smtClean="0"/>
              <a:t>Therapie</a:t>
            </a:r>
            <a:r>
              <a:rPr lang="en-US" altLang="de-DE" dirty="0" smtClean="0"/>
              <a:t> (</a:t>
            </a:r>
            <a:r>
              <a:rPr lang="en-US" altLang="de-DE" dirty="0" err="1" smtClean="0"/>
              <a:t>Herz</a:t>
            </a:r>
            <a:r>
              <a:rPr lang="en-US" altLang="de-DE" dirty="0" smtClean="0"/>
              <a:t>/ZNS-</a:t>
            </a:r>
            <a:r>
              <a:rPr lang="en-US" altLang="de-DE" dirty="0" err="1" smtClean="0"/>
              <a:t>Beteiligung</a:t>
            </a:r>
            <a:r>
              <a:rPr lang="en-US" altLang="de-DE" dirty="0" smtClean="0"/>
              <a:t>)</a:t>
            </a:r>
            <a:endParaRPr lang="en-US" altLang="de-DE" dirty="0"/>
          </a:p>
          <a:p>
            <a:pPr lvl="1"/>
            <a:r>
              <a:rPr lang="en-US" altLang="de-DE" dirty="0" err="1"/>
              <a:t>Ceftriaxon</a:t>
            </a:r>
            <a:r>
              <a:rPr lang="en-US" altLang="de-DE" dirty="0"/>
              <a:t> 	1x2g		10-21 </a:t>
            </a:r>
            <a:r>
              <a:rPr lang="en-US" altLang="de-DE" dirty="0" err="1"/>
              <a:t>Tage</a:t>
            </a:r>
            <a:r>
              <a:rPr lang="en-US" altLang="de-DE" dirty="0"/>
              <a:t> </a:t>
            </a:r>
          </a:p>
          <a:p>
            <a:pPr lvl="1"/>
            <a:r>
              <a:rPr lang="en-US" altLang="de-DE" dirty="0"/>
              <a:t>Penicillin G 	4x5 Mega 	10-21 </a:t>
            </a:r>
            <a:r>
              <a:rPr lang="en-US" altLang="de-DE" dirty="0" err="1"/>
              <a:t>Tage</a:t>
            </a:r>
            <a:endParaRPr lang="en-US" altLang="de-DE" dirty="0"/>
          </a:p>
          <a:p>
            <a:pPr lvl="1"/>
            <a:r>
              <a:rPr lang="en-US" altLang="de-DE" dirty="0" err="1"/>
              <a:t>Cefotaxim</a:t>
            </a:r>
            <a:r>
              <a:rPr lang="en-US" altLang="de-DE" dirty="0"/>
              <a:t> 	3x2g 		10-21 </a:t>
            </a:r>
            <a:r>
              <a:rPr lang="en-US" altLang="de-DE" dirty="0" err="1"/>
              <a:t>Tage</a:t>
            </a:r>
            <a:endParaRPr lang="en-US" altLang="de-DE" dirty="0"/>
          </a:p>
          <a:p>
            <a:pPr lvl="1" eaLnBrk="1" hangingPunct="1">
              <a:lnSpc>
                <a:spcPct val="120000"/>
              </a:lnSpc>
            </a:pPr>
            <a:endParaRPr lang="en-US" altLang="de-DE" sz="2000" dirty="0"/>
          </a:p>
          <a:p>
            <a:pPr lvl="1" eaLnBrk="1" hangingPunct="1"/>
            <a:endParaRPr lang="en-US" altLang="de-DE" sz="2000" dirty="0"/>
          </a:p>
        </p:txBody>
      </p:sp>
    </p:spTree>
    <p:extLst>
      <p:ext uri="{BB962C8B-B14F-4D97-AF65-F5344CB8AC3E}">
        <p14:creationId xmlns:p14="http://schemas.microsoft.com/office/powerpoint/2010/main" val="1281593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a:solidFill>
                  <a:schemeClr val="bg1">
                    <a:lumMod val="65000"/>
                  </a:schemeClr>
                </a:solidFill>
              </a:rPr>
              <a:t>Diphterie</a:t>
            </a:r>
          </a:p>
          <a:p>
            <a:r>
              <a:rPr lang="de-DE" sz="2400" dirty="0" smtClean="0">
                <a:solidFill>
                  <a:schemeClr val="bg1">
                    <a:lumMod val="65000"/>
                  </a:schemeClr>
                </a:solidFill>
              </a:rPr>
              <a:t>Tetanus</a:t>
            </a:r>
          </a:p>
          <a:p>
            <a:r>
              <a:rPr lang="de-DE" sz="2400" dirty="0" smtClean="0">
                <a:solidFill>
                  <a:schemeClr val="bg1">
                    <a:lumMod val="65000"/>
                  </a:schemeClr>
                </a:solidFill>
              </a:rPr>
              <a:t>Lyme-Erkrankung</a:t>
            </a:r>
          </a:p>
          <a:p>
            <a:r>
              <a:rPr lang="de-DE" sz="2400" dirty="0"/>
              <a:t>Aktinomykose</a:t>
            </a:r>
          </a:p>
          <a:p>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288615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767408" y="-166836"/>
            <a:ext cx="8526463"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altLang="de-DE" dirty="0" err="1" smtClean="0"/>
              <a:t>Aktinomykose</a:t>
            </a:r>
            <a:r>
              <a:rPr lang="en-US" altLang="de-DE" dirty="0" smtClean="0"/>
              <a:t> (“</a:t>
            </a:r>
            <a:r>
              <a:rPr lang="en-US" altLang="de-DE" dirty="0" err="1" smtClean="0"/>
              <a:t>Strahlenpilzerkrankung</a:t>
            </a:r>
            <a:r>
              <a:rPr lang="en-US" altLang="de-DE" dirty="0" smtClean="0"/>
              <a:t>”)</a:t>
            </a:r>
          </a:p>
        </p:txBody>
      </p:sp>
      <p:sp>
        <p:nvSpPr>
          <p:cNvPr id="148483" name="Rectangle 3"/>
          <p:cNvSpPr>
            <a:spLocks noGrp="1" noChangeArrowheads="1"/>
          </p:cNvSpPr>
          <p:nvPr>
            <p:ph type="body" idx="1"/>
          </p:nvPr>
        </p:nvSpPr>
        <p:spPr>
          <a:xfrm>
            <a:off x="911424" y="1286777"/>
            <a:ext cx="8686800" cy="5046935"/>
          </a:xfrm>
        </p:spPr>
        <p:txBody>
          <a:bodyPr>
            <a:normAutofit/>
          </a:bodyPr>
          <a:lstStyle/>
          <a:p>
            <a:pPr>
              <a:defRPr/>
            </a:pPr>
            <a:r>
              <a:rPr lang="de-DE" sz="2400" dirty="0" err="1" smtClean="0"/>
              <a:t>Aktinomyzeten</a:t>
            </a:r>
            <a:r>
              <a:rPr lang="de-DE" sz="2400" dirty="0" smtClean="0"/>
              <a:t>: </a:t>
            </a:r>
            <a:r>
              <a:rPr lang="de-DE" sz="2400" dirty="0"/>
              <a:t>grampositive, nicht sporenbildende </a:t>
            </a:r>
            <a:r>
              <a:rPr lang="de-DE" sz="2400" dirty="0" smtClean="0"/>
              <a:t>Stäbchenbakterien (Keine Pilze!) </a:t>
            </a:r>
          </a:p>
          <a:p>
            <a:pPr lvl="1">
              <a:defRPr/>
            </a:pPr>
            <a:r>
              <a:rPr lang="de-DE" sz="2100" dirty="0" smtClean="0"/>
              <a:t>obligat </a:t>
            </a:r>
            <a:r>
              <a:rPr lang="de-DE" sz="2100" dirty="0"/>
              <a:t>anaerob oder </a:t>
            </a:r>
            <a:r>
              <a:rPr lang="de-DE" sz="2100" dirty="0" err="1" smtClean="0"/>
              <a:t>mikroaerophil</a:t>
            </a:r>
            <a:r>
              <a:rPr lang="de-DE" sz="2100" dirty="0" smtClean="0"/>
              <a:t> </a:t>
            </a:r>
          </a:p>
          <a:p>
            <a:pPr lvl="1">
              <a:defRPr/>
            </a:pPr>
            <a:r>
              <a:rPr lang="de-DE" sz="2100" dirty="0" smtClean="0"/>
              <a:t>Mehrere relevante Unterarten: </a:t>
            </a:r>
          </a:p>
          <a:p>
            <a:pPr lvl="2">
              <a:defRPr/>
            </a:pPr>
            <a:r>
              <a:rPr lang="de-DE" sz="1800" dirty="0" smtClean="0"/>
              <a:t>A</a:t>
            </a:r>
            <a:r>
              <a:rPr lang="de-DE" sz="1800" dirty="0"/>
              <a:t>. </a:t>
            </a:r>
            <a:r>
              <a:rPr lang="de-DE" sz="1800" dirty="0" err="1"/>
              <a:t>naeslundi</a:t>
            </a:r>
            <a:r>
              <a:rPr lang="de-DE" sz="1800" dirty="0"/>
              <a:t> und A. </a:t>
            </a:r>
            <a:r>
              <a:rPr lang="de-DE" sz="1800" dirty="0" err="1" smtClean="0"/>
              <a:t>odontolyticus</a:t>
            </a:r>
            <a:r>
              <a:rPr lang="de-DE" sz="1800" dirty="0" smtClean="0"/>
              <a:t>: Karies </a:t>
            </a:r>
            <a:r>
              <a:rPr lang="de-DE" sz="1800" dirty="0"/>
              <a:t>und </a:t>
            </a:r>
            <a:r>
              <a:rPr lang="de-DE" sz="1800" dirty="0" err="1"/>
              <a:t>Paradontose</a:t>
            </a:r>
            <a:endParaRPr lang="de-DE" sz="1800" dirty="0"/>
          </a:p>
          <a:p>
            <a:pPr>
              <a:defRPr/>
            </a:pPr>
            <a:r>
              <a:rPr lang="de-DE" sz="2400" dirty="0" smtClean="0"/>
              <a:t>gehören </a:t>
            </a:r>
            <a:r>
              <a:rPr lang="de-DE" sz="2400" dirty="0"/>
              <a:t>zur normalen Flora des Mundraums und der Analregion. </a:t>
            </a:r>
            <a:endParaRPr lang="de-DE" sz="2400" dirty="0" smtClean="0"/>
          </a:p>
          <a:p>
            <a:pPr>
              <a:defRPr/>
            </a:pPr>
            <a:r>
              <a:rPr lang="de-DE" sz="2400" dirty="0" smtClean="0"/>
              <a:t>Infektionen als fakultativ pathogene Erreger</a:t>
            </a:r>
          </a:p>
          <a:p>
            <a:pPr lvl="1">
              <a:defRPr/>
            </a:pPr>
            <a:r>
              <a:rPr lang="de-DE" sz="2100" dirty="0" smtClean="0"/>
              <a:t>in </a:t>
            </a:r>
            <a:r>
              <a:rPr lang="de-DE" sz="2100" dirty="0"/>
              <a:t>der Regel </a:t>
            </a:r>
            <a:r>
              <a:rPr lang="de-DE" sz="2100" dirty="0" smtClean="0"/>
              <a:t>Mischinfektionen</a:t>
            </a:r>
          </a:p>
          <a:p>
            <a:pPr lvl="1">
              <a:defRPr/>
            </a:pPr>
            <a:r>
              <a:rPr lang="de-DE" sz="2100" dirty="0" smtClean="0"/>
              <a:t>bei </a:t>
            </a:r>
            <a:r>
              <a:rPr lang="de-DE" sz="2100" dirty="0"/>
              <a:t>Männern 2-3x häufiger </a:t>
            </a:r>
            <a:r>
              <a:rPr lang="de-DE" sz="2100" dirty="0" smtClean="0"/>
              <a:t>als </a:t>
            </a:r>
            <a:r>
              <a:rPr lang="de-DE" sz="2100" dirty="0"/>
              <a:t>bei Frauen, </a:t>
            </a:r>
            <a:endParaRPr lang="de-DE" sz="2100" dirty="0" smtClean="0"/>
          </a:p>
          <a:p>
            <a:pPr lvl="1">
              <a:defRPr/>
            </a:pPr>
            <a:r>
              <a:rPr lang="de-DE" sz="2100" dirty="0" smtClean="0"/>
              <a:t>Bei Kindern sehr selten</a:t>
            </a:r>
            <a:endParaRPr lang="de-DE" sz="2100" dirty="0"/>
          </a:p>
          <a:p>
            <a:pPr lvl="1">
              <a:defRPr/>
            </a:pPr>
            <a:r>
              <a:rPr lang="de-DE" sz="2100" dirty="0" smtClean="0"/>
              <a:t>durch </a:t>
            </a:r>
            <a:r>
              <a:rPr lang="de-DE" sz="2100" dirty="0"/>
              <a:t>Verletzungen </a:t>
            </a:r>
            <a:r>
              <a:rPr lang="de-DE" sz="2100" dirty="0" smtClean="0"/>
              <a:t>und Operationen begünstigt</a:t>
            </a:r>
            <a:r>
              <a:rPr lang="de-DE" sz="2100" dirty="0"/>
              <a:t>. </a:t>
            </a:r>
            <a:endParaRPr lang="de-DE" sz="2100" dirty="0" smtClean="0"/>
          </a:p>
          <a:p>
            <a:pPr lvl="1">
              <a:defRPr/>
            </a:pPr>
            <a:endParaRPr lang="de-DE" sz="2100" dirty="0"/>
          </a:p>
        </p:txBody>
      </p:sp>
      <p:pic>
        <p:nvPicPr>
          <p:cNvPr id="7" name="Grafik 6"/>
          <p:cNvPicPr>
            <a:picLocks noChangeAspect="1"/>
          </p:cNvPicPr>
          <p:nvPr/>
        </p:nvPicPr>
        <p:blipFill>
          <a:blip r:embed="rId3"/>
          <a:stretch>
            <a:fillRect/>
          </a:stretch>
        </p:blipFill>
        <p:spPr>
          <a:xfrm>
            <a:off x="7968208" y="3856046"/>
            <a:ext cx="3653701" cy="2477666"/>
          </a:xfrm>
          <a:prstGeom prst="rect">
            <a:avLst/>
          </a:prstGeom>
        </p:spPr>
      </p:pic>
    </p:spTree>
    <p:custDataLst>
      <p:tags r:id="rId1"/>
    </p:custDataLst>
    <p:extLst>
      <p:ext uri="{BB962C8B-B14F-4D97-AF65-F5344CB8AC3E}">
        <p14:creationId xmlns:p14="http://schemas.microsoft.com/office/powerpoint/2010/main" val="327124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911424" y="-171400"/>
            <a:ext cx="10513167"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altLang="de-DE" dirty="0" err="1" smtClean="0"/>
              <a:t>Aktinomykose</a:t>
            </a:r>
            <a:r>
              <a:rPr lang="en-US" altLang="de-DE" dirty="0" smtClean="0"/>
              <a:t>:</a:t>
            </a:r>
            <a:r>
              <a:rPr lang="de-DE" dirty="0" smtClean="0"/>
              <a:t> </a:t>
            </a:r>
            <a:r>
              <a:rPr lang="de-DE" dirty="0"/>
              <a:t>Krankheitsbilder und Symptome</a:t>
            </a:r>
            <a:endParaRPr lang="en-US" altLang="de-DE" dirty="0" smtClean="0"/>
          </a:p>
        </p:txBody>
      </p:sp>
      <p:sp>
        <p:nvSpPr>
          <p:cNvPr id="148483" name="Rectangle 3"/>
          <p:cNvSpPr>
            <a:spLocks noGrp="1" noChangeArrowheads="1"/>
          </p:cNvSpPr>
          <p:nvPr>
            <p:ph type="body" idx="1"/>
          </p:nvPr>
        </p:nvSpPr>
        <p:spPr>
          <a:xfrm>
            <a:off x="911424" y="1286777"/>
            <a:ext cx="8686800" cy="5046935"/>
          </a:xfrm>
        </p:spPr>
        <p:txBody>
          <a:bodyPr>
            <a:normAutofit/>
          </a:bodyPr>
          <a:lstStyle/>
          <a:p>
            <a:pPr>
              <a:defRPr/>
            </a:pPr>
            <a:r>
              <a:rPr lang="de-DE" sz="2400" dirty="0" smtClean="0"/>
              <a:t>Lokalisation der Infektionen:</a:t>
            </a:r>
          </a:p>
          <a:p>
            <a:pPr lvl="1">
              <a:defRPr/>
            </a:pPr>
            <a:r>
              <a:rPr lang="de-DE" sz="2100" dirty="0" err="1" smtClean="0"/>
              <a:t>Zervikofazial</a:t>
            </a:r>
            <a:r>
              <a:rPr lang="de-DE" sz="2100" dirty="0" smtClean="0"/>
              <a:t> </a:t>
            </a:r>
            <a:r>
              <a:rPr lang="de-DE" sz="2100" dirty="0"/>
              <a:t>(häufigste </a:t>
            </a:r>
            <a:r>
              <a:rPr lang="de-DE" sz="2100" dirty="0" smtClean="0"/>
              <a:t>Form)</a:t>
            </a:r>
          </a:p>
          <a:p>
            <a:pPr lvl="1">
              <a:defRPr/>
            </a:pPr>
            <a:r>
              <a:rPr lang="de-DE" sz="2100" dirty="0" smtClean="0"/>
              <a:t>Thorakal</a:t>
            </a:r>
          </a:p>
          <a:p>
            <a:pPr lvl="1">
              <a:defRPr/>
            </a:pPr>
            <a:r>
              <a:rPr lang="de-DE" sz="2100" dirty="0" smtClean="0"/>
              <a:t>Abdominell </a:t>
            </a:r>
          </a:p>
          <a:p>
            <a:pPr lvl="1">
              <a:defRPr/>
            </a:pPr>
            <a:r>
              <a:rPr lang="de-DE" sz="2100" dirty="0" smtClean="0"/>
              <a:t>kutan </a:t>
            </a:r>
          </a:p>
          <a:p>
            <a:pPr>
              <a:defRPr/>
            </a:pPr>
            <a:r>
              <a:rPr lang="de-DE" sz="2400" dirty="0" smtClean="0"/>
              <a:t>Begünstigt durch </a:t>
            </a:r>
            <a:r>
              <a:rPr lang="de-DE" sz="2400" dirty="0"/>
              <a:t>Diabetes, immunsuppressive </a:t>
            </a:r>
            <a:r>
              <a:rPr lang="de-DE" sz="2400" dirty="0" smtClean="0"/>
              <a:t>Therapie</a:t>
            </a:r>
            <a:endParaRPr lang="de-DE" sz="2400" dirty="0"/>
          </a:p>
          <a:p>
            <a:pPr>
              <a:defRPr/>
            </a:pPr>
            <a:r>
              <a:rPr lang="de-DE" sz="2400" dirty="0" smtClean="0"/>
              <a:t>Typische Merkmale</a:t>
            </a:r>
          </a:p>
          <a:p>
            <a:pPr lvl="1">
              <a:defRPr/>
            </a:pPr>
            <a:r>
              <a:rPr lang="de-DE" sz="2100" dirty="0" smtClean="0"/>
              <a:t>subakute, infiltrierende, derbe Schwellung</a:t>
            </a:r>
          </a:p>
          <a:p>
            <a:pPr lvl="1">
              <a:defRPr/>
            </a:pPr>
            <a:r>
              <a:rPr lang="de-DE" sz="2100" dirty="0" smtClean="0"/>
              <a:t>Abszesse</a:t>
            </a:r>
          </a:p>
          <a:p>
            <a:pPr lvl="1">
              <a:defRPr/>
            </a:pPr>
            <a:r>
              <a:rPr lang="de-DE" sz="2100" dirty="0" smtClean="0"/>
              <a:t>Überschreitung der </a:t>
            </a:r>
            <a:r>
              <a:rPr lang="de-DE" sz="2100" dirty="0" smtClean="0"/>
              <a:t>Organgrenzen </a:t>
            </a:r>
          </a:p>
          <a:p>
            <a:pPr lvl="1">
              <a:defRPr/>
            </a:pPr>
            <a:r>
              <a:rPr lang="de-DE" sz="2100" dirty="0" smtClean="0"/>
              <a:t>Fistelungen </a:t>
            </a:r>
          </a:p>
        </p:txBody>
      </p:sp>
      <p:pic>
        <p:nvPicPr>
          <p:cNvPr id="2" name="Grafik 1"/>
          <p:cNvPicPr>
            <a:picLocks noChangeAspect="1"/>
          </p:cNvPicPr>
          <p:nvPr/>
        </p:nvPicPr>
        <p:blipFill>
          <a:blip r:embed="rId3"/>
          <a:stretch>
            <a:fillRect/>
          </a:stretch>
        </p:blipFill>
        <p:spPr>
          <a:xfrm>
            <a:off x="9768408" y="971600"/>
            <a:ext cx="2181622" cy="3259967"/>
          </a:xfrm>
          <a:prstGeom prst="rect">
            <a:avLst/>
          </a:prstGeom>
        </p:spPr>
      </p:pic>
    </p:spTree>
    <p:custDataLst>
      <p:tags r:id="rId1"/>
    </p:custDataLst>
    <p:extLst>
      <p:ext uri="{BB962C8B-B14F-4D97-AF65-F5344CB8AC3E}">
        <p14:creationId xmlns:p14="http://schemas.microsoft.com/office/powerpoint/2010/main" val="414627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911424" y="-171400"/>
            <a:ext cx="10513167"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altLang="de-DE" dirty="0" err="1" smtClean="0"/>
              <a:t>Aktinomykose</a:t>
            </a:r>
            <a:r>
              <a:rPr lang="en-US" altLang="de-DE" dirty="0" smtClean="0"/>
              <a:t>:</a:t>
            </a:r>
            <a:r>
              <a:rPr lang="de-DE" dirty="0" smtClean="0"/>
              <a:t> </a:t>
            </a:r>
            <a:r>
              <a:rPr lang="de-DE" dirty="0"/>
              <a:t>Krankheitsbilder und Symptome</a:t>
            </a:r>
            <a:endParaRPr lang="en-US" altLang="de-DE" dirty="0" smtClean="0"/>
          </a:p>
        </p:txBody>
      </p:sp>
      <p:sp>
        <p:nvSpPr>
          <p:cNvPr id="148483" name="Rectangle 3"/>
          <p:cNvSpPr>
            <a:spLocks noGrp="1" noChangeArrowheads="1"/>
          </p:cNvSpPr>
          <p:nvPr>
            <p:ph type="body" idx="1"/>
          </p:nvPr>
        </p:nvSpPr>
        <p:spPr>
          <a:xfrm>
            <a:off x="911424" y="1286777"/>
            <a:ext cx="8686800" cy="5046935"/>
          </a:xfrm>
        </p:spPr>
        <p:txBody>
          <a:bodyPr>
            <a:normAutofit/>
          </a:bodyPr>
          <a:lstStyle/>
          <a:p>
            <a:pPr marL="0" indent="0">
              <a:buNone/>
              <a:defRPr/>
            </a:pPr>
            <a:r>
              <a:rPr lang="de-DE" sz="2400" dirty="0" smtClean="0"/>
              <a:t>Untersuchung</a:t>
            </a:r>
            <a:endParaRPr lang="de-DE" sz="2400" dirty="0"/>
          </a:p>
          <a:p>
            <a:pPr>
              <a:defRPr/>
            </a:pPr>
            <a:r>
              <a:rPr lang="de-DE" sz="2400" dirty="0" smtClean="0"/>
              <a:t>Verdachtsmoment: Fisteln im Entzündungsgebiet</a:t>
            </a:r>
          </a:p>
          <a:p>
            <a:pPr>
              <a:defRPr/>
            </a:pPr>
            <a:r>
              <a:rPr lang="de-DE" sz="2400" dirty="0" smtClean="0"/>
              <a:t>Im Eiter sog</a:t>
            </a:r>
            <a:r>
              <a:rPr lang="de-DE" sz="2400" dirty="0"/>
              <a:t>. </a:t>
            </a:r>
            <a:r>
              <a:rPr lang="de-DE" sz="2400" dirty="0" smtClean="0"/>
              <a:t>Drusen: </a:t>
            </a:r>
            <a:br>
              <a:rPr lang="de-DE" sz="2400" dirty="0" smtClean="0"/>
            </a:br>
            <a:r>
              <a:rPr lang="de-DE" sz="2400" dirty="0" smtClean="0"/>
              <a:t>derbe</a:t>
            </a:r>
            <a:r>
              <a:rPr lang="de-DE" sz="2400" dirty="0"/>
              <a:t>, verkalkte Körnchen von 1-2 mm </a:t>
            </a:r>
            <a:r>
              <a:rPr lang="de-DE" sz="2400" dirty="0" smtClean="0"/>
              <a:t>Größe</a:t>
            </a:r>
            <a:endParaRPr lang="de-DE" sz="2400" dirty="0"/>
          </a:p>
          <a:p>
            <a:pPr>
              <a:defRPr/>
            </a:pPr>
            <a:r>
              <a:rPr lang="de-DE" sz="2400" dirty="0" smtClean="0"/>
              <a:t>Therapie: </a:t>
            </a:r>
          </a:p>
          <a:p>
            <a:pPr lvl="1">
              <a:defRPr/>
            </a:pPr>
            <a:r>
              <a:rPr lang="de-DE" sz="2100" dirty="0" smtClean="0"/>
              <a:t>Chirurgische </a:t>
            </a:r>
            <a:r>
              <a:rPr lang="de-DE" sz="2100" dirty="0"/>
              <a:t>Sanierung von Abszessen und Fisteln! </a:t>
            </a:r>
            <a:endParaRPr lang="de-DE" sz="2100" dirty="0" smtClean="0"/>
          </a:p>
          <a:p>
            <a:pPr lvl="1">
              <a:defRPr/>
            </a:pPr>
            <a:r>
              <a:rPr lang="de-DE" sz="2100" dirty="0" smtClean="0"/>
              <a:t>Breitspektrum-Antibiotikum (Mischinfektion!)</a:t>
            </a:r>
            <a:endParaRPr lang="de-DE" sz="2400" dirty="0"/>
          </a:p>
          <a:p>
            <a:pPr eaLnBrk="1" hangingPunct="1">
              <a:lnSpc>
                <a:spcPct val="120000"/>
              </a:lnSpc>
              <a:defRPr/>
            </a:pPr>
            <a:endParaRPr lang="en-US" sz="2400" b="1" dirty="0"/>
          </a:p>
        </p:txBody>
      </p:sp>
      <p:pic>
        <p:nvPicPr>
          <p:cNvPr id="6" name="Picture 2" descr="Die Bedeutung der Aktinomykose in der Gynäkologie und Geburtshil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92" y="1286776"/>
            <a:ext cx="3806677" cy="264627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a:stretch>
            <a:fillRect/>
          </a:stretch>
        </p:blipFill>
        <p:spPr>
          <a:xfrm>
            <a:off x="7880603" y="4191439"/>
            <a:ext cx="3781425" cy="2457450"/>
          </a:xfrm>
          <a:prstGeom prst="rect">
            <a:avLst/>
          </a:prstGeom>
        </p:spPr>
      </p:pic>
      <p:sp>
        <p:nvSpPr>
          <p:cNvPr id="5" name="Textfeld 4"/>
          <p:cNvSpPr txBox="1"/>
          <p:nvPr/>
        </p:nvSpPr>
        <p:spPr>
          <a:xfrm>
            <a:off x="3066775" y="6410447"/>
            <a:ext cx="4790094" cy="246221"/>
          </a:xfrm>
          <a:prstGeom prst="rect">
            <a:avLst/>
          </a:prstGeom>
          <a:noFill/>
        </p:spPr>
        <p:txBody>
          <a:bodyPr wrap="none" rtlCol="0">
            <a:spAutoFit/>
          </a:bodyPr>
          <a:lstStyle/>
          <a:p>
            <a:r>
              <a:rPr lang="de-DE" sz="1000" dirty="0"/>
              <a:t>https://link.springer.com/referenceworkentry/10.1007/978-3-662-49546-9_13-2/figures/5</a:t>
            </a:r>
          </a:p>
        </p:txBody>
      </p:sp>
    </p:spTree>
    <p:custDataLst>
      <p:tags r:id="rId1"/>
    </p:custDataLst>
    <p:extLst>
      <p:ext uri="{BB962C8B-B14F-4D97-AF65-F5344CB8AC3E}">
        <p14:creationId xmlns:p14="http://schemas.microsoft.com/office/powerpoint/2010/main" val="2803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Durch welche Faktoren können Bakterien Krankheiten verursachen?</a:t>
            </a:r>
            <a:endParaRPr lang="de-DE" dirty="0"/>
          </a:p>
        </p:txBody>
      </p:sp>
      <p:sp>
        <p:nvSpPr>
          <p:cNvPr id="3" name="Inhaltsplatzhalter 2"/>
          <p:cNvSpPr>
            <a:spLocks noGrp="1"/>
          </p:cNvSpPr>
          <p:nvPr>
            <p:ph sz="quarter" idx="1"/>
          </p:nvPr>
        </p:nvSpPr>
        <p:spPr/>
        <p:txBody>
          <a:bodyPr/>
          <a:lstStyle/>
          <a:p>
            <a:endParaRPr lang="de-DE" dirty="0" smtClean="0"/>
          </a:p>
        </p:txBody>
      </p:sp>
    </p:spTree>
    <p:extLst>
      <p:ext uri="{BB962C8B-B14F-4D97-AF65-F5344CB8AC3E}">
        <p14:creationId xmlns:p14="http://schemas.microsoft.com/office/powerpoint/2010/main" val="1568812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42" t="32589" r="28553" b="33705"/>
          <a:stretch/>
        </p:blipFill>
        <p:spPr bwMode="auto">
          <a:xfrm>
            <a:off x="5301222" y="3533557"/>
            <a:ext cx="5618323" cy="331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Adhäsionsfaktoren: Kapseln und Schleime</a:t>
            </a:r>
            <a:endParaRPr lang="de-DE" dirty="0"/>
          </a:p>
        </p:txBody>
      </p:sp>
      <p:sp>
        <p:nvSpPr>
          <p:cNvPr id="3" name="Inhaltsplatzhalter 2"/>
          <p:cNvSpPr>
            <a:spLocks noGrp="1"/>
          </p:cNvSpPr>
          <p:nvPr>
            <p:ph sz="quarter" idx="1"/>
          </p:nvPr>
        </p:nvSpPr>
        <p:spPr/>
        <p:txBody>
          <a:bodyPr/>
          <a:lstStyle/>
          <a:p>
            <a:r>
              <a:rPr lang="de-DE" dirty="0" smtClean="0"/>
              <a:t>Bestehen aus Polysacchariden</a:t>
            </a:r>
          </a:p>
          <a:p>
            <a:r>
              <a:rPr lang="de-DE" dirty="0" smtClean="0"/>
              <a:t>Schleimige oder gummiartige Konsistenz</a:t>
            </a:r>
          </a:p>
          <a:p>
            <a:r>
              <a:rPr lang="de-DE" dirty="0" smtClean="0"/>
              <a:t>Kapsel: starre, undurchlässige Schicht</a:t>
            </a:r>
          </a:p>
          <a:p>
            <a:r>
              <a:rPr lang="de-DE" dirty="0" smtClean="0"/>
              <a:t>Erleichtern Adhäsion an Schleimhäute</a:t>
            </a:r>
          </a:p>
          <a:p>
            <a:endParaRPr lang="de-DE" dirty="0" smtClean="0"/>
          </a:p>
          <a:p>
            <a:r>
              <a:rPr lang="de-DE" dirty="0" smtClean="0"/>
              <a:t>Beispiel: Pneumokokken</a:t>
            </a:r>
          </a:p>
          <a:p>
            <a:pPr lvl="1"/>
            <a:r>
              <a:rPr lang="de-DE" dirty="0" smtClean="0"/>
              <a:t>Kapsel-Polysaccharid</a:t>
            </a:r>
          </a:p>
          <a:p>
            <a:pPr lvl="1"/>
            <a:r>
              <a:rPr lang="de-DE" dirty="0" smtClean="0"/>
              <a:t>Angriffsort von CRP</a:t>
            </a:r>
            <a:endParaRPr lang="de-DE" dirty="0"/>
          </a:p>
        </p:txBody>
      </p:sp>
    </p:spTree>
    <p:extLst>
      <p:ext uri="{BB962C8B-B14F-4D97-AF65-F5344CB8AC3E}">
        <p14:creationId xmlns:p14="http://schemas.microsoft.com/office/powerpoint/2010/main" val="4159721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4614" y="0"/>
            <a:ext cx="8587759" cy="1143000"/>
          </a:xfrm>
        </p:spPr>
        <p:txBody>
          <a:bodyPr>
            <a:normAutofit fontScale="90000"/>
          </a:bodyPr>
          <a:lstStyle/>
          <a:p>
            <a:r>
              <a:rPr lang="de-DE" dirty="0" smtClean="0"/>
              <a:t>Biofilmbildung: </a:t>
            </a:r>
            <a:r>
              <a:rPr lang="de-DE" dirty="0"/>
              <a:t>Gemeinschaft von Mikroorganismen </a:t>
            </a:r>
            <a:r>
              <a:rPr lang="de-DE" dirty="0" smtClean="0"/>
              <a:t>auf </a:t>
            </a:r>
            <a:r>
              <a:rPr lang="de-DE" dirty="0"/>
              <a:t>einer (festen) </a:t>
            </a:r>
            <a:r>
              <a:rPr lang="de-DE" dirty="0" smtClean="0"/>
              <a:t>Oberfläche</a:t>
            </a:r>
            <a:endParaRPr lang="de-DE" dirty="0"/>
          </a:p>
        </p:txBody>
      </p:sp>
      <p:sp>
        <p:nvSpPr>
          <p:cNvPr id="3" name="Textplatzhalter 2"/>
          <p:cNvSpPr>
            <a:spLocks noGrp="1"/>
          </p:cNvSpPr>
          <p:nvPr>
            <p:ph type="body" idx="1"/>
          </p:nvPr>
        </p:nvSpPr>
        <p:spPr>
          <a:xfrm>
            <a:off x="1328222" y="1217856"/>
            <a:ext cx="8242268" cy="5182368"/>
          </a:xfrm>
        </p:spPr>
        <p:txBody>
          <a:bodyPr>
            <a:normAutofit fontScale="92500" lnSpcReduction="10000"/>
          </a:bodyPr>
          <a:lstStyle/>
          <a:p>
            <a:r>
              <a:rPr lang="de-DE" dirty="0" smtClean="0"/>
              <a:t>Mehrzahl der Mikroorganismen </a:t>
            </a:r>
            <a:br>
              <a:rPr lang="de-DE" dirty="0" smtClean="0"/>
            </a:br>
            <a:r>
              <a:rPr lang="de-DE" dirty="0" smtClean="0"/>
              <a:t>in Biofilmen organisiert</a:t>
            </a:r>
          </a:p>
          <a:p>
            <a:r>
              <a:rPr lang="de-DE" dirty="0" smtClean="0"/>
              <a:t>Voraussetzung für die Entstehung </a:t>
            </a:r>
            <a:br>
              <a:rPr lang="de-DE" dirty="0" smtClean="0"/>
            </a:br>
            <a:r>
              <a:rPr lang="de-DE" dirty="0" smtClean="0"/>
              <a:t>höheren Lebens</a:t>
            </a:r>
          </a:p>
          <a:p>
            <a:r>
              <a:rPr lang="de-DE" dirty="0" smtClean="0"/>
              <a:t>Merkmale:</a:t>
            </a:r>
          </a:p>
          <a:p>
            <a:pPr lvl="1"/>
            <a:r>
              <a:rPr lang="de-DE" dirty="0" smtClean="0"/>
              <a:t>Hohe Besiedelungsdichte</a:t>
            </a:r>
          </a:p>
          <a:p>
            <a:pPr lvl="1"/>
            <a:r>
              <a:rPr lang="de-DE" dirty="0" smtClean="0"/>
              <a:t>Extrazelluläre Schleim-Matrix</a:t>
            </a:r>
          </a:p>
          <a:p>
            <a:pPr lvl="1"/>
            <a:r>
              <a:rPr lang="de-DE" dirty="0" smtClean="0"/>
              <a:t>Artenvielfalt</a:t>
            </a:r>
          </a:p>
          <a:p>
            <a:r>
              <a:rPr lang="de-DE" sz="2902" dirty="0"/>
              <a:t>Medizinische Probleme:</a:t>
            </a:r>
          </a:p>
          <a:p>
            <a:pPr lvl="1"/>
            <a:r>
              <a:rPr lang="de-DE" dirty="0" err="1"/>
              <a:t>Biofilm</a:t>
            </a:r>
            <a:r>
              <a:rPr lang="de-DE" dirty="0"/>
              <a:t> auf Fremdmaterialien im </a:t>
            </a:r>
            <a:r>
              <a:rPr lang="de-DE" dirty="0" smtClean="0"/>
              <a:t>Körper</a:t>
            </a:r>
            <a:r>
              <a:rPr lang="de-DE" dirty="0"/>
              <a:t/>
            </a:r>
            <a:br>
              <a:rPr lang="de-DE" dirty="0"/>
            </a:br>
            <a:r>
              <a:rPr lang="de-DE" dirty="0" smtClean="0"/>
              <a:t>Katheter</a:t>
            </a:r>
            <a:r>
              <a:rPr lang="de-DE" dirty="0"/>
              <a:t>,  </a:t>
            </a:r>
            <a:r>
              <a:rPr lang="de-DE" dirty="0" err="1"/>
              <a:t>Endoprothesen</a:t>
            </a:r>
            <a:endParaRPr lang="de-DE" dirty="0"/>
          </a:p>
          <a:p>
            <a:pPr lvl="1"/>
            <a:r>
              <a:rPr lang="de-DE" dirty="0" smtClean="0"/>
              <a:t>Besiedlung </a:t>
            </a:r>
            <a:r>
              <a:rPr lang="de-DE" dirty="0"/>
              <a:t>sanitärer Anlagen </a:t>
            </a:r>
            <a:r>
              <a:rPr lang="de-DE" dirty="0" smtClean="0"/>
              <a:t/>
            </a:r>
            <a:br>
              <a:rPr lang="de-DE" dirty="0" smtClean="0"/>
            </a:br>
            <a:r>
              <a:rPr lang="de-DE" dirty="0" smtClean="0"/>
              <a:t>und </a:t>
            </a:r>
            <a:r>
              <a:rPr lang="de-DE" dirty="0"/>
              <a:t>feuchter </a:t>
            </a:r>
            <a:r>
              <a:rPr lang="de-DE" dirty="0" smtClean="0"/>
              <a:t>Oberflächen</a:t>
            </a:r>
          </a:p>
          <a:p>
            <a:pPr lvl="1"/>
            <a:r>
              <a:rPr lang="de-DE" dirty="0" smtClean="0"/>
              <a:t>Resistenz </a:t>
            </a:r>
            <a:r>
              <a:rPr lang="de-DE" dirty="0"/>
              <a:t>gegen Desinfektionsmittel</a:t>
            </a:r>
          </a:p>
          <a:p>
            <a:endParaRPr lang="de-DE" dirty="0" smtClean="0"/>
          </a:p>
          <a:p>
            <a:endParaRPr lang="de-DE"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 t="31523" r="62164" b="6469"/>
          <a:stretch/>
        </p:blipFill>
        <p:spPr bwMode="auto">
          <a:xfrm>
            <a:off x="6787173" y="1217856"/>
            <a:ext cx="4145705" cy="5501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91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63" t="29230" r="15037" b="11737"/>
          <a:stretch/>
        </p:blipFill>
        <p:spPr bwMode="auto">
          <a:xfrm>
            <a:off x="4615628" y="2558339"/>
            <a:ext cx="6279175" cy="429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p:txBody>
          <a:bodyPr/>
          <a:lstStyle/>
          <a:p>
            <a:r>
              <a:rPr lang="de-DE" dirty="0" smtClean="0"/>
              <a:t>Beweglichkeit von Bakterien</a:t>
            </a:r>
            <a:endParaRPr lang="de-DE" dirty="0"/>
          </a:p>
        </p:txBody>
      </p:sp>
      <p:sp>
        <p:nvSpPr>
          <p:cNvPr id="4" name="Inhaltsplatzhalter 3"/>
          <p:cNvSpPr>
            <a:spLocks noGrp="1"/>
          </p:cNvSpPr>
          <p:nvPr>
            <p:ph sz="quarter" idx="1"/>
          </p:nvPr>
        </p:nvSpPr>
        <p:spPr>
          <a:xfrm>
            <a:off x="1397320" y="1148758"/>
            <a:ext cx="8727107" cy="4937760"/>
          </a:xfrm>
        </p:spPr>
        <p:txBody>
          <a:bodyPr/>
          <a:lstStyle/>
          <a:p>
            <a:r>
              <a:rPr lang="de-DE" dirty="0"/>
              <a:t>Schraubenförmige Bewegung</a:t>
            </a:r>
          </a:p>
          <a:p>
            <a:r>
              <a:rPr lang="de-DE" dirty="0" smtClean="0"/>
              <a:t>Geißeln </a:t>
            </a:r>
          </a:p>
          <a:p>
            <a:pPr lvl="1"/>
            <a:r>
              <a:rPr lang="de-DE" dirty="0" err="1" smtClean="0"/>
              <a:t>Vibrio</a:t>
            </a:r>
            <a:r>
              <a:rPr lang="de-DE" dirty="0" smtClean="0"/>
              <a:t> </a:t>
            </a:r>
            <a:r>
              <a:rPr lang="de-DE" dirty="0" err="1" smtClean="0"/>
              <a:t>cholerae</a:t>
            </a:r>
            <a:r>
              <a:rPr lang="de-DE" dirty="0" smtClean="0"/>
              <a:t>,</a:t>
            </a:r>
          </a:p>
          <a:p>
            <a:pPr lvl="1"/>
            <a:r>
              <a:rPr lang="de-DE" dirty="0" err="1" smtClean="0"/>
              <a:t>Peudomonas</a:t>
            </a:r>
            <a:endParaRPr lang="de-DE" dirty="0" smtClean="0"/>
          </a:p>
          <a:p>
            <a:r>
              <a:rPr lang="de-DE" dirty="0" smtClean="0"/>
              <a:t>Gleitende Bewegung</a:t>
            </a:r>
            <a:endParaRPr lang="de-DE" dirty="0"/>
          </a:p>
        </p:txBody>
      </p:sp>
    </p:spTree>
    <p:extLst>
      <p:ext uri="{BB962C8B-B14F-4D97-AF65-F5344CB8AC3E}">
        <p14:creationId xmlns:p14="http://schemas.microsoft.com/office/powerpoint/2010/main" val="1720690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60" t="24215" r="10784" b="5719"/>
          <a:stretch/>
        </p:blipFill>
        <p:spPr bwMode="auto">
          <a:xfrm>
            <a:off x="4883741" y="2653793"/>
            <a:ext cx="5634546" cy="380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86" t="67916" r="70672" b="8442"/>
          <a:stretch/>
        </p:blipFill>
        <p:spPr bwMode="auto">
          <a:xfrm>
            <a:off x="8362684" y="4421349"/>
            <a:ext cx="2391979" cy="230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4"/>
          <p:cNvSpPr>
            <a:spLocks noGrp="1"/>
          </p:cNvSpPr>
          <p:nvPr>
            <p:ph type="title"/>
          </p:nvPr>
        </p:nvSpPr>
        <p:spPr/>
        <p:txBody>
          <a:bodyPr>
            <a:normAutofit/>
          </a:bodyPr>
          <a:lstStyle/>
          <a:p>
            <a:r>
              <a:rPr lang="de-DE" dirty="0" smtClean="0"/>
              <a:t>Sporenbildung: Dauerformen von Bakterien</a:t>
            </a:r>
            <a:endParaRPr lang="de-DE" dirty="0"/>
          </a:p>
        </p:txBody>
      </p:sp>
      <p:sp>
        <p:nvSpPr>
          <p:cNvPr id="6" name="Inhaltsplatzhalter 5"/>
          <p:cNvSpPr>
            <a:spLocks noGrp="1"/>
          </p:cNvSpPr>
          <p:nvPr>
            <p:ph sz="quarter" idx="1"/>
          </p:nvPr>
        </p:nvSpPr>
        <p:spPr/>
        <p:txBody>
          <a:bodyPr/>
          <a:lstStyle/>
          <a:p>
            <a:r>
              <a:rPr lang="de-DE" dirty="0" smtClean="0"/>
              <a:t>Oft bei ungünstigen Wachstumsbedingungen</a:t>
            </a:r>
          </a:p>
          <a:p>
            <a:pPr lvl="1"/>
            <a:r>
              <a:rPr lang="de-DE" dirty="0" err="1" smtClean="0"/>
              <a:t>Clostridien</a:t>
            </a:r>
            <a:r>
              <a:rPr lang="de-DE" dirty="0"/>
              <a:t> </a:t>
            </a:r>
            <a:r>
              <a:rPr lang="de-DE" dirty="0" smtClean="0"/>
              <a:t>(C. </a:t>
            </a:r>
            <a:r>
              <a:rPr lang="de-DE" dirty="0" err="1" smtClean="0"/>
              <a:t>tetani</a:t>
            </a:r>
            <a:r>
              <a:rPr lang="de-DE" dirty="0" smtClean="0"/>
              <a:t>)</a:t>
            </a:r>
          </a:p>
          <a:p>
            <a:r>
              <a:rPr lang="de-DE" dirty="0" smtClean="0"/>
              <a:t>Resistent gegen</a:t>
            </a:r>
          </a:p>
          <a:p>
            <a:pPr lvl="1"/>
            <a:r>
              <a:rPr lang="de-DE" dirty="0" smtClean="0"/>
              <a:t>Austrocknung</a:t>
            </a:r>
          </a:p>
          <a:p>
            <a:pPr lvl="1"/>
            <a:r>
              <a:rPr lang="de-DE" dirty="0" smtClean="0"/>
              <a:t>Hitze</a:t>
            </a:r>
          </a:p>
          <a:p>
            <a:pPr lvl="1"/>
            <a:r>
              <a:rPr lang="de-DE" dirty="0" smtClean="0"/>
              <a:t>Desinfektionsmittel</a:t>
            </a:r>
          </a:p>
          <a:p>
            <a:pPr lvl="1"/>
            <a:endParaRPr lang="de-DE" dirty="0"/>
          </a:p>
        </p:txBody>
      </p:sp>
    </p:spTree>
    <p:extLst>
      <p:ext uri="{BB962C8B-B14F-4D97-AF65-F5344CB8AC3E}">
        <p14:creationId xmlns:p14="http://schemas.microsoft.com/office/powerpoint/2010/main" val="465712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732447" y="-25912"/>
            <a:ext cx="8727107" cy="990600"/>
          </a:xfrm>
        </p:spPr>
        <p:txBody>
          <a:bodyPr>
            <a:normAutofit/>
          </a:bodyPr>
          <a:lstStyle/>
          <a:p>
            <a:r>
              <a:rPr lang="de-DE" dirty="0" smtClean="0"/>
              <a:t>Voraussetzung für die Infektion: Virulenz</a:t>
            </a:r>
            <a:endParaRPr lang="de-DE" dirty="0"/>
          </a:p>
        </p:txBody>
      </p:sp>
      <p:sp>
        <p:nvSpPr>
          <p:cNvPr id="3" name="Inhaltsplatzhalter 2"/>
          <p:cNvSpPr>
            <a:spLocks noGrp="1"/>
          </p:cNvSpPr>
          <p:nvPr>
            <p:ph sz="quarter" idx="1"/>
          </p:nvPr>
        </p:nvSpPr>
        <p:spPr>
          <a:xfrm>
            <a:off x="1248213" y="1286955"/>
            <a:ext cx="8727107" cy="4937760"/>
          </a:xfrm>
        </p:spPr>
        <p:txBody>
          <a:bodyPr/>
          <a:lstStyle/>
          <a:p>
            <a:endParaRPr lang="de-DE" dirty="0"/>
          </a:p>
          <a:p>
            <a:r>
              <a:rPr lang="de-DE" dirty="0" smtClean="0"/>
              <a:t>Relative Fähigkeit </a:t>
            </a:r>
            <a:br>
              <a:rPr lang="de-DE" dirty="0" smtClean="0"/>
            </a:br>
            <a:r>
              <a:rPr lang="de-DE" dirty="0" smtClean="0"/>
              <a:t>eines Erregers, </a:t>
            </a:r>
            <a:br>
              <a:rPr lang="de-DE" dirty="0" smtClean="0"/>
            </a:br>
            <a:r>
              <a:rPr lang="de-DE" dirty="0" smtClean="0"/>
              <a:t>eine Krankheit auszulösen</a:t>
            </a:r>
          </a:p>
          <a:p>
            <a:r>
              <a:rPr lang="de-DE" dirty="0" smtClean="0"/>
              <a:t>Bestimmung als LD50</a:t>
            </a:r>
            <a:br>
              <a:rPr lang="de-DE" dirty="0" smtClean="0"/>
            </a:br>
            <a:r>
              <a:rPr lang="de-DE" dirty="0" smtClean="0"/>
              <a:t>(Anzahl Erreger, bei der</a:t>
            </a:r>
            <a:br>
              <a:rPr lang="de-DE" dirty="0" smtClean="0"/>
            </a:br>
            <a:r>
              <a:rPr lang="de-DE" dirty="0" smtClean="0"/>
              <a:t>50% der Versuchstiere</a:t>
            </a:r>
            <a:br>
              <a:rPr lang="de-DE" dirty="0" smtClean="0"/>
            </a:br>
            <a:r>
              <a:rPr lang="de-DE" dirty="0" smtClean="0"/>
              <a:t>abgestorben sind)</a:t>
            </a:r>
            <a:endParaRPr lang="de-DE"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61" t="17179" r="29934" b="17894"/>
          <a:stretch/>
        </p:blipFill>
        <p:spPr bwMode="auto">
          <a:xfrm>
            <a:off x="5235740" y="941464"/>
            <a:ext cx="5683802" cy="4836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648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dirty="0" err="1" smtClean="0"/>
              <a:t>Virulenzfaktoren</a:t>
            </a:r>
            <a:endParaRPr lang="de-DE" dirty="0"/>
          </a:p>
        </p:txBody>
      </p:sp>
      <p:sp>
        <p:nvSpPr>
          <p:cNvPr id="3" name="Inhaltsplatzhalter 2"/>
          <p:cNvSpPr>
            <a:spLocks noGrp="1"/>
          </p:cNvSpPr>
          <p:nvPr>
            <p:ph sz="quarter" idx="1"/>
          </p:nvPr>
        </p:nvSpPr>
        <p:spPr>
          <a:xfrm>
            <a:off x="407368" y="1143000"/>
            <a:ext cx="11646018" cy="4937760"/>
          </a:xfrm>
        </p:spPr>
        <p:txBody>
          <a:bodyPr/>
          <a:lstStyle/>
          <a:p>
            <a:r>
              <a:rPr lang="de-DE" dirty="0" smtClean="0"/>
              <a:t>Erhöhen </a:t>
            </a:r>
            <a:r>
              <a:rPr lang="de-DE" dirty="0" err="1" smtClean="0"/>
              <a:t>Invasivität</a:t>
            </a:r>
            <a:endParaRPr lang="de-DE" dirty="0" smtClean="0"/>
          </a:p>
          <a:p>
            <a:pPr lvl="1"/>
            <a:r>
              <a:rPr lang="de-DE" dirty="0"/>
              <a:t>Streptokokken:  </a:t>
            </a:r>
            <a:r>
              <a:rPr lang="de-DE" dirty="0" err="1"/>
              <a:t>Streptokinase</a:t>
            </a:r>
            <a:r>
              <a:rPr lang="de-DE" dirty="0"/>
              <a:t>	Auflösung von </a:t>
            </a:r>
            <a:r>
              <a:rPr lang="de-DE" dirty="0" smtClean="0"/>
              <a:t>Fibringerinnseln </a:t>
            </a:r>
            <a:br>
              <a:rPr lang="de-DE" dirty="0" smtClean="0"/>
            </a:br>
            <a:r>
              <a:rPr lang="de-DE" dirty="0" smtClean="0"/>
              <a:t>Hyaluronidase			Gewebe-Invasion</a:t>
            </a:r>
          </a:p>
          <a:p>
            <a:pPr lvl="1"/>
            <a:endParaRPr lang="de-DE" dirty="0" smtClean="0"/>
          </a:p>
          <a:p>
            <a:r>
              <a:rPr lang="de-DE" dirty="0"/>
              <a:t>Toxine</a:t>
            </a:r>
          </a:p>
          <a:p>
            <a:r>
              <a:rPr lang="de-DE" dirty="0" smtClean="0"/>
              <a:t>Blockierung der Abwehr</a:t>
            </a:r>
          </a:p>
          <a:p>
            <a:pPr lvl="1"/>
            <a:r>
              <a:rPr lang="de-DE" dirty="0"/>
              <a:t>Staphylokokken: </a:t>
            </a:r>
            <a:r>
              <a:rPr lang="de-DE" dirty="0" err="1"/>
              <a:t>Clumping</a:t>
            </a:r>
            <a:r>
              <a:rPr lang="de-DE" dirty="0"/>
              <a:t> </a:t>
            </a:r>
            <a:r>
              <a:rPr lang="de-DE" dirty="0" err="1"/>
              <a:t>factor</a:t>
            </a:r>
            <a:r>
              <a:rPr lang="de-DE" dirty="0"/>
              <a:t>	Schützende Fibrinhülle</a:t>
            </a:r>
          </a:p>
          <a:p>
            <a:pPr lvl="1"/>
            <a:r>
              <a:rPr lang="de-DE" dirty="0" smtClean="0"/>
              <a:t>Staphylokokken: Protein A		„Verkehrte“ Bindung der Antikörper</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88" y="4657879"/>
            <a:ext cx="3565492" cy="200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3"/>
          <a:stretch>
            <a:fillRect/>
          </a:stretch>
        </p:blipFill>
        <p:spPr>
          <a:xfrm>
            <a:off x="8472264" y="2031780"/>
            <a:ext cx="3264529" cy="1737319"/>
          </a:xfrm>
          <a:prstGeom prst="rect">
            <a:avLst/>
          </a:prstGeom>
        </p:spPr>
      </p:pic>
      <p:sp>
        <p:nvSpPr>
          <p:cNvPr id="4" name="Pfeil nach rechts 3"/>
          <p:cNvSpPr/>
          <p:nvPr/>
        </p:nvSpPr>
        <p:spPr>
          <a:xfrm>
            <a:off x="7213220" y="2082806"/>
            <a:ext cx="1440160"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5"/>
          <p:cNvSpPr/>
          <p:nvPr/>
        </p:nvSpPr>
        <p:spPr>
          <a:xfrm>
            <a:off x="6081541" y="4509120"/>
            <a:ext cx="297671"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26949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dirty="0" err="1" smtClean="0"/>
              <a:t>Toxinbildung</a:t>
            </a:r>
            <a:endParaRPr lang="de-DE" dirty="0"/>
          </a:p>
        </p:txBody>
      </p:sp>
      <p:sp>
        <p:nvSpPr>
          <p:cNvPr id="2" name="Inhaltsplatzhalter 1"/>
          <p:cNvSpPr>
            <a:spLocks noGrp="1"/>
          </p:cNvSpPr>
          <p:nvPr>
            <p:ph sz="quarter" idx="1"/>
          </p:nvPr>
        </p:nvSpPr>
        <p:spPr>
          <a:xfrm>
            <a:off x="638784" y="1232165"/>
            <a:ext cx="8727107" cy="5457417"/>
          </a:xfrm>
        </p:spPr>
        <p:txBody>
          <a:bodyPr>
            <a:normAutofit lnSpcReduction="10000"/>
          </a:bodyPr>
          <a:lstStyle/>
          <a:p>
            <a:r>
              <a:rPr lang="de-DE" dirty="0" smtClean="0"/>
              <a:t>Giftstoffe aus Bakterien</a:t>
            </a:r>
          </a:p>
          <a:p>
            <a:pPr lvl="1"/>
            <a:r>
              <a:rPr lang="de-DE" dirty="0" smtClean="0"/>
              <a:t>Peptide</a:t>
            </a:r>
          </a:p>
          <a:p>
            <a:pPr lvl="1"/>
            <a:r>
              <a:rPr lang="de-DE" dirty="0" smtClean="0"/>
              <a:t>Polysaccharide</a:t>
            </a:r>
          </a:p>
          <a:p>
            <a:pPr lvl="1"/>
            <a:r>
              <a:rPr lang="de-DE" dirty="0" err="1" smtClean="0"/>
              <a:t>Lipoproteine</a:t>
            </a:r>
            <a:endParaRPr lang="de-DE" dirty="0" smtClean="0"/>
          </a:p>
          <a:p>
            <a:r>
              <a:rPr lang="de-DE" dirty="0" err="1" smtClean="0"/>
              <a:t>Exotoxine</a:t>
            </a:r>
            <a:r>
              <a:rPr lang="de-DE" dirty="0" smtClean="0"/>
              <a:t>:  </a:t>
            </a:r>
            <a:br>
              <a:rPr lang="de-DE" dirty="0" smtClean="0"/>
            </a:br>
            <a:r>
              <a:rPr lang="de-DE" dirty="0" smtClean="0"/>
              <a:t>Aktiv aus Bakterienzelle sezerniert</a:t>
            </a:r>
          </a:p>
          <a:p>
            <a:pPr lvl="1"/>
            <a:r>
              <a:rPr lang="de-DE" dirty="0" smtClean="0"/>
              <a:t>Diphtherietoxin</a:t>
            </a:r>
            <a:r>
              <a:rPr lang="de-DE" dirty="0"/>
              <a:t>, </a:t>
            </a:r>
            <a:endParaRPr lang="de-DE" dirty="0" smtClean="0"/>
          </a:p>
          <a:p>
            <a:pPr lvl="1"/>
            <a:r>
              <a:rPr lang="de-DE" dirty="0" smtClean="0"/>
              <a:t>Tetanustoxin</a:t>
            </a:r>
            <a:r>
              <a:rPr lang="de-DE" dirty="0"/>
              <a:t>, </a:t>
            </a:r>
            <a:endParaRPr lang="de-DE" dirty="0" smtClean="0"/>
          </a:p>
          <a:p>
            <a:pPr lvl="1"/>
            <a:r>
              <a:rPr lang="de-DE" dirty="0" smtClean="0"/>
              <a:t>Choleratoxin</a:t>
            </a:r>
            <a:r>
              <a:rPr lang="de-DE" dirty="0"/>
              <a:t>, </a:t>
            </a:r>
            <a:endParaRPr lang="de-DE" dirty="0" smtClean="0"/>
          </a:p>
          <a:p>
            <a:pPr lvl="1"/>
            <a:r>
              <a:rPr lang="de-DE" dirty="0" err="1" smtClean="0"/>
              <a:t>Botulinumtoxin</a:t>
            </a:r>
            <a:endParaRPr lang="de-DE" dirty="0" smtClean="0"/>
          </a:p>
          <a:p>
            <a:r>
              <a:rPr lang="de-DE" dirty="0" err="1" smtClean="0"/>
              <a:t>Endotoxine</a:t>
            </a:r>
            <a:r>
              <a:rPr lang="de-DE" dirty="0" smtClean="0"/>
              <a:t>:  </a:t>
            </a:r>
            <a:br>
              <a:rPr lang="de-DE" dirty="0" smtClean="0"/>
            </a:br>
            <a:r>
              <a:rPr lang="de-DE" dirty="0" smtClean="0"/>
              <a:t>Aus zerfallender Zelle freigesetzt</a:t>
            </a:r>
          </a:p>
          <a:p>
            <a:pPr lvl="1"/>
            <a:r>
              <a:rPr lang="de-DE" dirty="0" err="1" smtClean="0"/>
              <a:t>Lipoproteine</a:t>
            </a:r>
            <a:r>
              <a:rPr lang="de-DE" dirty="0" smtClean="0"/>
              <a:t>:  Fieber, Sepsis</a:t>
            </a:r>
          </a:p>
          <a:p>
            <a:pPr lvl="1"/>
            <a:endParaRPr lang="de-DE" dirty="0"/>
          </a:p>
        </p:txBody>
      </p:sp>
      <p:pic>
        <p:nvPicPr>
          <p:cNvPr id="3074" name="Picture 2" descr="Ähnliches Fot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410" y="77323"/>
            <a:ext cx="3887377" cy="675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13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32447" y="-233206"/>
            <a:ext cx="8727107" cy="990600"/>
          </a:xfrm>
        </p:spPr>
        <p:txBody>
          <a:bodyPr/>
          <a:lstStyle/>
          <a:p>
            <a:r>
              <a:rPr lang="de-DE" dirty="0" smtClean="0"/>
              <a:t>Wirkung des Tetanus-Toxins</a:t>
            </a:r>
            <a:endParaRPr lang="de-DE" dirty="0"/>
          </a:p>
        </p:txBody>
      </p:sp>
      <p:sp>
        <p:nvSpPr>
          <p:cNvPr id="4" name="Inhaltsplatzhalter 3"/>
          <p:cNvSpPr>
            <a:spLocks noGrp="1"/>
          </p:cNvSpPr>
          <p:nvPr>
            <p:ph sz="quarter" idx="1"/>
          </p:nvPr>
        </p:nvSpPr>
        <p:spPr>
          <a:xfrm>
            <a:off x="767408" y="980728"/>
            <a:ext cx="11262306" cy="4937760"/>
          </a:xfrm>
        </p:spPr>
        <p:txBody>
          <a:bodyPr/>
          <a:lstStyle/>
          <a:p>
            <a:r>
              <a:rPr lang="de-DE" sz="2800" b="1" dirty="0" err="1"/>
              <a:t>Tetanospasmin</a:t>
            </a:r>
            <a:r>
              <a:rPr lang="de-DE" sz="2800" b="1" dirty="0" smtClean="0"/>
              <a:t>: Ein Protein</a:t>
            </a:r>
            <a:endParaRPr lang="de-DE" sz="2800" b="1" dirty="0"/>
          </a:p>
          <a:p>
            <a:r>
              <a:rPr lang="de-DE" sz="2800" dirty="0"/>
              <a:t>Nach </a:t>
            </a:r>
            <a:r>
              <a:rPr lang="de-DE" sz="2800" dirty="0" err="1" smtClean="0"/>
              <a:t>Botulinum</a:t>
            </a:r>
            <a:r>
              <a:rPr lang="de-DE" sz="2800" dirty="0" smtClean="0"/>
              <a:t>-Toxin stärkstes </a:t>
            </a:r>
            <a:r>
              <a:rPr lang="de-DE" sz="2800" dirty="0"/>
              <a:t>bakterielles Toxin!</a:t>
            </a:r>
          </a:p>
          <a:p>
            <a:r>
              <a:rPr lang="de-DE" sz="2800" dirty="0" smtClean="0"/>
              <a:t>hemmt </a:t>
            </a:r>
            <a:r>
              <a:rPr lang="de-DE" sz="2800" dirty="0"/>
              <a:t>präsynaptisch die </a:t>
            </a:r>
            <a:r>
              <a:rPr lang="de-DE" sz="2800" dirty="0" err="1"/>
              <a:t>inhibitorischen</a:t>
            </a:r>
            <a:r>
              <a:rPr lang="de-DE" sz="2800" dirty="0"/>
              <a:t> Synapsen an den spinalen Motoneuronen </a:t>
            </a:r>
            <a:r>
              <a:rPr lang="de-DE" sz="2800" dirty="0" smtClean="0"/>
              <a:t>und Freisetzung </a:t>
            </a:r>
            <a:r>
              <a:rPr lang="de-DE" sz="2800" dirty="0"/>
              <a:t>der Neurotransmitter Glycin und GABA. </a:t>
            </a:r>
            <a:endParaRPr lang="de-DE" sz="2800" dirty="0" smtClean="0"/>
          </a:p>
          <a:p>
            <a:r>
              <a:rPr lang="de-DE" sz="2800" dirty="0" smtClean="0"/>
              <a:t>Klinisch: Massive Spastik,  </a:t>
            </a:r>
            <a:r>
              <a:rPr lang="de-DE" sz="2800" dirty="0"/>
              <a:t>Paralyse.</a:t>
            </a:r>
          </a:p>
          <a:p>
            <a:r>
              <a:rPr lang="de-DE" sz="2800" dirty="0"/>
              <a:t>Freigesetzt auch </a:t>
            </a:r>
            <a:r>
              <a:rPr lang="de-DE" sz="2800" dirty="0" smtClean="0"/>
              <a:t>aus </a:t>
            </a:r>
            <a:r>
              <a:rPr lang="de-DE" sz="2800" dirty="0" err="1" smtClean="0"/>
              <a:t>lysierten</a:t>
            </a:r>
            <a:r>
              <a:rPr lang="de-DE" sz="2800" dirty="0" smtClean="0"/>
              <a:t> </a:t>
            </a:r>
            <a:r>
              <a:rPr lang="de-DE" sz="2800" dirty="0"/>
              <a:t>Bakterien!</a:t>
            </a:r>
          </a:p>
          <a:p>
            <a:endParaRPr lang="de-DE" sz="2800" dirty="0"/>
          </a:p>
        </p:txBody>
      </p:sp>
      <p:pic>
        <p:nvPicPr>
          <p:cNvPr id="5" name="Picture 4" descr="http://www.chemgapedia.de/vsengine/media/vsc/de/ch/8/bc/biotoxine/bilder/tetanustoxin_1a8d_pdb_alt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096" y="3765744"/>
            <a:ext cx="5069618" cy="306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02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a:bodyPr>
          <a:lstStyle/>
          <a:p>
            <a:r>
              <a:rPr lang="de-DE" sz="2400" dirty="0" smtClean="0"/>
              <a:t>Bakteriologie: Grundlagen</a:t>
            </a:r>
          </a:p>
          <a:p>
            <a:r>
              <a:rPr lang="de-DE" sz="2400" dirty="0" smtClean="0">
                <a:solidFill>
                  <a:schemeClr val="bg1">
                    <a:lumMod val="65000"/>
                  </a:schemeClr>
                </a:solidFill>
              </a:rPr>
              <a:t>Streptokokken</a:t>
            </a:r>
          </a:p>
          <a:p>
            <a:r>
              <a:rPr lang="de-DE" sz="2400" dirty="0" smtClean="0">
                <a:solidFill>
                  <a:schemeClr val="bg1">
                    <a:lumMod val="65000"/>
                  </a:schemeClr>
                </a:solidFill>
              </a:rPr>
              <a:t>Staphylokokken</a:t>
            </a:r>
            <a:endParaRPr lang="de-DE" sz="2400" dirty="0">
              <a:solidFill>
                <a:schemeClr val="bg1">
                  <a:lumMod val="65000"/>
                </a:schemeClr>
              </a:solidFill>
            </a:endParaRPr>
          </a:p>
          <a:p>
            <a:r>
              <a:rPr lang="de-DE" sz="2400" dirty="0" err="1" smtClean="0">
                <a:solidFill>
                  <a:schemeClr val="bg1">
                    <a:lumMod val="65000"/>
                  </a:schemeClr>
                </a:solidFill>
              </a:rPr>
              <a:t>Mycobakterien</a:t>
            </a:r>
            <a:endParaRPr lang="de-DE" sz="2400" dirty="0" smtClean="0">
              <a:solidFill>
                <a:schemeClr val="bg1">
                  <a:lumMod val="65000"/>
                </a:schemeClr>
              </a:solidFill>
            </a:endParaRPr>
          </a:p>
          <a:p>
            <a:r>
              <a:rPr lang="de-DE" sz="2400" dirty="0" smtClean="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a:solidFill>
                  <a:schemeClr val="bg1">
                    <a:lumMod val="65000"/>
                  </a:schemeClr>
                </a:solidFill>
              </a:rPr>
              <a:t>Sepsis</a:t>
            </a:r>
          </a:p>
          <a:p>
            <a:r>
              <a:rPr lang="de-DE" sz="2400" dirty="0">
                <a:solidFill>
                  <a:schemeClr val="bg1">
                    <a:lumMod val="65000"/>
                  </a:schemeClr>
                </a:solidFill>
              </a:rPr>
              <a:t>Endokarditis</a:t>
            </a:r>
          </a:p>
          <a:p>
            <a:r>
              <a:rPr lang="de-DE" sz="2400" dirty="0">
                <a:solidFill>
                  <a:schemeClr val="bg1">
                    <a:lumMod val="65000"/>
                  </a:schemeClr>
                </a:solidFill>
              </a:rPr>
              <a:t>Meningitiden</a:t>
            </a:r>
          </a:p>
          <a:p>
            <a:r>
              <a:rPr lang="de-DE" sz="2400" dirty="0">
                <a:solidFill>
                  <a:schemeClr val="bg1">
                    <a:lumMod val="65000"/>
                  </a:schemeClr>
                </a:solidFill>
              </a:rPr>
              <a:t>Diphterie</a:t>
            </a:r>
          </a:p>
          <a:p>
            <a:r>
              <a:rPr lang="de-DE" sz="2400" dirty="0">
                <a:solidFill>
                  <a:schemeClr val="bg1">
                    <a:lumMod val="65000"/>
                  </a:schemeClr>
                </a:solidFill>
              </a:rPr>
              <a:t>Tetanus</a:t>
            </a:r>
          </a:p>
          <a:p>
            <a:r>
              <a:rPr lang="de-DE" sz="2400" dirty="0">
                <a:solidFill>
                  <a:schemeClr val="bg1">
                    <a:lumMod val="65000"/>
                  </a:schemeClr>
                </a:solidFill>
              </a:rPr>
              <a:t>Lyme-Erkrankung</a:t>
            </a:r>
          </a:p>
          <a:p>
            <a:endParaRPr lang="de-DE" sz="28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150617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a:bodyPr>
          <a:lstStyle/>
          <a:p>
            <a:r>
              <a:rPr lang="de-DE" sz="2400" dirty="0">
                <a:solidFill>
                  <a:schemeClr val="bg1">
                    <a:lumMod val="65000"/>
                  </a:schemeClr>
                </a:solidFill>
              </a:rPr>
              <a:t>Bakteriologie: Grundlagen</a:t>
            </a:r>
          </a:p>
          <a:p>
            <a:r>
              <a:rPr lang="de-DE" sz="2400" dirty="0" smtClean="0"/>
              <a:t>Streptokokken</a:t>
            </a:r>
          </a:p>
          <a:p>
            <a:r>
              <a:rPr lang="de-DE" sz="2400" dirty="0" smtClean="0">
                <a:solidFill>
                  <a:schemeClr val="bg1">
                    <a:lumMod val="65000"/>
                  </a:schemeClr>
                </a:solidFill>
              </a:rPr>
              <a:t>Staphylokokken</a:t>
            </a:r>
            <a:endParaRPr lang="de-DE" sz="2400" dirty="0">
              <a:solidFill>
                <a:schemeClr val="bg1">
                  <a:lumMod val="65000"/>
                </a:schemeClr>
              </a:solidFill>
            </a:endParaRPr>
          </a:p>
          <a:p>
            <a:r>
              <a:rPr lang="de-DE" sz="2400" dirty="0" err="1" smtClean="0">
                <a:solidFill>
                  <a:schemeClr val="bg1">
                    <a:lumMod val="65000"/>
                  </a:schemeClr>
                </a:solidFill>
              </a:rPr>
              <a:t>Mycobakterien</a:t>
            </a:r>
            <a:endParaRPr lang="de-DE" sz="2400" dirty="0" smtClean="0">
              <a:solidFill>
                <a:schemeClr val="bg1">
                  <a:lumMod val="65000"/>
                </a:schemeClr>
              </a:solidFill>
            </a:endParaRPr>
          </a:p>
          <a:p>
            <a:r>
              <a:rPr lang="de-DE" sz="2400" dirty="0" smtClean="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a:solidFill>
                  <a:schemeClr val="bg1">
                    <a:lumMod val="65000"/>
                  </a:schemeClr>
                </a:solidFill>
              </a:rPr>
              <a:t>Sepsis</a:t>
            </a:r>
          </a:p>
          <a:p>
            <a:r>
              <a:rPr lang="de-DE" sz="2400" dirty="0">
                <a:solidFill>
                  <a:schemeClr val="bg1">
                    <a:lumMod val="65000"/>
                  </a:schemeClr>
                </a:solidFill>
              </a:rPr>
              <a:t>Endokarditis</a:t>
            </a:r>
          </a:p>
          <a:p>
            <a:r>
              <a:rPr lang="de-DE" sz="2400" dirty="0">
                <a:solidFill>
                  <a:schemeClr val="bg1">
                    <a:lumMod val="65000"/>
                  </a:schemeClr>
                </a:solidFill>
              </a:rPr>
              <a:t>Meningitiden</a:t>
            </a:r>
          </a:p>
          <a:p>
            <a:r>
              <a:rPr lang="de-DE" sz="2400" dirty="0">
                <a:solidFill>
                  <a:schemeClr val="bg1">
                    <a:lumMod val="65000"/>
                  </a:schemeClr>
                </a:solidFill>
              </a:rPr>
              <a:t>Diphterie</a:t>
            </a:r>
          </a:p>
          <a:p>
            <a:r>
              <a:rPr lang="de-DE" sz="2400" dirty="0">
                <a:solidFill>
                  <a:schemeClr val="bg1">
                    <a:lumMod val="65000"/>
                  </a:schemeClr>
                </a:solidFill>
              </a:rPr>
              <a:t>Tetanus</a:t>
            </a:r>
          </a:p>
          <a:p>
            <a:r>
              <a:rPr lang="de-DE" sz="2400" dirty="0">
                <a:solidFill>
                  <a:schemeClr val="bg1">
                    <a:lumMod val="65000"/>
                  </a:schemeClr>
                </a:solidFill>
              </a:rPr>
              <a:t>Lyme-Erkrankung</a:t>
            </a: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2237297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a:t>Infektionen durch A-Streptokokken (</a:t>
            </a:r>
            <a:r>
              <a:rPr lang="de-DE" sz="2800" dirty="0" err="1"/>
              <a:t>Streptococcus</a:t>
            </a:r>
            <a:r>
              <a:rPr lang="de-DE" sz="2800" dirty="0"/>
              <a:t> pyogenes)</a:t>
            </a:r>
            <a:endParaRPr lang="de-DE" sz="2800" dirty="0">
              <a:latin typeface="Gill Sans MT Condensed" panose="020B0506020104020203" pitchFamily="34" charset="0"/>
            </a:endParaRPr>
          </a:p>
        </p:txBody>
      </p:sp>
      <p:sp>
        <p:nvSpPr>
          <p:cNvPr id="2" name="Inhaltsplatzhalter 1"/>
          <p:cNvSpPr>
            <a:spLocks noGrp="1"/>
          </p:cNvSpPr>
          <p:nvPr>
            <p:ph sz="quarter" idx="1"/>
          </p:nvPr>
        </p:nvSpPr>
        <p:spPr>
          <a:xfrm>
            <a:off x="695400" y="1196752"/>
            <a:ext cx="9597752" cy="5328592"/>
          </a:xfrm>
        </p:spPr>
        <p:txBody>
          <a:bodyPr>
            <a:normAutofit fontScale="92500" lnSpcReduction="10000"/>
          </a:bodyPr>
          <a:lstStyle/>
          <a:p>
            <a:pPr marL="0" indent="0">
              <a:buNone/>
            </a:pPr>
            <a:r>
              <a:rPr lang="de-DE" sz="2400" dirty="0" err="1"/>
              <a:t>Streptococcus</a:t>
            </a:r>
            <a:r>
              <a:rPr lang="de-DE" sz="2400" dirty="0"/>
              <a:t> pyogenes </a:t>
            </a:r>
          </a:p>
          <a:p>
            <a:r>
              <a:rPr lang="de-DE" sz="2400" dirty="0"/>
              <a:t>ß-</a:t>
            </a:r>
            <a:r>
              <a:rPr lang="de-DE" sz="2400" dirty="0" err="1"/>
              <a:t>hämolysierende</a:t>
            </a:r>
            <a:r>
              <a:rPr lang="de-DE" sz="2400" dirty="0"/>
              <a:t> Streptokokken der </a:t>
            </a:r>
            <a:r>
              <a:rPr lang="de-DE" sz="2400" dirty="0" err="1"/>
              <a:t>Lancefield</a:t>
            </a:r>
            <a:r>
              <a:rPr lang="de-DE" sz="2400" dirty="0"/>
              <a:t> Gruppe A</a:t>
            </a:r>
          </a:p>
          <a:p>
            <a:r>
              <a:rPr lang="de-DE" sz="2400" dirty="0"/>
              <a:t>Gesunde Träger: bis 20 % der Bevölkerung</a:t>
            </a:r>
          </a:p>
          <a:p>
            <a:endParaRPr lang="de-DE" sz="2400" dirty="0"/>
          </a:p>
          <a:p>
            <a:pPr marL="0" indent="0">
              <a:buNone/>
            </a:pPr>
            <a:r>
              <a:rPr lang="de-DE" sz="2400" dirty="0"/>
              <a:t>Verursachte Infektionen:</a:t>
            </a:r>
          </a:p>
          <a:p>
            <a:r>
              <a:rPr lang="de-DE" sz="2400" dirty="0"/>
              <a:t>Puerperalfieber (Kindbettfieber)</a:t>
            </a:r>
          </a:p>
          <a:p>
            <a:r>
              <a:rPr lang="de-DE" sz="2400" dirty="0"/>
              <a:t>Scharlach</a:t>
            </a:r>
          </a:p>
          <a:p>
            <a:r>
              <a:rPr lang="de-DE" sz="2400" dirty="0" smtClean="0"/>
              <a:t>Hautinfektionen, Erysipel</a:t>
            </a:r>
            <a:endParaRPr lang="de-DE" sz="2400" dirty="0"/>
          </a:p>
          <a:p>
            <a:r>
              <a:rPr lang="de-DE" sz="2400" dirty="0"/>
              <a:t>Phlegmonen etc.</a:t>
            </a:r>
          </a:p>
          <a:p>
            <a:endParaRPr lang="de-DE" sz="2400" dirty="0"/>
          </a:p>
          <a:p>
            <a:r>
              <a:rPr lang="de-DE" sz="2400" dirty="0"/>
              <a:t>Bei Einbruch in die Blutbahn: </a:t>
            </a:r>
          </a:p>
          <a:p>
            <a:pPr lvl="1"/>
            <a:r>
              <a:rPr lang="de-DE" sz="2100" dirty="0"/>
              <a:t>Sepsis, </a:t>
            </a:r>
          </a:p>
          <a:p>
            <a:pPr lvl="1"/>
            <a:r>
              <a:rPr lang="de-DE" sz="2100" dirty="0"/>
              <a:t>Meningitis, </a:t>
            </a:r>
          </a:p>
          <a:p>
            <a:pPr lvl="1"/>
            <a:r>
              <a:rPr lang="de-DE" sz="2100" dirty="0"/>
              <a:t>toxisches Schock-Syndrom</a:t>
            </a:r>
          </a:p>
          <a:p>
            <a:pPr marL="0" indent="0">
              <a:buNone/>
            </a:pPr>
            <a:endParaRPr lang="de-DE" sz="2400" dirty="0"/>
          </a:p>
          <a:p>
            <a:pPr marL="0" indent="0">
              <a:buNone/>
            </a:pPr>
            <a:endParaRPr lang="de-DE" dirty="0"/>
          </a:p>
        </p:txBody>
      </p:sp>
      <p:pic>
        <p:nvPicPr>
          <p:cNvPr id="6" name="Picture 2" descr="https://upload.wikimedia.org/wikipedia/commons/e/e4/Streptococcus_pyogen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2264" y="135660"/>
            <a:ext cx="1885005" cy="134912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6" y="2348881"/>
            <a:ext cx="2869976" cy="4353549"/>
          </a:xfrm>
          <a:prstGeom prst="rect">
            <a:avLst/>
          </a:prstGeom>
        </p:spPr>
      </p:pic>
      <p:sp>
        <p:nvSpPr>
          <p:cNvPr id="5" name="Textfeld 4"/>
          <p:cNvSpPr txBox="1"/>
          <p:nvPr/>
        </p:nvSpPr>
        <p:spPr>
          <a:xfrm>
            <a:off x="6384033" y="5661249"/>
            <a:ext cx="3324949" cy="461665"/>
          </a:xfrm>
          <a:prstGeom prst="rect">
            <a:avLst/>
          </a:prstGeom>
          <a:solidFill>
            <a:schemeClr val="accent2"/>
          </a:solidFill>
        </p:spPr>
        <p:txBody>
          <a:bodyPr wrap="none" rtlCol="0">
            <a:spAutoFit/>
          </a:bodyPr>
          <a:lstStyle/>
          <a:p>
            <a:r>
              <a:rPr lang="de-DE" sz="2400" dirty="0"/>
              <a:t>Wie heißt dieser Befund?</a:t>
            </a:r>
          </a:p>
        </p:txBody>
      </p:sp>
    </p:spTree>
    <p:custDataLst>
      <p:tags r:id="rId1"/>
    </p:custDataLst>
    <p:extLst>
      <p:ext uri="{BB962C8B-B14F-4D97-AF65-F5344CB8AC3E}">
        <p14:creationId xmlns:p14="http://schemas.microsoft.com/office/powerpoint/2010/main" val="3344263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a:t>SCHARLACH</a:t>
            </a:r>
            <a:br>
              <a:rPr lang="de-DE" sz="2800" dirty="0"/>
            </a:br>
            <a:endParaRPr lang="de-DE" sz="2800" dirty="0">
              <a:latin typeface="Gill Sans MT Condensed" panose="020B0506020104020203" pitchFamily="34" charset="0"/>
            </a:endParaRPr>
          </a:p>
        </p:txBody>
      </p:sp>
      <p:sp>
        <p:nvSpPr>
          <p:cNvPr id="2" name="Inhaltsplatzhalter 1"/>
          <p:cNvSpPr>
            <a:spLocks noGrp="1"/>
          </p:cNvSpPr>
          <p:nvPr>
            <p:ph sz="quarter" idx="1"/>
          </p:nvPr>
        </p:nvSpPr>
        <p:spPr/>
        <p:txBody>
          <a:bodyPr>
            <a:normAutofit/>
          </a:bodyPr>
          <a:lstStyle/>
          <a:p>
            <a:pPr marL="0" indent="0">
              <a:buNone/>
            </a:pPr>
            <a:endParaRPr lang="de-DE" sz="2400" b="1" u="sng" dirty="0"/>
          </a:p>
          <a:p>
            <a:pPr marL="0" indent="0">
              <a:buNone/>
            </a:pPr>
            <a:r>
              <a:rPr lang="de-DE" sz="2400" dirty="0"/>
              <a:t>Pathogenese: </a:t>
            </a:r>
          </a:p>
          <a:p>
            <a:r>
              <a:rPr lang="de-DE" sz="2400" dirty="0"/>
              <a:t>Lokalinfektion mit A-Streptokokken</a:t>
            </a:r>
          </a:p>
          <a:p>
            <a:r>
              <a:rPr lang="de-DE" sz="2400" dirty="0"/>
              <a:t>Produktion von </a:t>
            </a:r>
            <a:r>
              <a:rPr lang="de-DE" sz="2400" dirty="0" err="1"/>
              <a:t>erythrogenem</a:t>
            </a:r>
            <a:r>
              <a:rPr lang="de-DE" sz="2400" dirty="0"/>
              <a:t> Toxin</a:t>
            </a:r>
          </a:p>
          <a:p>
            <a:pPr lvl="1"/>
            <a:r>
              <a:rPr lang="de-DE" sz="2400" dirty="0"/>
              <a:t>Bei vorhandener Immunität gegen Toxin: Angina</a:t>
            </a:r>
          </a:p>
          <a:p>
            <a:pPr lvl="1"/>
            <a:r>
              <a:rPr lang="de-DE" sz="2400" dirty="0"/>
              <a:t>Keine Immunität: Scharlach</a:t>
            </a:r>
          </a:p>
        </p:txBody>
      </p:sp>
    </p:spTree>
    <p:extLst>
      <p:ext uri="{BB962C8B-B14F-4D97-AF65-F5344CB8AC3E}">
        <p14:creationId xmlns:p14="http://schemas.microsoft.com/office/powerpoint/2010/main" val="1861795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a:t>SCHARLACH</a:t>
            </a:r>
            <a:br>
              <a:rPr lang="de-DE" sz="2800" dirty="0"/>
            </a:br>
            <a:endParaRPr lang="de-DE" sz="2800" dirty="0">
              <a:latin typeface="Gill Sans MT Condensed" panose="020B0506020104020203" pitchFamily="34" charset="0"/>
            </a:endParaRPr>
          </a:p>
        </p:txBody>
      </p:sp>
      <p:sp>
        <p:nvSpPr>
          <p:cNvPr id="2" name="Inhaltsplatzhalter 1"/>
          <p:cNvSpPr>
            <a:spLocks noGrp="1"/>
          </p:cNvSpPr>
          <p:nvPr>
            <p:ph sz="quarter" idx="1"/>
          </p:nvPr>
        </p:nvSpPr>
        <p:spPr>
          <a:xfrm>
            <a:off x="780727" y="980728"/>
            <a:ext cx="8229600" cy="4937760"/>
          </a:xfrm>
        </p:spPr>
        <p:txBody>
          <a:bodyPr>
            <a:normAutofit/>
          </a:bodyPr>
          <a:lstStyle/>
          <a:p>
            <a:pPr marL="0" indent="0">
              <a:buNone/>
            </a:pPr>
            <a:r>
              <a:rPr lang="de-DE" sz="2400" b="1" u="sng" dirty="0"/>
              <a:t>Klinik: </a:t>
            </a:r>
            <a:endParaRPr lang="de-DE" sz="2400" dirty="0"/>
          </a:p>
          <a:p>
            <a:r>
              <a:rPr lang="de-DE" sz="2400" dirty="0"/>
              <a:t>Plötzlicher stürmischer Beginn mit Halsschmerzen, Husten, Erbrechen, hohem Fieber</a:t>
            </a:r>
          </a:p>
          <a:p>
            <a:r>
              <a:rPr lang="de-DE" sz="2400" dirty="0"/>
              <a:t>Pharyngitis, Angina tonsillaris</a:t>
            </a:r>
          </a:p>
          <a:p>
            <a:r>
              <a:rPr lang="de-DE" sz="2400" dirty="0"/>
              <a:t>Zunge anfangs belegt, ab 4. Tag Himbeerzunge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79" t="26151" r="35475" b="25352"/>
          <a:stretch/>
        </p:blipFill>
        <p:spPr bwMode="auto">
          <a:xfrm>
            <a:off x="7464152" y="3016379"/>
            <a:ext cx="3092350" cy="3823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4" name="Picture 2" descr="http://www.stuedeli.net/reto/medizin/kdb/content/HNO/Bilder/Hals/tonsillit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774" y="3205693"/>
            <a:ext cx="3237218" cy="344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57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a:t>SCHARLACH</a:t>
            </a:r>
            <a:br>
              <a:rPr lang="de-DE" sz="2800" dirty="0"/>
            </a:br>
            <a:endParaRPr lang="de-DE" sz="2800" dirty="0">
              <a:latin typeface="Gill Sans MT Condensed" panose="020B0506020104020203" pitchFamily="34" charset="0"/>
            </a:endParaRPr>
          </a:p>
        </p:txBody>
      </p:sp>
      <p:sp>
        <p:nvSpPr>
          <p:cNvPr id="2" name="Inhaltsplatzhalter 1"/>
          <p:cNvSpPr>
            <a:spLocks noGrp="1"/>
          </p:cNvSpPr>
          <p:nvPr>
            <p:ph sz="quarter" idx="1"/>
          </p:nvPr>
        </p:nvSpPr>
        <p:spPr>
          <a:xfrm>
            <a:off x="1559496" y="908720"/>
            <a:ext cx="8229600" cy="4937760"/>
          </a:xfrm>
        </p:spPr>
        <p:txBody>
          <a:bodyPr>
            <a:normAutofit/>
          </a:bodyPr>
          <a:lstStyle/>
          <a:p>
            <a:pPr marL="0" indent="0">
              <a:buNone/>
            </a:pPr>
            <a:r>
              <a:rPr lang="de-DE" sz="2400" b="1" u="sng" dirty="0"/>
              <a:t>Klinik: </a:t>
            </a:r>
            <a:endParaRPr lang="de-DE" sz="2400" dirty="0"/>
          </a:p>
          <a:p>
            <a:r>
              <a:rPr lang="de-DE" sz="2400" dirty="0"/>
              <a:t>Am 2. oder 3. Tag </a:t>
            </a:r>
          </a:p>
          <a:p>
            <a:r>
              <a:rPr lang="de-DE" sz="2400" dirty="0"/>
              <a:t>Auftreten eines Exanthems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380" t="19627" r="30086" b="30717"/>
          <a:stretch/>
        </p:blipFill>
        <p:spPr bwMode="auto">
          <a:xfrm>
            <a:off x="1631505" y="2780928"/>
            <a:ext cx="3790981"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Scharlac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9" r="50000"/>
          <a:stretch/>
        </p:blipFill>
        <p:spPr bwMode="auto">
          <a:xfrm>
            <a:off x="8472265" y="3275780"/>
            <a:ext cx="2146683" cy="3312368"/>
          </a:xfrm>
          <a:prstGeom prst="rect">
            <a:avLst/>
          </a:prstGeom>
          <a:noFill/>
          <a:extLst>
            <a:ext uri="{909E8E84-426E-40DD-AFC4-6F175D3DCCD1}">
              <a14:hiddenFill xmlns:a14="http://schemas.microsoft.com/office/drawing/2010/main">
                <a:solidFill>
                  <a:srgbClr val="FFFFFF"/>
                </a:solidFill>
              </a14:hiddenFill>
            </a:ext>
          </a:extLst>
        </p:spPr>
      </p:pic>
      <p:pic>
        <p:nvPicPr>
          <p:cNvPr id="77826" name="Picture 2" descr="C:\Users\keyszge\AppData\Local\Microsoft\Windows\Temporary Internet Files\Content.IE5\899VTXP3\Scarlet_Fev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901" r="11566"/>
          <a:stretch/>
        </p:blipFill>
        <p:spPr bwMode="auto">
          <a:xfrm>
            <a:off x="5519936" y="757658"/>
            <a:ext cx="2870170" cy="58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0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a:t>SCHARLACH</a:t>
            </a:r>
            <a:br>
              <a:rPr lang="de-DE" sz="2800" dirty="0"/>
            </a:br>
            <a:endParaRPr lang="de-DE" sz="2800" dirty="0">
              <a:latin typeface="Gill Sans MT Condensed" panose="020B0506020104020203" pitchFamily="34" charset="0"/>
            </a:endParaRPr>
          </a:p>
        </p:txBody>
      </p:sp>
      <p:sp>
        <p:nvSpPr>
          <p:cNvPr id="2" name="Inhaltsplatzhalter 1"/>
          <p:cNvSpPr>
            <a:spLocks noGrp="1"/>
          </p:cNvSpPr>
          <p:nvPr>
            <p:ph sz="quarter" idx="1"/>
          </p:nvPr>
        </p:nvSpPr>
        <p:spPr>
          <a:xfrm>
            <a:off x="767408" y="548680"/>
            <a:ext cx="8229600" cy="6048672"/>
          </a:xfrm>
        </p:spPr>
        <p:txBody>
          <a:bodyPr>
            <a:normAutofit/>
          </a:bodyPr>
          <a:lstStyle/>
          <a:p>
            <a:pPr marL="0" indent="0">
              <a:buNone/>
            </a:pPr>
            <a:endParaRPr lang="de-DE" sz="2400" b="1" u="sng" dirty="0"/>
          </a:p>
          <a:p>
            <a:pPr marL="0" indent="0">
              <a:buNone/>
            </a:pPr>
            <a:r>
              <a:rPr lang="de-DE" sz="2400" b="1" u="sng" dirty="0"/>
              <a:t>Komplikationen: </a:t>
            </a:r>
          </a:p>
          <a:p>
            <a:pPr algn="just"/>
            <a:r>
              <a:rPr lang="de-DE" sz="2400" dirty="0"/>
              <a:t>Toxischer Verlauf</a:t>
            </a:r>
          </a:p>
          <a:p>
            <a:pPr algn="just"/>
            <a:r>
              <a:rPr lang="de-DE" sz="2400" dirty="0"/>
              <a:t>Septischer Verlauf</a:t>
            </a:r>
          </a:p>
          <a:p>
            <a:r>
              <a:rPr lang="de-DE" sz="2400" dirty="0"/>
              <a:t>Streptokokken-allergische Nacherkrankungen: </a:t>
            </a:r>
          </a:p>
          <a:p>
            <a:pPr lvl="1"/>
            <a:r>
              <a:rPr lang="de-DE" sz="2100" dirty="0"/>
              <a:t>Rheumatisches Fieber (Arthritis,  Erythema </a:t>
            </a:r>
            <a:r>
              <a:rPr lang="de-DE" sz="2100" dirty="0" err="1"/>
              <a:t>marginatum</a:t>
            </a:r>
            <a:r>
              <a:rPr lang="de-DE" sz="2100" dirty="0"/>
              <a:t>, Karditis)</a:t>
            </a:r>
          </a:p>
          <a:p>
            <a:pPr lvl="1"/>
            <a:r>
              <a:rPr lang="de-DE" sz="2100" dirty="0"/>
              <a:t>rheumatische Karditis</a:t>
            </a:r>
          </a:p>
          <a:p>
            <a:pPr lvl="1"/>
            <a:r>
              <a:rPr lang="de-DE" sz="2100" dirty="0"/>
              <a:t>Chorea minor</a:t>
            </a:r>
          </a:p>
          <a:p>
            <a:pPr lvl="1"/>
            <a:r>
              <a:rPr lang="de-DE" sz="2100" dirty="0"/>
              <a:t>akute </a:t>
            </a:r>
            <a:br>
              <a:rPr lang="de-DE" sz="2100" dirty="0"/>
            </a:br>
            <a:r>
              <a:rPr lang="de-DE" sz="2100" dirty="0" err="1"/>
              <a:t>Glomerulonephritis</a:t>
            </a:r>
            <a:endParaRPr lang="de-DE" sz="2100" dirty="0"/>
          </a:p>
          <a:p>
            <a:pPr marL="0" indent="0">
              <a:buNone/>
            </a:pPr>
            <a:r>
              <a:rPr lang="de-DE" sz="2400" b="1" u="sng" dirty="0"/>
              <a:t>Therapie: </a:t>
            </a:r>
          </a:p>
          <a:p>
            <a:r>
              <a:rPr lang="de-DE" sz="2400" dirty="0"/>
              <a:t>Penicillin G</a:t>
            </a:r>
          </a:p>
          <a:p>
            <a:r>
              <a:rPr lang="de-DE" sz="2400" dirty="0" err="1"/>
              <a:t>Erythromycin</a:t>
            </a:r>
            <a:endParaRPr lang="de-DE" sz="2400" dirty="0"/>
          </a:p>
          <a:p>
            <a:r>
              <a:rPr lang="de-DE" sz="2400" dirty="0" err="1"/>
              <a:t>Clarithromycin</a:t>
            </a:r>
            <a:endParaRPr lang="de-DE" sz="2400" dirty="0"/>
          </a:p>
        </p:txBody>
      </p:sp>
      <p:pic>
        <p:nvPicPr>
          <p:cNvPr id="808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26"/>
          <a:stretch/>
        </p:blipFill>
        <p:spPr bwMode="auto">
          <a:xfrm>
            <a:off x="5159897" y="3573016"/>
            <a:ext cx="5126683" cy="298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feil nach unten 3"/>
          <p:cNvSpPr/>
          <p:nvPr/>
        </p:nvSpPr>
        <p:spPr>
          <a:xfrm>
            <a:off x="7824192" y="2996952"/>
            <a:ext cx="216024"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3671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381500" y="2901244"/>
            <a:ext cx="3429000"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2133"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99331" name="Rectangle 3"/>
          <p:cNvSpPr>
            <a:spLocks noGrp="1" noChangeArrowheads="1"/>
          </p:cNvSpPr>
          <p:nvPr>
            <p:ph type="title"/>
          </p:nvPr>
        </p:nvSpPr>
        <p:spPr>
          <a:xfrm>
            <a:off x="2135561" y="165103"/>
            <a:ext cx="7225400" cy="1016001"/>
          </a:xfrm>
        </p:spPr>
        <p:txBody>
          <a:bodyPr/>
          <a:lstStyle/>
          <a:p>
            <a:r>
              <a:rPr lang="de-DE" altLang="de-DE" dirty="0" smtClean="0">
                <a:solidFill>
                  <a:schemeClr val="tx1">
                    <a:lumMod val="65000"/>
                    <a:lumOff val="35000"/>
                  </a:schemeClr>
                </a:solidFill>
              </a:rPr>
              <a:t>Erysipel</a:t>
            </a:r>
          </a:p>
        </p:txBody>
      </p:sp>
      <p:sp>
        <p:nvSpPr>
          <p:cNvPr id="99332" name="Rectangle 4"/>
          <p:cNvSpPr>
            <a:spLocks noGrp="1" noChangeArrowheads="1"/>
          </p:cNvSpPr>
          <p:nvPr>
            <p:ph type="body" sz="half" idx="1"/>
          </p:nvPr>
        </p:nvSpPr>
        <p:spPr>
          <a:xfrm>
            <a:off x="726239" y="1946917"/>
            <a:ext cx="7084261" cy="3657600"/>
          </a:xfrm>
        </p:spPr>
        <p:txBody>
          <a:bodyPr>
            <a:normAutofit/>
          </a:bodyPr>
          <a:lstStyle/>
          <a:p>
            <a:r>
              <a:rPr lang="de-DE" altLang="de-DE" sz="2489" dirty="0" smtClean="0"/>
              <a:t>Streptokokken</a:t>
            </a:r>
          </a:p>
          <a:p>
            <a:r>
              <a:rPr lang="de-DE" altLang="de-DE" sz="2489" dirty="0" smtClean="0"/>
              <a:t>Staphylokokken</a:t>
            </a:r>
            <a:endParaRPr lang="de-DE" altLang="de-DE" sz="2489" dirty="0"/>
          </a:p>
          <a:p>
            <a:r>
              <a:rPr lang="de-DE" altLang="de-DE" sz="2489" dirty="0" smtClean="0"/>
              <a:t>Infektion </a:t>
            </a:r>
            <a:r>
              <a:rPr lang="de-DE" altLang="de-DE" sz="2489" dirty="0"/>
              <a:t>der oberen Haut und Lymphspalten </a:t>
            </a:r>
          </a:p>
          <a:p>
            <a:r>
              <a:rPr lang="de-DE" altLang="de-DE" sz="2489" dirty="0">
                <a:sym typeface="Wingdings" panose="05000000000000000000" pitchFamily="2" charset="2"/>
              </a:rPr>
              <a:t>hellrotes, glänzendes, </a:t>
            </a:r>
            <a:r>
              <a:rPr lang="de-DE" altLang="de-DE" sz="2489" dirty="0" err="1">
                <a:sym typeface="Wingdings" panose="05000000000000000000" pitchFamily="2" charset="2"/>
              </a:rPr>
              <a:t>überwärmtes</a:t>
            </a:r>
            <a:r>
              <a:rPr lang="de-DE" altLang="de-DE" sz="2489" dirty="0">
                <a:sym typeface="Wingdings" panose="05000000000000000000" pitchFamily="2" charset="2"/>
              </a:rPr>
              <a:t> Erythem</a:t>
            </a:r>
          </a:p>
          <a:p>
            <a:r>
              <a:rPr lang="de-DE" altLang="de-DE" sz="2489" dirty="0">
                <a:sym typeface="Wingdings" panose="05000000000000000000" pitchFamily="2" charset="2"/>
              </a:rPr>
              <a:t>zungenförmige Ausläufer </a:t>
            </a:r>
          </a:p>
          <a:p>
            <a:r>
              <a:rPr lang="de-DE" altLang="de-DE" sz="2489" dirty="0">
                <a:sym typeface="Wingdings" panose="05000000000000000000" pitchFamily="2" charset="2"/>
              </a:rPr>
              <a:t>nicht eitrig</a:t>
            </a:r>
          </a:p>
          <a:p>
            <a:r>
              <a:rPr lang="de-DE" altLang="de-DE" sz="2489" dirty="0">
                <a:sym typeface="Wingdings" panose="05000000000000000000" pitchFamily="2" charset="2"/>
              </a:rPr>
              <a:t>initial immer Allgemeinsymptome</a:t>
            </a:r>
          </a:p>
        </p:txBody>
      </p:sp>
      <p:pic>
        <p:nvPicPr>
          <p:cNvPr id="99333"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768458" y="1340768"/>
            <a:ext cx="2858466" cy="4835467"/>
          </a:xfrm>
        </p:spPr>
      </p:pic>
      <p:sp>
        <p:nvSpPr>
          <p:cNvPr id="2" name="Textfeld 1"/>
          <p:cNvSpPr txBox="1"/>
          <p:nvPr/>
        </p:nvSpPr>
        <p:spPr>
          <a:xfrm>
            <a:off x="2135560" y="6370331"/>
            <a:ext cx="6434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Quelle: Prof. Dr. Cord Sunderkötter, mit freundlicher Genehmigung</a:t>
            </a:r>
          </a:p>
        </p:txBody>
      </p:sp>
      <p:sp>
        <p:nvSpPr>
          <p:cNvPr id="3" name="Pfeil nach unten 2"/>
          <p:cNvSpPr/>
          <p:nvPr/>
        </p:nvSpPr>
        <p:spPr>
          <a:xfrm rot="2252884">
            <a:off x="10622381" y="849027"/>
            <a:ext cx="432048"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985" y="260649"/>
            <a:ext cx="1989667" cy="172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744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4103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N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Engl J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Med, Image Challenge</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24.10.2024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8932304"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Picture 2" descr="https://csvc.nejm.org/ContentServer/images?id=IC20241024&amp;width=1500&amp;height=40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165659"/>
            <a:ext cx="4085672" cy="621566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23392" y="908720"/>
            <a:ext cx="5593006" cy="830997"/>
          </a:xfrm>
          <a:prstGeom prst="rect">
            <a:avLst/>
          </a:prstGeom>
          <a:noFill/>
        </p:spPr>
        <p:txBody>
          <a:bodyPr wrap="none" rtlCol="0">
            <a:spAutoFit/>
          </a:bodyPr>
          <a:lstStyle/>
          <a:p>
            <a:r>
              <a:rPr lang="de-DE" sz="2400" dirty="0" smtClean="0"/>
              <a:t>Ein Erysipel kann auch im Gesicht auftreten</a:t>
            </a:r>
          </a:p>
          <a:p>
            <a:r>
              <a:rPr lang="de-DE" sz="2400" dirty="0" smtClean="0"/>
              <a:t>Hier: Staphylokokkus </a:t>
            </a:r>
            <a:r>
              <a:rPr lang="de-DE" sz="2400" dirty="0" err="1" smtClean="0"/>
              <a:t>aureus</a:t>
            </a:r>
            <a:endParaRPr lang="de-DE" sz="2400" dirty="0"/>
          </a:p>
        </p:txBody>
      </p:sp>
    </p:spTree>
    <p:extLst>
      <p:ext uri="{BB962C8B-B14F-4D97-AF65-F5344CB8AC3E}">
        <p14:creationId xmlns:p14="http://schemas.microsoft.com/office/powerpoint/2010/main" val="4009503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72775" y="998128"/>
            <a:ext cx="3813941" cy="1925938"/>
          </a:xfrm>
        </p:spPr>
      </p:pic>
      <p:pic>
        <p:nvPicPr>
          <p:cNvPr id="101380"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17" t="25505"/>
          <a:stretch/>
        </p:blipFill>
        <p:spPr bwMode="auto">
          <a:xfrm>
            <a:off x="1957665" y="2955851"/>
            <a:ext cx="3829050" cy="16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7665" y="4581128"/>
            <a:ext cx="3829050" cy="193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nhaltsplatzhalter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023993" y="994858"/>
            <a:ext cx="3571611" cy="1930086"/>
          </a:xfrm>
          <a:prstGeom prst="rect">
            <a:avLst/>
          </a:prstGeom>
        </p:spPr>
      </p:pic>
      <p:pic>
        <p:nvPicPr>
          <p:cNvPr id="9" name="Grafik 4"/>
          <p:cNvPicPr>
            <a:picLocks noChangeAspect="1"/>
          </p:cNvPicPr>
          <p:nvPr/>
        </p:nvPicPr>
        <p:blipFill rotWithShape="1">
          <a:blip r:embed="rId6" cstate="print">
            <a:extLst>
              <a:ext uri="{28A0092B-C50C-407E-A947-70E740481C1C}">
                <a14:useLocalDpi xmlns:a14="http://schemas.microsoft.com/office/drawing/2010/main" val="0"/>
              </a:ext>
            </a:extLst>
          </a:blip>
          <a:srcRect t="14935" b="7157"/>
          <a:stretch/>
        </p:blipFill>
        <p:spPr bwMode="auto">
          <a:xfrm>
            <a:off x="6024053" y="2955851"/>
            <a:ext cx="3715056" cy="16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p:cNvPicPr>
            <a:picLocks noChangeAspect="1"/>
          </p:cNvPicPr>
          <p:nvPr/>
        </p:nvPicPr>
        <p:blipFill rotWithShape="1">
          <a:blip r:embed="rId7" cstate="print">
            <a:extLst>
              <a:ext uri="{28A0092B-C50C-407E-A947-70E740481C1C}">
                <a14:useLocalDpi xmlns:a14="http://schemas.microsoft.com/office/drawing/2010/main" val="0"/>
              </a:ext>
            </a:extLst>
          </a:blip>
          <a:srcRect r="10914"/>
          <a:stretch/>
        </p:blipFill>
        <p:spPr bwMode="auto">
          <a:xfrm>
            <a:off x="6023992" y="4581128"/>
            <a:ext cx="4037953" cy="193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2063552" y="404665"/>
            <a:ext cx="80441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Bookman Old Style"/>
                <a:ea typeface="+mn-ea"/>
                <a:cs typeface="+mn-cs"/>
              </a:rPr>
              <a:t>Erysipel vor und 2 Tage nach Penicillin</a:t>
            </a:r>
          </a:p>
        </p:txBody>
      </p:sp>
      <p:sp>
        <p:nvSpPr>
          <p:cNvPr id="12" name="Textfeld 11"/>
          <p:cNvSpPr txBox="1"/>
          <p:nvPr/>
        </p:nvSpPr>
        <p:spPr>
          <a:xfrm>
            <a:off x="2253578" y="6516052"/>
            <a:ext cx="64347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Quelle: Prof. Dr. Cord Sunderkötter, mit freundlicher Genehmigung</a:t>
            </a:r>
          </a:p>
        </p:txBody>
      </p:sp>
    </p:spTree>
    <p:extLst>
      <p:ext uri="{BB962C8B-B14F-4D97-AF65-F5344CB8AC3E}">
        <p14:creationId xmlns:p14="http://schemas.microsoft.com/office/powerpoint/2010/main" val="387665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t>Staphylokokken</a:t>
            </a:r>
          </a:p>
          <a:p>
            <a:r>
              <a:rPr lang="de-DE" sz="2400" dirty="0" err="1" smtClean="0">
                <a:solidFill>
                  <a:schemeClr val="bg1">
                    <a:lumMod val="65000"/>
                  </a:schemeClr>
                </a:solidFill>
              </a:rPr>
              <a:t>Mycobakterien</a:t>
            </a:r>
            <a:endParaRPr lang="de-DE" sz="2400" dirty="0" smtClean="0">
              <a:solidFill>
                <a:schemeClr val="bg1">
                  <a:lumMod val="65000"/>
                </a:schemeClr>
              </a:solidFill>
            </a:endParaRPr>
          </a:p>
          <a:p>
            <a:r>
              <a:rPr lang="de-DE" sz="2400" dirty="0" smtClean="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a:solidFill>
                  <a:schemeClr val="bg1">
                    <a:lumMod val="65000"/>
                  </a:schemeClr>
                </a:solidFill>
              </a:rPr>
              <a:t>Sepsis</a:t>
            </a:r>
          </a:p>
          <a:p>
            <a:r>
              <a:rPr lang="de-DE" sz="2400" dirty="0">
                <a:solidFill>
                  <a:schemeClr val="bg1">
                    <a:lumMod val="65000"/>
                  </a:schemeClr>
                </a:solidFill>
              </a:rPr>
              <a:t>Endokarditis</a:t>
            </a:r>
          </a:p>
          <a:p>
            <a:r>
              <a:rPr lang="de-DE" sz="2400" dirty="0">
                <a:solidFill>
                  <a:schemeClr val="bg1">
                    <a:lumMod val="65000"/>
                  </a:schemeClr>
                </a:solidFill>
              </a:rPr>
              <a:t>Meningitiden</a:t>
            </a:r>
          </a:p>
          <a:p>
            <a:r>
              <a:rPr lang="de-DE" sz="2400" dirty="0">
                <a:solidFill>
                  <a:schemeClr val="bg1">
                    <a:lumMod val="65000"/>
                  </a:schemeClr>
                </a:solidFill>
              </a:rPr>
              <a:t>Diphterie</a:t>
            </a:r>
          </a:p>
          <a:p>
            <a:r>
              <a:rPr lang="de-DE" sz="2400" dirty="0">
                <a:solidFill>
                  <a:schemeClr val="bg1">
                    <a:lumMod val="65000"/>
                  </a:schemeClr>
                </a:solidFill>
              </a:rPr>
              <a:t>Tetanus</a:t>
            </a:r>
          </a:p>
          <a:p>
            <a:r>
              <a:rPr lang="de-DE" sz="2400" dirty="0">
                <a:solidFill>
                  <a:schemeClr val="bg1">
                    <a:lumMod val="65000"/>
                  </a:schemeClr>
                </a:solidFill>
              </a:rPr>
              <a:t>Lyme-Erkrankung</a:t>
            </a:r>
          </a:p>
          <a:p>
            <a:endParaRPr lang="de-DE" sz="28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287709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50" t="34880" r="43625" b="21920"/>
          <a:stretch/>
        </p:blipFill>
        <p:spPr bwMode="auto">
          <a:xfrm>
            <a:off x="983432" y="1563347"/>
            <a:ext cx="5890819" cy="455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864885" y="-95010"/>
            <a:ext cx="8242268" cy="1143000"/>
          </a:xfrm>
        </p:spPr>
        <p:txBody>
          <a:bodyPr/>
          <a:lstStyle/>
          <a:p>
            <a:r>
              <a:rPr lang="de-DE" dirty="0" smtClean="0"/>
              <a:t>Mikroorganismen: Die wahren Herrscher unseres Planeten </a:t>
            </a:r>
            <a:endParaRPr lang="de-DE" dirty="0"/>
          </a:p>
        </p:txBody>
      </p:sp>
      <p:sp>
        <p:nvSpPr>
          <p:cNvPr id="4" name="Textfeld 3"/>
          <p:cNvSpPr txBox="1"/>
          <p:nvPr/>
        </p:nvSpPr>
        <p:spPr>
          <a:xfrm>
            <a:off x="1604637" y="6123849"/>
            <a:ext cx="4648582" cy="334646"/>
          </a:xfrm>
          <a:prstGeom prst="rect">
            <a:avLst/>
          </a:prstGeom>
          <a:noFill/>
        </p:spPr>
        <p:txBody>
          <a:bodyPr wrap="none" lIns="82678" tIns="41340" rIns="82678" bIns="41340" rtlCol="0">
            <a:spAutoFit/>
          </a:bodyPr>
          <a:lstStyle/>
          <a:p>
            <a:r>
              <a:rPr lang="de-DE" sz="1632" dirty="0"/>
              <a:t>Wasserprobe		  Klärschlammprobe</a:t>
            </a:r>
          </a:p>
        </p:txBody>
      </p:sp>
      <p:sp>
        <p:nvSpPr>
          <p:cNvPr id="5" name="Textfeld 4"/>
          <p:cNvSpPr txBox="1"/>
          <p:nvPr/>
        </p:nvSpPr>
        <p:spPr>
          <a:xfrm>
            <a:off x="7339784" y="1977953"/>
            <a:ext cx="167035" cy="334646"/>
          </a:xfrm>
          <a:prstGeom prst="rect">
            <a:avLst/>
          </a:prstGeom>
          <a:noFill/>
        </p:spPr>
        <p:txBody>
          <a:bodyPr wrap="none" lIns="82678" tIns="41340" rIns="82678" bIns="41340" rtlCol="0">
            <a:spAutoFit/>
          </a:bodyPr>
          <a:lstStyle/>
          <a:p>
            <a:endParaRPr lang="de-DE" sz="1632" dirty="0"/>
          </a:p>
        </p:txBody>
      </p:sp>
      <p:sp>
        <p:nvSpPr>
          <p:cNvPr id="6" name="Textfeld 5"/>
          <p:cNvSpPr txBox="1"/>
          <p:nvPr/>
        </p:nvSpPr>
        <p:spPr>
          <a:xfrm>
            <a:off x="7278107" y="1533564"/>
            <a:ext cx="2829046" cy="2762169"/>
          </a:xfrm>
          <a:prstGeom prst="rect">
            <a:avLst/>
          </a:prstGeom>
          <a:noFill/>
        </p:spPr>
        <p:txBody>
          <a:bodyPr wrap="none" lIns="82678" tIns="41340" rIns="82678" bIns="41340" rtlCol="0">
            <a:spAutoFit/>
          </a:bodyPr>
          <a:lstStyle/>
          <a:p>
            <a:r>
              <a:rPr lang="de-DE" sz="2176" dirty="0"/>
              <a:t>Leben als Einzeller </a:t>
            </a:r>
            <a:br>
              <a:rPr lang="de-DE" sz="2176" dirty="0"/>
            </a:br>
            <a:r>
              <a:rPr lang="de-DE" sz="2176" dirty="0"/>
              <a:t>oder Zellansammlung</a:t>
            </a:r>
          </a:p>
          <a:p>
            <a:pPr marL="310029" indent="-310029">
              <a:buFont typeface="Arial" panose="020B0604020202020204" pitchFamily="34" charset="0"/>
              <a:buChar char="•"/>
            </a:pPr>
            <a:r>
              <a:rPr lang="de-DE" sz="2176" dirty="0"/>
              <a:t>Bakterien</a:t>
            </a:r>
          </a:p>
          <a:p>
            <a:pPr marL="310029" indent="-310029">
              <a:buFont typeface="Arial" panose="020B0604020202020204" pitchFamily="34" charset="0"/>
              <a:buChar char="•"/>
            </a:pPr>
            <a:r>
              <a:rPr lang="de-DE" sz="2176" dirty="0"/>
              <a:t>Mikro-Algen</a:t>
            </a:r>
          </a:p>
          <a:p>
            <a:pPr marL="310029" indent="-310029">
              <a:buFont typeface="Arial" panose="020B0604020202020204" pitchFamily="34" charset="0"/>
              <a:buChar char="•"/>
            </a:pPr>
            <a:r>
              <a:rPr lang="de-DE" sz="2176" dirty="0"/>
              <a:t>Mikroskopische Pilze</a:t>
            </a:r>
          </a:p>
          <a:p>
            <a:pPr marL="310029" indent="-310029">
              <a:buFont typeface="Arial" panose="020B0604020202020204" pitchFamily="34" charset="0"/>
              <a:buChar char="•"/>
            </a:pPr>
            <a:r>
              <a:rPr lang="de-DE" sz="2176" dirty="0"/>
              <a:t>Prokaryonten</a:t>
            </a:r>
          </a:p>
          <a:p>
            <a:pPr marL="310029" indent="-310029">
              <a:buFont typeface="Arial" panose="020B0604020202020204" pitchFamily="34" charset="0"/>
              <a:buChar char="•"/>
            </a:pPr>
            <a:endParaRPr lang="de-DE" sz="2176" dirty="0"/>
          </a:p>
          <a:p>
            <a:endParaRPr lang="de-DE" sz="2176" dirty="0"/>
          </a:p>
        </p:txBody>
      </p:sp>
    </p:spTree>
    <p:extLst>
      <p:ext uri="{BB962C8B-B14F-4D97-AF65-F5344CB8AC3E}">
        <p14:creationId xmlns:p14="http://schemas.microsoft.com/office/powerpoint/2010/main" val="4282905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847851" y="125413"/>
            <a:ext cx="8526463"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de-DE" smtClean="0"/>
              <a:t>Staphylococcus aureus</a:t>
            </a:r>
          </a:p>
        </p:txBody>
      </p:sp>
      <p:sp>
        <p:nvSpPr>
          <p:cNvPr id="670723" name="Rectangle 3"/>
          <p:cNvSpPr>
            <a:spLocks noGrp="1" noChangeArrowheads="1"/>
          </p:cNvSpPr>
          <p:nvPr>
            <p:ph type="body" idx="1"/>
          </p:nvPr>
        </p:nvSpPr>
        <p:spPr>
          <a:xfrm>
            <a:off x="577206" y="1580418"/>
            <a:ext cx="8229600" cy="4937760"/>
          </a:xfrm>
        </p:spPr>
        <p:txBody>
          <a:bodyPr/>
          <a:lstStyle/>
          <a:p>
            <a:pPr eaLnBrk="1" hangingPunct="1">
              <a:lnSpc>
                <a:spcPct val="90000"/>
              </a:lnSpc>
            </a:pPr>
            <a:r>
              <a:rPr lang="de-DE" altLang="de-DE" dirty="0" smtClean="0"/>
              <a:t>20% der Gesunden dauerhaft besiedelt</a:t>
            </a:r>
          </a:p>
          <a:p>
            <a:pPr lvl="1" eaLnBrk="1" hangingPunct="1">
              <a:lnSpc>
                <a:spcPct val="90000"/>
              </a:lnSpc>
            </a:pPr>
            <a:r>
              <a:rPr lang="de-DE" altLang="de-DE" dirty="0" smtClean="0"/>
              <a:t>40-60% zeitweise besiedelt</a:t>
            </a:r>
          </a:p>
          <a:p>
            <a:pPr lvl="1" eaLnBrk="1" hangingPunct="1">
              <a:lnSpc>
                <a:spcPct val="90000"/>
              </a:lnSpc>
            </a:pPr>
            <a:r>
              <a:rPr lang="de-DE" altLang="de-DE" dirty="0" smtClean="0"/>
              <a:t>Persistenz in Nasen-Rachenraum und </a:t>
            </a:r>
            <a:r>
              <a:rPr lang="de-DE" altLang="de-DE" dirty="0" err="1" smtClean="0"/>
              <a:t>intertriginös</a:t>
            </a:r>
            <a:endParaRPr lang="de-DE" altLang="de-DE" dirty="0" smtClean="0"/>
          </a:p>
          <a:p>
            <a:pPr eaLnBrk="1" hangingPunct="1">
              <a:lnSpc>
                <a:spcPct val="90000"/>
              </a:lnSpc>
            </a:pPr>
            <a:r>
              <a:rPr lang="de-DE" altLang="de-DE" dirty="0" err="1" smtClean="0"/>
              <a:t>Pathofaktoren</a:t>
            </a:r>
            <a:r>
              <a:rPr lang="de-DE" altLang="de-DE" dirty="0" smtClean="0"/>
              <a:t> vielfältig:</a:t>
            </a:r>
          </a:p>
          <a:p>
            <a:pPr lvl="1" eaLnBrk="1" hangingPunct="1">
              <a:lnSpc>
                <a:spcPct val="90000"/>
              </a:lnSpc>
            </a:pPr>
            <a:r>
              <a:rPr lang="de-DE" altLang="de-DE" dirty="0" err="1" smtClean="0"/>
              <a:t>Hämolysine</a:t>
            </a:r>
            <a:r>
              <a:rPr lang="de-DE" altLang="de-DE" dirty="0" smtClean="0"/>
              <a:t>	Zerstörung von </a:t>
            </a:r>
            <a:r>
              <a:rPr lang="de-DE" altLang="de-DE" dirty="0" err="1" smtClean="0"/>
              <a:t>Phagozyten</a:t>
            </a:r>
            <a:endParaRPr lang="de-DE" altLang="de-DE" dirty="0" smtClean="0"/>
          </a:p>
          <a:p>
            <a:pPr lvl="1" eaLnBrk="1" hangingPunct="1">
              <a:lnSpc>
                <a:spcPct val="90000"/>
              </a:lnSpc>
            </a:pPr>
            <a:r>
              <a:rPr lang="de-DE" altLang="de-DE" dirty="0" smtClean="0"/>
              <a:t>Protein A		Verhinderung von Phagozytose</a:t>
            </a:r>
          </a:p>
          <a:p>
            <a:pPr lvl="1" eaLnBrk="1" hangingPunct="1">
              <a:lnSpc>
                <a:spcPct val="90000"/>
              </a:lnSpc>
            </a:pPr>
            <a:r>
              <a:rPr lang="de-DE" altLang="de-DE" dirty="0" err="1" smtClean="0"/>
              <a:t>Protasen</a:t>
            </a:r>
            <a:r>
              <a:rPr lang="de-DE" altLang="de-DE" dirty="0" smtClean="0"/>
              <a:t>, Lipasen	Gewebszerstörung, Invasion</a:t>
            </a:r>
          </a:p>
          <a:p>
            <a:pPr lvl="1">
              <a:lnSpc>
                <a:spcPct val="90000"/>
              </a:lnSpc>
            </a:pPr>
            <a:r>
              <a:rPr lang="de-DE" altLang="de-DE" dirty="0" err="1"/>
              <a:t>Koagulase</a:t>
            </a:r>
            <a:r>
              <a:rPr lang="de-DE" altLang="de-DE" dirty="0"/>
              <a:t>		schützende Fibrinkapsel</a:t>
            </a:r>
            <a:br>
              <a:rPr lang="de-DE" altLang="de-DE" dirty="0"/>
            </a:br>
            <a:r>
              <a:rPr lang="de-DE" altLang="de-DE" dirty="0"/>
              <a:t>			Biofilmbildung!</a:t>
            </a:r>
          </a:p>
          <a:p>
            <a:pPr lvl="1" eaLnBrk="1" hangingPunct="1">
              <a:lnSpc>
                <a:spcPct val="90000"/>
              </a:lnSpc>
            </a:pPr>
            <a:r>
              <a:rPr lang="de-DE" altLang="de-DE" dirty="0" err="1" smtClean="0"/>
              <a:t>Exotoxine</a:t>
            </a:r>
            <a:r>
              <a:rPr lang="de-DE" altLang="de-DE" dirty="0" smtClean="0"/>
              <a:t>		</a:t>
            </a:r>
            <a:r>
              <a:rPr lang="de-DE" altLang="de-DE" dirty="0" err="1" smtClean="0"/>
              <a:t>Toxic</a:t>
            </a:r>
            <a:r>
              <a:rPr lang="de-DE" altLang="de-DE" dirty="0" smtClean="0"/>
              <a:t>-Shock-Syndrom, 						</a:t>
            </a:r>
            <a:r>
              <a:rPr lang="de-DE" altLang="de-DE" dirty="0" err="1" smtClean="0"/>
              <a:t>Epidemolyse</a:t>
            </a:r>
            <a:r>
              <a:rPr lang="de-DE" altLang="de-DE" dirty="0" smtClean="0"/>
              <a:t>, Diarrhoe</a:t>
            </a:r>
          </a:p>
          <a:p>
            <a:pPr lvl="1" eaLnBrk="1" hangingPunct="1">
              <a:lnSpc>
                <a:spcPct val="90000"/>
              </a:lnSpc>
            </a:pPr>
            <a:endParaRPr lang="de-DE" altLang="de-DE" dirty="0" smtClean="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0" y="188641"/>
            <a:ext cx="2891694" cy="216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upload.wikimedia.org/wikipedia/commons/thumb/e/e4/Staphylococcus_aureus_biofilm_01.jpg/1024px-Staphylococcus_aureus_biofilm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216" y="4049298"/>
            <a:ext cx="2575852" cy="1725259"/>
          </a:xfrm>
          <a:prstGeom prst="rect">
            <a:avLst/>
          </a:prstGeom>
          <a:noFill/>
          <a:extLst>
            <a:ext uri="{909E8E84-426E-40DD-AFC4-6F175D3DCCD1}">
              <a14:hiddenFill xmlns:a14="http://schemas.microsoft.com/office/drawing/2010/main">
                <a:solidFill>
                  <a:srgbClr val="FFFFFF"/>
                </a:solidFill>
              </a14:hiddenFill>
            </a:ext>
          </a:extLst>
        </p:spPr>
      </p:pic>
      <p:sp>
        <p:nvSpPr>
          <p:cNvPr id="2" name="Pfeil nach rechts 1"/>
          <p:cNvSpPr/>
          <p:nvPr/>
        </p:nvSpPr>
        <p:spPr>
          <a:xfrm>
            <a:off x="6456040" y="4437112"/>
            <a:ext cx="1656184" cy="2880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3700865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70723">
                                            <p:txEl>
                                              <p:pRg st="4" end="4"/>
                                            </p:txEl>
                                          </p:spTgt>
                                        </p:tgtEl>
                                        <p:attrNameLst>
                                          <p:attrName>style.visibility</p:attrName>
                                        </p:attrNameLst>
                                      </p:cBhvr>
                                      <p:to>
                                        <p:strVal val="visible"/>
                                      </p:to>
                                    </p:set>
                                    <p:animEffect transition="in" filter="wipe(down)">
                                      <p:cBhvr>
                                        <p:cTn id="7" dur="500"/>
                                        <p:tgtEl>
                                          <p:spTgt spid="67072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70723">
                                            <p:txEl>
                                              <p:pRg st="5" end="5"/>
                                            </p:txEl>
                                          </p:spTgt>
                                        </p:tgtEl>
                                        <p:attrNameLst>
                                          <p:attrName>style.visibility</p:attrName>
                                        </p:attrNameLst>
                                      </p:cBhvr>
                                      <p:to>
                                        <p:strVal val="visible"/>
                                      </p:to>
                                    </p:set>
                                    <p:animEffect transition="in" filter="wipe(down)">
                                      <p:cBhvr>
                                        <p:cTn id="10" dur="500"/>
                                        <p:tgtEl>
                                          <p:spTgt spid="670723">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70723">
                                            <p:txEl>
                                              <p:pRg st="6" end="6"/>
                                            </p:txEl>
                                          </p:spTgt>
                                        </p:tgtEl>
                                        <p:attrNameLst>
                                          <p:attrName>style.visibility</p:attrName>
                                        </p:attrNameLst>
                                      </p:cBhvr>
                                      <p:to>
                                        <p:strVal val="visible"/>
                                      </p:to>
                                    </p:set>
                                    <p:animEffect transition="in" filter="wipe(down)">
                                      <p:cBhvr>
                                        <p:cTn id="13" dur="500"/>
                                        <p:tgtEl>
                                          <p:spTgt spid="670723">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70723">
                                            <p:txEl>
                                              <p:pRg st="8" end="8"/>
                                            </p:txEl>
                                          </p:spTgt>
                                        </p:tgtEl>
                                        <p:attrNameLst>
                                          <p:attrName>style.visibility</p:attrName>
                                        </p:attrNameLst>
                                      </p:cBhvr>
                                      <p:to>
                                        <p:strVal val="visible"/>
                                      </p:to>
                                    </p:set>
                                    <p:animEffect transition="in" filter="wipe(down)">
                                      <p:cBhvr>
                                        <p:cTn id="16" dur="500"/>
                                        <p:tgtEl>
                                          <p:spTgt spid="670723">
                                            <p:txEl>
                                              <p:pRg st="8" end="8"/>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670723">
                                            <p:txEl>
                                              <p:pRg st="7" end="7"/>
                                            </p:txEl>
                                          </p:spTgt>
                                        </p:tgtEl>
                                        <p:attrNameLst>
                                          <p:attrName>style.visibility</p:attrName>
                                        </p:attrNameLst>
                                      </p:cBhvr>
                                      <p:to>
                                        <p:strVal val="visible"/>
                                      </p:to>
                                    </p:set>
                                    <p:animEffect transition="in" filter="wipe(down)">
                                      <p:cBhvr>
                                        <p:cTn id="19" dur="500"/>
                                        <p:tgtEl>
                                          <p:spTgt spid="670723">
                                            <p:txEl>
                                              <p:pRg st="7" end="7"/>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95400" y="107082"/>
            <a:ext cx="8526463"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de-DE" dirty="0" smtClean="0"/>
              <a:t>Staphylococcus aureus</a:t>
            </a:r>
          </a:p>
        </p:txBody>
      </p:sp>
      <p:sp>
        <p:nvSpPr>
          <p:cNvPr id="140291" name="Rectangle 3"/>
          <p:cNvSpPr>
            <a:spLocks noGrp="1" noChangeArrowheads="1"/>
          </p:cNvSpPr>
          <p:nvPr>
            <p:ph type="body" idx="1"/>
          </p:nvPr>
        </p:nvSpPr>
        <p:spPr>
          <a:xfrm>
            <a:off x="623392" y="1382853"/>
            <a:ext cx="8488363" cy="5112568"/>
          </a:xfrm>
        </p:spPr>
        <p:txBody>
          <a:bodyPr>
            <a:normAutofit lnSpcReduction="10000"/>
          </a:bodyPr>
          <a:lstStyle/>
          <a:p>
            <a:pPr eaLnBrk="1" hangingPunct="1"/>
            <a:r>
              <a:rPr lang="de-DE" altLang="de-DE" dirty="0" smtClean="0"/>
              <a:t>Häufigster Sepsis-Erreger</a:t>
            </a:r>
          </a:p>
          <a:p>
            <a:pPr eaLnBrk="1" hangingPunct="1"/>
            <a:r>
              <a:rPr lang="de-DE" altLang="de-DE" dirty="0" smtClean="0"/>
              <a:t>Häufigster Erreger von nosokomialen Infektionen</a:t>
            </a:r>
          </a:p>
          <a:p>
            <a:pPr eaLnBrk="1" hangingPunct="1"/>
            <a:r>
              <a:rPr lang="de-DE" altLang="de-DE" dirty="0" smtClean="0"/>
              <a:t>Infektion körperfremder Materialien</a:t>
            </a:r>
          </a:p>
          <a:p>
            <a:pPr lvl="1"/>
            <a:r>
              <a:rPr lang="de-DE" altLang="de-DE" dirty="0" smtClean="0"/>
              <a:t>Endoprothesen</a:t>
            </a:r>
          </a:p>
          <a:p>
            <a:pPr lvl="1"/>
            <a:r>
              <a:rPr lang="de-DE" altLang="de-DE" dirty="0" smtClean="0"/>
              <a:t>Herzklappen</a:t>
            </a:r>
          </a:p>
          <a:p>
            <a:pPr lvl="1"/>
            <a:r>
              <a:rPr lang="de-DE" altLang="de-DE" dirty="0" smtClean="0"/>
              <a:t>Katheter</a:t>
            </a:r>
          </a:p>
          <a:p>
            <a:pPr eaLnBrk="1" hangingPunct="1"/>
            <a:r>
              <a:rPr lang="de-DE" altLang="de-DE" dirty="0" smtClean="0"/>
              <a:t>Häufigster Erreger von</a:t>
            </a:r>
          </a:p>
          <a:p>
            <a:pPr lvl="1"/>
            <a:r>
              <a:rPr lang="de-DE" altLang="de-DE" dirty="0" err="1" smtClean="0"/>
              <a:t>Follikulitis</a:t>
            </a:r>
            <a:r>
              <a:rPr lang="de-DE" altLang="de-DE" dirty="0" smtClean="0"/>
              <a:t>, Furunkeln, Karbunkeln</a:t>
            </a:r>
          </a:p>
          <a:p>
            <a:pPr lvl="1" eaLnBrk="1" hangingPunct="1"/>
            <a:r>
              <a:rPr lang="de-DE" altLang="de-DE" dirty="0" smtClean="0"/>
              <a:t>Septischen Arthritiden</a:t>
            </a:r>
          </a:p>
          <a:p>
            <a:pPr lvl="1" eaLnBrk="1" hangingPunct="1"/>
            <a:r>
              <a:rPr lang="de-DE" altLang="de-DE" dirty="0" smtClean="0"/>
              <a:t>Osteomyelitiden</a:t>
            </a:r>
          </a:p>
          <a:p>
            <a:pPr lvl="1" eaLnBrk="1" hangingPunct="1"/>
            <a:r>
              <a:rPr lang="de-DE" altLang="de-DE" dirty="0" smtClean="0"/>
              <a:t>TEP-Infektionen </a:t>
            </a:r>
            <a:br>
              <a:rPr lang="de-DE" altLang="de-DE" dirty="0" smtClean="0"/>
            </a:br>
            <a:r>
              <a:rPr lang="de-DE" altLang="de-DE" dirty="0" smtClean="0"/>
              <a:t>(mit </a:t>
            </a:r>
            <a:r>
              <a:rPr lang="de-DE" altLang="de-DE" dirty="0" err="1" smtClean="0"/>
              <a:t>Staph</a:t>
            </a:r>
            <a:r>
              <a:rPr lang="de-DE" altLang="de-DE" dirty="0" smtClean="0"/>
              <a:t>. </a:t>
            </a:r>
            <a:r>
              <a:rPr lang="de-DE" altLang="de-DE" dirty="0" err="1" smtClean="0"/>
              <a:t>epidermidis</a:t>
            </a:r>
            <a:r>
              <a:rPr lang="de-DE" altLang="de-DE" dirty="0" smtClean="0"/>
              <a:t>)</a:t>
            </a:r>
          </a:p>
          <a:p>
            <a:pPr eaLnBrk="1" hangingPunct="1"/>
            <a:endParaRPr lang="de-DE" altLang="de-DE" dirty="0" smtClean="0"/>
          </a:p>
          <a:p>
            <a:pPr eaLnBrk="1" hangingPunct="1"/>
            <a:endParaRPr lang="de-DE" altLang="de-DE" dirty="0" smtClean="0"/>
          </a:p>
        </p:txBody>
      </p:sp>
      <p:pic>
        <p:nvPicPr>
          <p:cNvPr id="11266" name="Picture 2" descr="http://www.enzyklopaedie-dermatologie.de/pictures/01446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3988" y="3645024"/>
            <a:ext cx="372861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enzyklopaedie-dermatologie.de/pictures/01446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3987" y="881961"/>
            <a:ext cx="3728613" cy="2458982"/>
          </a:xfrm>
          <a:prstGeom prst="rect">
            <a:avLst/>
          </a:prstGeom>
          <a:noFill/>
          <a:extLst>
            <a:ext uri="{909E8E84-426E-40DD-AFC4-6F175D3DCCD1}">
              <a14:hiddenFill xmlns:a14="http://schemas.microsoft.com/office/drawing/2010/main">
                <a:solidFill>
                  <a:srgbClr val="FFFFFF"/>
                </a:solidFill>
              </a14:hiddenFill>
            </a:ext>
          </a:extLst>
        </p:spPr>
      </p:pic>
      <p:sp>
        <p:nvSpPr>
          <p:cNvPr id="2" name="Pfeil nach rechts 1"/>
          <p:cNvSpPr/>
          <p:nvPr/>
        </p:nvSpPr>
        <p:spPr>
          <a:xfrm>
            <a:off x="3863752" y="76538"/>
            <a:ext cx="3456384" cy="832182"/>
          </a:xfrm>
          <a:prstGeom prst="rightArrow">
            <a:avLst>
              <a:gd name="adj1" fmla="val 586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Ihre Blickdiagnose?</a:t>
            </a:r>
          </a:p>
        </p:txBody>
      </p:sp>
    </p:spTree>
    <p:extLst>
      <p:ext uri="{BB962C8B-B14F-4D97-AF65-F5344CB8AC3E}">
        <p14:creationId xmlns:p14="http://schemas.microsoft.com/office/powerpoint/2010/main" val="428769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0291">
                                            <p:txEl>
                                              <p:pRg st="6" end="6"/>
                                            </p:txEl>
                                          </p:spTgt>
                                        </p:tgtEl>
                                        <p:attrNameLst>
                                          <p:attrName>style.visibility</p:attrName>
                                        </p:attrNameLst>
                                      </p:cBhvr>
                                      <p:to>
                                        <p:strVal val="visible"/>
                                      </p:to>
                                    </p:set>
                                    <p:anim calcmode="lin" valueType="num">
                                      <p:cBhvr>
                                        <p:cTn id="7" dur="500" fill="hold"/>
                                        <p:tgtEl>
                                          <p:spTgt spid="140291">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140291">
                                            <p:txEl>
                                              <p:pRg st="6" end="6"/>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40291">
                                            <p:txEl>
                                              <p:pRg st="7" end="7"/>
                                            </p:txEl>
                                          </p:spTgt>
                                        </p:tgtEl>
                                        <p:attrNameLst>
                                          <p:attrName>style.visibility</p:attrName>
                                        </p:attrNameLst>
                                      </p:cBhvr>
                                      <p:to>
                                        <p:strVal val="visible"/>
                                      </p:to>
                                    </p:set>
                                    <p:anim calcmode="lin" valueType="num">
                                      <p:cBhvr>
                                        <p:cTn id="12" dur="500" fill="hold"/>
                                        <p:tgtEl>
                                          <p:spTgt spid="140291">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140291">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140291">
                                            <p:txEl>
                                              <p:pRg st="7" end="7"/>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40291">
                                            <p:txEl>
                                              <p:pRg st="8" end="8"/>
                                            </p:txEl>
                                          </p:spTgt>
                                        </p:tgtEl>
                                        <p:attrNameLst>
                                          <p:attrName>style.visibility</p:attrName>
                                        </p:attrNameLst>
                                      </p:cBhvr>
                                      <p:to>
                                        <p:strVal val="visible"/>
                                      </p:to>
                                    </p:set>
                                    <p:anim calcmode="lin" valueType="num">
                                      <p:cBhvr>
                                        <p:cTn id="17" dur="500" fill="hold"/>
                                        <p:tgtEl>
                                          <p:spTgt spid="140291">
                                            <p:txEl>
                                              <p:pRg st="8" end="8"/>
                                            </p:txEl>
                                          </p:spTgt>
                                        </p:tgtEl>
                                        <p:attrNameLst>
                                          <p:attrName>ppt_w</p:attrName>
                                        </p:attrNameLst>
                                      </p:cBhvr>
                                      <p:tavLst>
                                        <p:tav tm="0">
                                          <p:val>
                                            <p:fltVal val="0"/>
                                          </p:val>
                                        </p:tav>
                                        <p:tav tm="100000">
                                          <p:val>
                                            <p:strVal val="#ppt_w"/>
                                          </p:val>
                                        </p:tav>
                                      </p:tavLst>
                                    </p:anim>
                                    <p:anim calcmode="lin" valueType="num">
                                      <p:cBhvr>
                                        <p:cTn id="18" dur="500" fill="hold"/>
                                        <p:tgtEl>
                                          <p:spTgt spid="140291">
                                            <p:txEl>
                                              <p:pRg st="8" end="8"/>
                                            </p:txEl>
                                          </p:spTgt>
                                        </p:tgtEl>
                                        <p:attrNameLst>
                                          <p:attrName>ppt_h</p:attrName>
                                        </p:attrNameLst>
                                      </p:cBhvr>
                                      <p:tavLst>
                                        <p:tav tm="0">
                                          <p:val>
                                            <p:fltVal val="0"/>
                                          </p:val>
                                        </p:tav>
                                        <p:tav tm="100000">
                                          <p:val>
                                            <p:strVal val="#ppt_h"/>
                                          </p:val>
                                        </p:tav>
                                      </p:tavLst>
                                    </p:anim>
                                    <p:animEffect transition="in" filter="fade">
                                      <p:cBhvr>
                                        <p:cTn id="19" dur="500"/>
                                        <p:tgtEl>
                                          <p:spTgt spid="140291">
                                            <p:txEl>
                                              <p:pRg st="8" end="8"/>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40291">
                                            <p:txEl>
                                              <p:pRg st="9" end="9"/>
                                            </p:txEl>
                                          </p:spTgt>
                                        </p:tgtEl>
                                        <p:attrNameLst>
                                          <p:attrName>style.visibility</p:attrName>
                                        </p:attrNameLst>
                                      </p:cBhvr>
                                      <p:to>
                                        <p:strVal val="visible"/>
                                      </p:to>
                                    </p:set>
                                    <p:anim calcmode="lin" valueType="num">
                                      <p:cBhvr>
                                        <p:cTn id="22" dur="500" fill="hold"/>
                                        <p:tgtEl>
                                          <p:spTgt spid="140291">
                                            <p:txEl>
                                              <p:pRg st="9" end="9"/>
                                            </p:txEl>
                                          </p:spTgt>
                                        </p:tgtEl>
                                        <p:attrNameLst>
                                          <p:attrName>ppt_w</p:attrName>
                                        </p:attrNameLst>
                                      </p:cBhvr>
                                      <p:tavLst>
                                        <p:tav tm="0">
                                          <p:val>
                                            <p:fltVal val="0"/>
                                          </p:val>
                                        </p:tav>
                                        <p:tav tm="100000">
                                          <p:val>
                                            <p:strVal val="#ppt_w"/>
                                          </p:val>
                                        </p:tav>
                                      </p:tavLst>
                                    </p:anim>
                                    <p:anim calcmode="lin" valueType="num">
                                      <p:cBhvr>
                                        <p:cTn id="23" dur="500" fill="hold"/>
                                        <p:tgtEl>
                                          <p:spTgt spid="140291">
                                            <p:txEl>
                                              <p:pRg st="9" end="9"/>
                                            </p:txEl>
                                          </p:spTgt>
                                        </p:tgtEl>
                                        <p:attrNameLst>
                                          <p:attrName>ppt_h</p:attrName>
                                        </p:attrNameLst>
                                      </p:cBhvr>
                                      <p:tavLst>
                                        <p:tav tm="0">
                                          <p:val>
                                            <p:fltVal val="0"/>
                                          </p:val>
                                        </p:tav>
                                        <p:tav tm="100000">
                                          <p:val>
                                            <p:strVal val="#ppt_h"/>
                                          </p:val>
                                        </p:tav>
                                      </p:tavLst>
                                    </p:anim>
                                    <p:animEffect transition="in" filter="fade">
                                      <p:cBhvr>
                                        <p:cTn id="24" dur="500"/>
                                        <p:tgtEl>
                                          <p:spTgt spid="140291">
                                            <p:txEl>
                                              <p:pRg st="9" end="9"/>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140291">
                                            <p:txEl>
                                              <p:pRg st="10" end="10"/>
                                            </p:txEl>
                                          </p:spTgt>
                                        </p:tgtEl>
                                        <p:attrNameLst>
                                          <p:attrName>style.visibility</p:attrName>
                                        </p:attrNameLst>
                                      </p:cBhvr>
                                      <p:to>
                                        <p:strVal val="visible"/>
                                      </p:to>
                                    </p:set>
                                    <p:anim calcmode="lin" valueType="num">
                                      <p:cBhvr>
                                        <p:cTn id="27" dur="500" fill="hold"/>
                                        <p:tgtEl>
                                          <p:spTgt spid="140291">
                                            <p:txEl>
                                              <p:pRg st="10" end="10"/>
                                            </p:txEl>
                                          </p:spTgt>
                                        </p:tgtEl>
                                        <p:attrNameLst>
                                          <p:attrName>ppt_w</p:attrName>
                                        </p:attrNameLst>
                                      </p:cBhvr>
                                      <p:tavLst>
                                        <p:tav tm="0">
                                          <p:val>
                                            <p:fltVal val="0"/>
                                          </p:val>
                                        </p:tav>
                                        <p:tav tm="100000">
                                          <p:val>
                                            <p:strVal val="#ppt_w"/>
                                          </p:val>
                                        </p:tav>
                                      </p:tavLst>
                                    </p:anim>
                                    <p:anim calcmode="lin" valueType="num">
                                      <p:cBhvr>
                                        <p:cTn id="28" dur="500" fill="hold"/>
                                        <p:tgtEl>
                                          <p:spTgt spid="140291">
                                            <p:txEl>
                                              <p:pRg st="10" end="10"/>
                                            </p:txEl>
                                          </p:spTgt>
                                        </p:tgtEl>
                                        <p:attrNameLst>
                                          <p:attrName>ppt_h</p:attrName>
                                        </p:attrNameLst>
                                      </p:cBhvr>
                                      <p:tavLst>
                                        <p:tav tm="0">
                                          <p:val>
                                            <p:fltVal val="0"/>
                                          </p:val>
                                        </p:tav>
                                        <p:tav tm="100000">
                                          <p:val>
                                            <p:strVal val="#ppt_h"/>
                                          </p:val>
                                        </p:tav>
                                      </p:tavLst>
                                    </p:anim>
                                    <p:animEffect transition="in" filter="fade">
                                      <p:cBhvr>
                                        <p:cTn id="29" dur="500"/>
                                        <p:tgtEl>
                                          <p:spTgt spid="1402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35360" y="107082"/>
            <a:ext cx="11737304"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sz="2800" dirty="0" smtClean="0"/>
              <a:t>Staphylococcal Toxic Shock Syndrome (</a:t>
            </a:r>
            <a:r>
              <a:rPr lang="en-US" altLang="de-DE" sz="2800" dirty="0" err="1" smtClean="0"/>
              <a:t>sTSS</a:t>
            </a:r>
            <a:r>
              <a:rPr lang="en-US" altLang="de-DE" sz="2800" dirty="0"/>
              <a:t>)</a:t>
            </a:r>
            <a:br>
              <a:rPr lang="en-US" altLang="de-DE" sz="2800" dirty="0"/>
            </a:br>
            <a:r>
              <a:rPr lang="en-US" altLang="de-DE" sz="2000" dirty="0" smtClean="0"/>
              <a:t>Streptococcal </a:t>
            </a:r>
            <a:r>
              <a:rPr lang="en-US" altLang="de-DE" sz="2000" dirty="0"/>
              <a:t>Toxic Shock Syndrome (</a:t>
            </a:r>
            <a:r>
              <a:rPr lang="en-US" altLang="de-DE" sz="2000" dirty="0" err="1"/>
              <a:t>sTSS</a:t>
            </a:r>
            <a:r>
              <a:rPr lang="en-US" altLang="de-DE" sz="2000" dirty="0" smtClean="0"/>
              <a:t>)</a:t>
            </a:r>
          </a:p>
        </p:txBody>
      </p:sp>
      <p:sp>
        <p:nvSpPr>
          <p:cNvPr id="140291" name="Rectangle 3"/>
          <p:cNvSpPr>
            <a:spLocks noGrp="1" noChangeArrowheads="1"/>
          </p:cNvSpPr>
          <p:nvPr>
            <p:ph type="body" idx="1"/>
          </p:nvPr>
        </p:nvSpPr>
        <p:spPr>
          <a:xfrm>
            <a:off x="623392" y="1382853"/>
            <a:ext cx="11449272" cy="5112568"/>
          </a:xfrm>
        </p:spPr>
        <p:txBody>
          <a:bodyPr>
            <a:normAutofit lnSpcReduction="10000"/>
          </a:bodyPr>
          <a:lstStyle/>
          <a:p>
            <a:pPr eaLnBrk="1" hangingPunct="1"/>
            <a:r>
              <a:rPr lang="de-DE" altLang="de-DE" sz="2400" dirty="0" smtClean="0"/>
              <a:t>Ausgelöst durch ein Superantigen (T-Zell-Aktivierung)</a:t>
            </a:r>
          </a:p>
          <a:p>
            <a:pPr eaLnBrk="1" hangingPunct="1"/>
            <a:r>
              <a:rPr lang="de-DE" altLang="de-DE" sz="2400" dirty="0" smtClean="0"/>
              <a:t>Ätiologie: </a:t>
            </a:r>
          </a:p>
          <a:p>
            <a:pPr lvl="1"/>
            <a:r>
              <a:rPr lang="de-DE" altLang="de-DE" sz="2400" dirty="0" smtClean="0"/>
              <a:t>Weichteilinfektionen</a:t>
            </a:r>
          </a:p>
          <a:p>
            <a:pPr lvl="1"/>
            <a:r>
              <a:rPr lang="de-DE" altLang="de-DE" sz="2400" dirty="0" smtClean="0"/>
              <a:t>Operationen</a:t>
            </a:r>
          </a:p>
          <a:p>
            <a:pPr lvl="1"/>
            <a:r>
              <a:rPr lang="de-DE" altLang="de-DE" sz="2400" dirty="0" smtClean="0"/>
              <a:t>Traumata</a:t>
            </a:r>
            <a:endParaRPr lang="de-DE" altLang="de-DE" sz="2400" dirty="0"/>
          </a:p>
          <a:p>
            <a:pPr lvl="1"/>
            <a:r>
              <a:rPr lang="de-DE" altLang="de-DE" sz="2400" dirty="0" smtClean="0"/>
              <a:t>(</a:t>
            </a:r>
            <a:r>
              <a:rPr lang="de-DE" altLang="de-DE" sz="2400" dirty="0" err="1" smtClean="0"/>
              <a:t>Tamponträgerinnen</a:t>
            </a:r>
            <a:r>
              <a:rPr lang="de-DE" altLang="de-DE" sz="2400" dirty="0" smtClean="0"/>
              <a:t>, selten geworden)</a:t>
            </a:r>
          </a:p>
          <a:p>
            <a:r>
              <a:rPr lang="de-DE" altLang="de-DE" sz="2400" dirty="0" smtClean="0"/>
              <a:t>Klinisches Bild: </a:t>
            </a:r>
          </a:p>
          <a:p>
            <a:pPr lvl="1"/>
            <a:r>
              <a:rPr lang="de-DE" altLang="de-DE" sz="2400" dirty="0"/>
              <a:t>Fieber (&gt; 38,9 °C</a:t>
            </a:r>
            <a:r>
              <a:rPr lang="de-DE" altLang="de-DE" sz="2400" dirty="0" smtClean="0"/>
              <a:t>), Hypotonie (Blutdruck </a:t>
            </a:r>
            <a:r>
              <a:rPr lang="de-DE" altLang="de-DE" sz="2400" dirty="0"/>
              <a:t>&lt; 90 </a:t>
            </a:r>
            <a:r>
              <a:rPr lang="de-DE" altLang="de-DE" sz="2400" dirty="0" err="1"/>
              <a:t>mmHg</a:t>
            </a:r>
            <a:r>
              <a:rPr lang="de-DE" altLang="de-DE" sz="2400" dirty="0"/>
              <a:t>)</a:t>
            </a:r>
          </a:p>
          <a:p>
            <a:pPr lvl="1"/>
            <a:r>
              <a:rPr lang="de-DE" altLang="de-DE" sz="2400" dirty="0"/>
              <a:t>diffuses </a:t>
            </a:r>
            <a:r>
              <a:rPr lang="de-DE" altLang="de-DE" sz="2400" dirty="0" err="1"/>
              <a:t>makulöses</a:t>
            </a:r>
            <a:r>
              <a:rPr lang="de-DE" altLang="de-DE" sz="2400" dirty="0"/>
              <a:t> </a:t>
            </a:r>
            <a:r>
              <a:rPr lang="de-DE" altLang="de-DE" sz="2400" dirty="0" smtClean="0"/>
              <a:t>Exanthem</a:t>
            </a:r>
          </a:p>
          <a:p>
            <a:r>
              <a:rPr lang="de-DE" altLang="de-DE" sz="2700" dirty="0" smtClean="0"/>
              <a:t>Organmanifestationen: </a:t>
            </a:r>
          </a:p>
          <a:p>
            <a:pPr lvl="1"/>
            <a:r>
              <a:rPr lang="de-DE" altLang="de-DE" sz="2400" dirty="0" smtClean="0"/>
              <a:t>Nieren- und Leberversagen</a:t>
            </a:r>
          </a:p>
          <a:p>
            <a:pPr lvl="1"/>
            <a:r>
              <a:rPr lang="de-DE" altLang="de-DE" sz="2400" dirty="0" smtClean="0"/>
              <a:t>Diarrhoe, Blutungen</a:t>
            </a:r>
            <a:endParaRPr lang="de-DE" altLang="de-DE" sz="2400" dirty="0"/>
          </a:p>
          <a:p>
            <a:pPr eaLnBrk="1" hangingPunct="1"/>
            <a:endParaRPr lang="de-DE" altLang="de-DE" sz="2400" dirty="0" smtClean="0"/>
          </a:p>
        </p:txBody>
      </p:sp>
      <p:sp>
        <p:nvSpPr>
          <p:cNvPr id="3" name="Textfeld 2"/>
          <p:cNvSpPr txBox="1"/>
          <p:nvPr/>
        </p:nvSpPr>
        <p:spPr>
          <a:xfrm>
            <a:off x="7248128" y="5085184"/>
            <a:ext cx="4229043" cy="1569660"/>
          </a:xfrm>
          <a:prstGeom prst="rect">
            <a:avLst/>
          </a:prstGeom>
          <a:solidFill>
            <a:schemeClr val="bg2">
              <a:lumMod val="50000"/>
            </a:schemeClr>
          </a:solidFill>
        </p:spPr>
        <p:txBody>
          <a:bodyPr wrap="none" rtlCol="0">
            <a:spAutoFit/>
          </a:bodyPr>
          <a:lstStyle/>
          <a:p>
            <a:r>
              <a:rPr lang="de-DE" sz="2400" dirty="0" smtClean="0">
                <a:solidFill>
                  <a:schemeClr val="bg1"/>
                </a:solidFill>
              </a:rPr>
              <a:t>Therapie: </a:t>
            </a:r>
          </a:p>
          <a:p>
            <a:r>
              <a:rPr lang="de-DE" sz="2400" dirty="0" smtClean="0">
                <a:solidFill>
                  <a:schemeClr val="bg1"/>
                </a:solidFill>
              </a:rPr>
              <a:t>Antibiose, </a:t>
            </a:r>
            <a:br>
              <a:rPr lang="de-DE" sz="2400" dirty="0" smtClean="0">
                <a:solidFill>
                  <a:schemeClr val="bg1"/>
                </a:solidFill>
              </a:rPr>
            </a:br>
            <a:r>
              <a:rPr lang="de-DE" sz="2400" dirty="0" smtClean="0">
                <a:solidFill>
                  <a:schemeClr val="bg1"/>
                </a:solidFill>
              </a:rPr>
              <a:t>Immunglobuline, </a:t>
            </a:r>
            <a:br>
              <a:rPr lang="de-DE" sz="2400" dirty="0" smtClean="0">
                <a:solidFill>
                  <a:schemeClr val="bg1"/>
                </a:solidFill>
              </a:rPr>
            </a:br>
            <a:r>
              <a:rPr lang="de-DE" sz="2400" dirty="0" smtClean="0">
                <a:solidFill>
                  <a:schemeClr val="bg1"/>
                </a:solidFill>
              </a:rPr>
              <a:t>Intensivmedizinische Behandlung</a:t>
            </a:r>
            <a:endParaRPr lang="de-DE" sz="2400" dirty="0">
              <a:solidFill>
                <a:schemeClr val="bg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6761" y="179664"/>
            <a:ext cx="3563887" cy="2406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a:picLocks noChangeAspect="1"/>
          </p:cNvPicPr>
          <p:nvPr/>
        </p:nvPicPr>
        <p:blipFill rotWithShape="1">
          <a:blip r:embed="rId3"/>
          <a:srcRect l="861" b="16926"/>
          <a:stretch/>
        </p:blipFill>
        <p:spPr>
          <a:xfrm>
            <a:off x="8396762" y="2662946"/>
            <a:ext cx="3563886" cy="2389108"/>
          </a:xfrm>
          <a:prstGeom prst="rect">
            <a:avLst/>
          </a:prstGeom>
        </p:spPr>
      </p:pic>
    </p:spTree>
    <p:extLst>
      <p:ext uri="{BB962C8B-B14F-4D97-AF65-F5344CB8AC3E}">
        <p14:creationId xmlns:p14="http://schemas.microsoft.com/office/powerpoint/2010/main" val="2929280578"/>
      </p:ext>
    </p:extLst>
  </p:cSld>
  <p:clrMapOvr>
    <a:masterClrMapping/>
  </p:clrMapOvr>
  <p:transition/>
  <p:timing>
    <p:tnLst>
      <p:par>
        <p:cTn id="1" dur="indefinite" restart="never" nodeType="tmRoot"/>
      </p:par>
    </p:tnLst>
  </p:timing>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580458" y="-373281"/>
            <a:ext cx="11017223"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de-DE" sz="3600" dirty="0" smtClean="0"/>
              <a:t>MRSA: </a:t>
            </a:r>
            <a:r>
              <a:rPr lang="en-US" altLang="de-DE" sz="2400" dirty="0" smtClean="0"/>
              <a:t>Methicillin-</a:t>
            </a:r>
            <a:r>
              <a:rPr lang="en-US" altLang="de-DE" sz="2400" dirty="0" err="1" smtClean="0"/>
              <a:t>Resistenter</a:t>
            </a:r>
            <a:r>
              <a:rPr lang="en-US" altLang="de-DE" sz="2400" dirty="0" smtClean="0"/>
              <a:t> </a:t>
            </a:r>
            <a:r>
              <a:rPr lang="en-US" altLang="de-DE" sz="2400" dirty="0"/>
              <a:t>Staphylococcus aureus</a:t>
            </a:r>
          </a:p>
        </p:txBody>
      </p:sp>
      <p:sp>
        <p:nvSpPr>
          <p:cNvPr id="141315" name="Rectangle 3"/>
          <p:cNvSpPr>
            <a:spLocks noGrp="1" noChangeArrowheads="1"/>
          </p:cNvSpPr>
          <p:nvPr>
            <p:ph type="body" idx="1"/>
          </p:nvPr>
        </p:nvSpPr>
        <p:spPr>
          <a:xfrm>
            <a:off x="436441" y="1043368"/>
            <a:ext cx="11161240" cy="4525962"/>
          </a:xfrm>
        </p:spPr>
        <p:txBody>
          <a:bodyPr/>
          <a:lstStyle/>
          <a:p>
            <a:r>
              <a:rPr lang="de-DE" altLang="de-DE" dirty="0"/>
              <a:t>Resistent gegen </a:t>
            </a:r>
            <a:r>
              <a:rPr lang="de-DE" altLang="de-DE" u="sng" dirty="0"/>
              <a:t>fast alle </a:t>
            </a:r>
            <a:r>
              <a:rPr lang="de-DE" altLang="de-DE" dirty="0" smtClean="0"/>
              <a:t>Betalactam-Antibiotika</a:t>
            </a:r>
            <a:r>
              <a:rPr lang="de-DE" altLang="de-DE" dirty="0"/>
              <a:t>!</a:t>
            </a:r>
          </a:p>
          <a:p>
            <a:pPr lvl="1"/>
            <a:r>
              <a:rPr lang="de-DE" altLang="de-DE" dirty="0"/>
              <a:t>Oft multiple andere AB-Resistenzen</a:t>
            </a:r>
          </a:p>
          <a:p>
            <a:pPr eaLnBrk="1" hangingPunct="1"/>
            <a:r>
              <a:rPr lang="de-DE" altLang="de-DE" dirty="0" smtClean="0"/>
              <a:t>Begünstigt durch Antibiotika-Einsatz und Einsatz von Desinfektionsmitteln </a:t>
            </a:r>
            <a:br>
              <a:rPr lang="de-DE" altLang="de-DE" dirty="0" smtClean="0"/>
            </a:br>
            <a:r>
              <a:rPr lang="de-DE" altLang="de-DE" sz="2000" dirty="0"/>
              <a:t>(Quartäre Ammoniumverbindungen, Tenside)</a:t>
            </a:r>
          </a:p>
          <a:p>
            <a:pPr eaLnBrk="1" hangingPunct="1"/>
            <a:r>
              <a:rPr lang="de-DE" altLang="de-DE" dirty="0" smtClean="0"/>
              <a:t>Geschätzt: 1 500 (- 40 000*) Todesfälle in Deutschland/J.</a:t>
            </a:r>
          </a:p>
          <a:p>
            <a:pPr eaLnBrk="1" hangingPunct="1"/>
            <a:r>
              <a:rPr lang="de-DE" altLang="de-DE" dirty="0" smtClean="0"/>
              <a:t>Mortalitätsrisiko im Krankenhaus 2,7-fach erhöht*</a:t>
            </a:r>
          </a:p>
          <a:p>
            <a:pPr eaLnBrk="1" hangingPunct="1"/>
            <a:endParaRPr lang="de-DE" altLang="de-DE" dirty="0" smtClean="0"/>
          </a:p>
        </p:txBody>
      </p:sp>
      <p:sp>
        <p:nvSpPr>
          <p:cNvPr id="141316" name="Textfeld 1"/>
          <p:cNvSpPr txBox="1">
            <a:spLocks noChangeArrowheads="1"/>
          </p:cNvSpPr>
          <p:nvPr/>
        </p:nvSpPr>
        <p:spPr bwMode="auto">
          <a:xfrm>
            <a:off x="2567608" y="6435727"/>
            <a:ext cx="4519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Times" pitchFamily="18" charset="0"/>
              <a:buChar char="•"/>
              <a:defRPr sz="2800">
                <a:solidFill>
                  <a:schemeClr val="tx1"/>
                </a:solidFill>
                <a:latin typeface="Arial" charset="0"/>
              </a:defRPr>
            </a:lvl1pPr>
            <a:lvl2pPr marL="742950" indent="-285750">
              <a:spcBef>
                <a:spcPct val="20000"/>
              </a:spcBef>
              <a:buClr>
                <a:schemeClr val="accent2"/>
              </a:buClr>
              <a:buFont typeface="Wingdings" pitchFamily="2" charset="2"/>
              <a:buChar char="w"/>
              <a:defRPr sz="2400">
                <a:solidFill>
                  <a:schemeClr val="tx1"/>
                </a:solidFill>
                <a:latin typeface="Arial" charset="0"/>
              </a:defRPr>
            </a:lvl2pPr>
            <a:lvl3pPr marL="1143000" indent="-228600">
              <a:spcBef>
                <a:spcPct val="20000"/>
              </a:spcBef>
              <a:buClr>
                <a:schemeClr val="accent1"/>
              </a:buClr>
              <a:buFont typeface="Wingdings" pitchFamily="2" charset="2"/>
              <a:buChar char="§"/>
              <a:defRPr sz="2000">
                <a:solidFill>
                  <a:schemeClr val="tx1"/>
                </a:solidFill>
                <a:latin typeface="Arial" charset="0"/>
              </a:defRPr>
            </a:lvl3pPr>
            <a:lvl4pPr marL="1600200" indent="-228600">
              <a:spcBef>
                <a:spcPct val="20000"/>
              </a:spcBef>
              <a:buClr>
                <a:schemeClr val="accent2"/>
              </a:buClr>
              <a:buFont typeface="Times" pitchFamily="18" charset="0"/>
              <a:buChar char="•"/>
              <a:defRPr sz="2000">
                <a:solidFill>
                  <a:schemeClr val="tx1"/>
                </a:solidFill>
                <a:latin typeface="Arial" charset="0"/>
              </a:defRPr>
            </a:lvl4pPr>
            <a:lvl5pPr marL="2057400" indent="-228600">
              <a:spcBef>
                <a:spcPct val="20000"/>
              </a:spcBef>
              <a:buClr>
                <a:schemeClr val="tx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*Deutsche Gesellschaft für Krankenhaushygiene</a:t>
            </a:r>
          </a:p>
        </p:txBody>
      </p:sp>
      <p:pic>
        <p:nvPicPr>
          <p:cNvPr id="5" name="Grafik 4"/>
          <p:cNvPicPr>
            <a:picLocks noChangeAspect="1"/>
          </p:cNvPicPr>
          <p:nvPr/>
        </p:nvPicPr>
        <p:blipFill rotWithShape="1">
          <a:blip r:embed="rId2"/>
          <a:srcRect t="62754" r="51828" b="8772"/>
          <a:stretch/>
        </p:blipFill>
        <p:spPr>
          <a:xfrm>
            <a:off x="1521447" y="3933056"/>
            <a:ext cx="9135246" cy="2924944"/>
          </a:xfrm>
          <a:prstGeom prst="rect">
            <a:avLst/>
          </a:prstGeom>
          <a:solidFill>
            <a:schemeClr val="bg2">
              <a:lumMod val="50000"/>
            </a:schemeClr>
          </a:solidFill>
        </p:spPr>
      </p:pic>
      <p:sp>
        <p:nvSpPr>
          <p:cNvPr id="6" name="Textfeld 5"/>
          <p:cNvSpPr txBox="1"/>
          <p:nvPr/>
        </p:nvSpPr>
        <p:spPr>
          <a:xfrm>
            <a:off x="7539305" y="4149080"/>
            <a:ext cx="4389343" cy="523220"/>
          </a:xfrm>
          <a:prstGeom prst="rect">
            <a:avLst/>
          </a:prstGeom>
          <a:solidFill>
            <a:schemeClr val="bg2">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bg1"/>
                </a:solidFill>
                <a:effectLst/>
                <a:uLnTx/>
                <a:uFillTx/>
                <a:latin typeface="Gill Sans MT"/>
                <a:ea typeface="+mn-ea"/>
                <a:cs typeface="+mn-cs"/>
              </a:rPr>
              <a:t>MRSA-Inzidenz </a:t>
            </a:r>
            <a:r>
              <a:rPr kumimoji="0" lang="de-DE" sz="2800" b="0" i="0" u="none" strike="noStrike" kern="1200" cap="none" spc="0" normalizeH="0" baseline="0" noProof="0" dirty="0" smtClean="0">
                <a:ln>
                  <a:noFill/>
                </a:ln>
                <a:solidFill>
                  <a:schemeClr val="bg1"/>
                </a:solidFill>
                <a:effectLst/>
                <a:uLnTx/>
                <a:uFillTx/>
                <a:latin typeface="Gill Sans MT"/>
                <a:ea typeface="+mn-ea"/>
                <a:cs typeface="+mn-cs"/>
              </a:rPr>
              <a:t>Deutschland </a:t>
            </a:r>
            <a:endParaRPr kumimoji="0" lang="de-DE" sz="2800" b="0" i="0" u="none" strike="noStrike" kern="1200" cap="none" spc="0" normalizeH="0" baseline="0" noProof="0" dirty="0">
              <a:ln>
                <a:noFill/>
              </a:ln>
              <a:solidFill>
                <a:schemeClr val="bg1"/>
              </a:solidFill>
              <a:effectLst/>
              <a:uLnTx/>
              <a:uFillTx/>
              <a:latin typeface="Gill Sans MT"/>
              <a:ea typeface="+mn-ea"/>
              <a:cs typeface="+mn-cs"/>
            </a:endParaRPr>
          </a:p>
        </p:txBody>
      </p:sp>
      <p:sp>
        <p:nvSpPr>
          <p:cNvPr id="7" name="Rechteck 6"/>
          <p:cNvSpPr/>
          <p:nvPr/>
        </p:nvSpPr>
        <p:spPr>
          <a:xfrm>
            <a:off x="2279576" y="6083101"/>
            <a:ext cx="290496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sz="1100" b="0" i="0" u="none" strike="noStrike" kern="1200" cap="none" spc="0" normalizeH="0" baseline="0" noProof="0" dirty="0" err="1">
                <a:ln>
                  <a:noFill/>
                </a:ln>
                <a:solidFill>
                  <a:prstClr val="black"/>
                </a:solidFill>
                <a:effectLst/>
                <a:uLnTx/>
                <a:uFillTx/>
                <a:latin typeface="Gill Sans MT"/>
                <a:ea typeface="+mn-ea"/>
                <a:cs typeface="+mn-cs"/>
              </a:rPr>
              <a:t>Quelle</a:t>
            </a:r>
            <a:r>
              <a:rPr kumimoji="0" lang="en-US" altLang="de-DE" sz="1100" b="0" i="0" u="none" strike="noStrike" kern="1200" cap="none" spc="0" normalizeH="0" baseline="0" noProof="0" dirty="0">
                <a:ln>
                  <a:noFill/>
                </a:ln>
                <a:solidFill>
                  <a:prstClr val="black"/>
                </a:solidFill>
                <a:effectLst/>
                <a:uLnTx/>
                <a:uFillTx/>
                <a:latin typeface="Gill Sans MT"/>
                <a:ea typeface="+mn-ea"/>
                <a:cs typeface="+mn-cs"/>
              </a:rPr>
              <a:t>: Surveillance Atlas of infectious Diseases</a:t>
            </a:r>
            <a:endParaRPr kumimoji="0" lang="de-DE" sz="11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179135203"/>
      </p:ext>
    </p:extLst>
  </p:cSld>
  <p:clrMapOvr>
    <a:masterClrMapping/>
  </p:clrMapOvr>
  <p:transition/>
  <p:timing>
    <p:tnLst>
      <p:par>
        <p:cTn id="1" dur="indefinite" restart="never" nodeType="tmRoot"/>
      </p:par>
    </p:tnLst>
  </p:timing>
  <p:extLst mod="1"/>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79376" y="-205502"/>
            <a:ext cx="8526463"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pPr eaLnBrk="1" hangingPunct="1"/>
            <a:r>
              <a:rPr lang="en-US" altLang="de-DE" sz="2400" dirty="0"/>
              <a:t>MRSA-</a:t>
            </a:r>
            <a:r>
              <a:rPr lang="en-US" altLang="de-DE" sz="2400" dirty="0" err="1"/>
              <a:t>Prävalenz</a:t>
            </a:r>
            <a:r>
              <a:rPr lang="en-US" altLang="de-DE" sz="2400" dirty="0"/>
              <a:t> in </a:t>
            </a:r>
            <a:r>
              <a:rPr lang="en-US" altLang="de-DE" sz="2400" dirty="0" smtClean="0"/>
              <a:t>Europa</a:t>
            </a:r>
            <a:endParaRPr lang="en-US" altLang="de-DE" sz="2400" dirty="0"/>
          </a:p>
        </p:txBody>
      </p:sp>
      <p:pic>
        <p:nvPicPr>
          <p:cNvPr id="10" name="Grafik 9"/>
          <p:cNvPicPr>
            <a:picLocks noChangeAspect="1"/>
          </p:cNvPicPr>
          <p:nvPr/>
        </p:nvPicPr>
        <p:blipFill rotWithShape="1">
          <a:blip r:embed="rId2"/>
          <a:srcRect l="45670" t="21079" r="31849" b="38901"/>
          <a:stretch/>
        </p:blipFill>
        <p:spPr>
          <a:xfrm>
            <a:off x="5087888" y="908863"/>
            <a:ext cx="6908928" cy="5958408"/>
          </a:xfrm>
          <a:prstGeom prst="rect">
            <a:avLst/>
          </a:prstGeom>
          <a:ln>
            <a:solidFill>
              <a:schemeClr val="accent1"/>
            </a:solidFill>
          </a:ln>
        </p:spPr>
      </p:pic>
      <p:sp>
        <p:nvSpPr>
          <p:cNvPr id="2" name="Inhaltsplatzhalter 1"/>
          <p:cNvSpPr>
            <a:spLocks noGrp="1"/>
          </p:cNvSpPr>
          <p:nvPr>
            <p:ph sz="quarter" idx="1"/>
          </p:nvPr>
        </p:nvSpPr>
        <p:spPr>
          <a:xfrm>
            <a:off x="479376" y="1444187"/>
            <a:ext cx="9017106" cy="4937760"/>
          </a:xfrm>
        </p:spPr>
        <p:txBody>
          <a:bodyPr/>
          <a:lstStyle/>
          <a:p>
            <a:pPr marL="0" indent="0">
              <a:buNone/>
            </a:pPr>
            <a:r>
              <a:rPr lang="de-DE" u="sng" dirty="0" smtClean="0"/>
              <a:t>Daten für 2022</a:t>
            </a:r>
          </a:p>
          <a:p>
            <a:pPr marL="0" indent="0">
              <a:buNone/>
            </a:pPr>
            <a:r>
              <a:rPr lang="de-DE" dirty="0" smtClean="0"/>
              <a:t>Deutschland:</a:t>
            </a:r>
          </a:p>
          <a:p>
            <a:pPr marL="0" indent="0">
              <a:buNone/>
            </a:pPr>
            <a:r>
              <a:rPr lang="de-DE" dirty="0" smtClean="0"/>
              <a:t>Anteil MRSA-Isolate</a:t>
            </a:r>
            <a:r>
              <a:rPr lang="de-DE" dirty="0"/>
              <a:t/>
            </a:r>
            <a:br>
              <a:rPr lang="de-DE" dirty="0"/>
            </a:br>
            <a:r>
              <a:rPr lang="de-DE" dirty="0" smtClean="0"/>
              <a:t>unter allen </a:t>
            </a:r>
            <a:r>
              <a:rPr lang="de-DE" dirty="0" err="1" smtClean="0"/>
              <a:t>Staph</a:t>
            </a:r>
            <a:r>
              <a:rPr lang="de-DE" dirty="0" smtClean="0"/>
              <a:t>. </a:t>
            </a:r>
            <a:r>
              <a:rPr lang="de-DE" dirty="0" err="1" smtClean="0"/>
              <a:t>aureus</a:t>
            </a:r>
            <a:r>
              <a:rPr lang="de-DE" dirty="0" smtClean="0"/>
              <a:t>: 3,9%</a:t>
            </a:r>
          </a:p>
          <a:p>
            <a:pPr marL="0" indent="0">
              <a:buNone/>
            </a:pPr>
            <a:endParaRPr lang="de-DE" dirty="0"/>
          </a:p>
          <a:p>
            <a:pPr marL="0" indent="0">
              <a:buNone/>
            </a:pPr>
            <a:endParaRPr lang="de-DE" dirty="0" smtClean="0"/>
          </a:p>
          <a:p>
            <a:pPr marL="0" indent="0">
              <a:buNone/>
            </a:pPr>
            <a:r>
              <a:rPr lang="de-DE" dirty="0" smtClean="0"/>
              <a:t>Vorbeugung: Hygiene!</a:t>
            </a:r>
          </a:p>
          <a:p>
            <a:pPr marL="0" indent="0">
              <a:buNone/>
            </a:pPr>
            <a:r>
              <a:rPr lang="de-DE" dirty="0" smtClean="0"/>
              <a:t>Sanierung: </a:t>
            </a:r>
          </a:p>
          <a:p>
            <a:pPr marL="0" indent="0">
              <a:buNone/>
            </a:pPr>
            <a:r>
              <a:rPr lang="de-DE" dirty="0" err="1" smtClean="0"/>
              <a:t>Mupirocin</a:t>
            </a:r>
            <a:r>
              <a:rPr lang="de-DE" dirty="0" smtClean="0"/>
              <a:t>-Nasensalbe</a:t>
            </a:r>
          </a:p>
          <a:p>
            <a:pPr marL="0" indent="0">
              <a:buNone/>
            </a:pPr>
            <a:r>
              <a:rPr lang="de-DE" dirty="0" smtClean="0"/>
              <a:t>Desinfizierende Shampoos </a:t>
            </a:r>
          </a:p>
          <a:p>
            <a:pPr marL="0" indent="0">
              <a:buNone/>
            </a:pPr>
            <a:endParaRPr lang="de-DE" dirty="0" smtClean="0"/>
          </a:p>
        </p:txBody>
      </p:sp>
      <p:sp>
        <p:nvSpPr>
          <p:cNvPr id="3" name="Textfeld 2"/>
          <p:cNvSpPr txBox="1"/>
          <p:nvPr/>
        </p:nvSpPr>
        <p:spPr>
          <a:xfrm>
            <a:off x="9256493" y="229566"/>
            <a:ext cx="2723181" cy="646331"/>
          </a:xfrm>
          <a:prstGeom prst="rect">
            <a:avLst/>
          </a:prstGeom>
          <a:noFill/>
        </p:spPr>
        <p:txBody>
          <a:bodyPr wrap="none" rtlCol="0">
            <a:spAutoFit/>
          </a:bodyPr>
          <a:lstStyle/>
          <a:p>
            <a:r>
              <a:rPr lang="en-US" altLang="de-DE" dirty="0" err="1"/>
              <a:t>Quelle</a:t>
            </a:r>
            <a:r>
              <a:rPr lang="en-US" altLang="de-DE" dirty="0"/>
              <a:t>: Surveillance Atlas </a:t>
            </a:r>
            <a:r>
              <a:rPr lang="en-US" altLang="de-DE" dirty="0" smtClean="0"/>
              <a:t/>
            </a:r>
            <a:br>
              <a:rPr lang="en-US" altLang="de-DE" dirty="0" smtClean="0"/>
            </a:br>
            <a:r>
              <a:rPr lang="en-US" altLang="de-DE" dirty="0" smtClean="0"/>
              <a:t>of </a:t>
            </a:r>
            <a:r>
              <a:rPr lang="en-US" altLang="de-DE" dirty="0"/>
              <a:t>infectious Diseases 2022</a:t>
            </a:r>
            <a:endParaRPr lang="de-DE" dirty="0"/>
          </a:p>
        </p:txBody>
      </p:sp>
    </p:spTree>
    <p:extLst>
      <p:ext uri="{BB962C8B-B14F-4D97-AF65-F5344CB8AC3E}">
        <p14:creationId xmlns:p14="http://schemas.microsoft.com/office/powerpoint/2010/main" val="46570209"/>
      </p:ext>
    </p:extLst>
  </p:cSld>
  <p:clrMapOvr>
    <a:masterClrMapping/>
  </p:clrMapOvr>
  <p:transition/>
  <p:timing>
    <p:tnLst>
      <p:par>
        <p:cTn id="1" dur="indefinite" restart="never" nodeType="tmRoot"/>
      </p:par>
    </p:tnLst>
  </p:timing>
  <p:extLst mod="1"/>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07368" y="-245741"/>
            <a:ext cx="11089231"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fontScale="90000"/>
          </a:bodyPr>
          <a:lstStyle/>
          <a:p>
            <a:r>
              <a:rPr lang="en-US" altLang="de-DE" sz="3600" dirty="0"/>
              <a:t>MRSA</a:t>
            </a:r>
            <a:r>
              <a:rPr lang="en-US" altLang="de-DE" sz="2400" dirty="0"/>
              <a:t/>
            </a:r>
            <a:br>
              <a:rPr lang="en-US" altLang="de-DE" sz="2400" dirty="0"/>
            </a:br>
            <a:r>
              <a:rPr lang="de-DE" sz="2400" dirty="0"/>
              <a:t>Übermittelte Fälle von invasiven MRSA-Infektionen pro 100.000 Einwohner</a:t>
            </a:r>
            <a:endParaRPr lang="en-US" altLang="de-DE" sz="2400" dirty="0"/>
          </a:p>
        </p:txBody>
      </p:sp>
      <p:sp>
        <p:nvSpPr>
          <p:cNvPr id="141315" name="Rectangle 3"/>
          <p:cNvSpPr>
            <a:spLocks noGrp="1" noChangeArrowheads="1"/>
          </p:cNvSpPr>
          <p:nvPr>
            <p:ph type="body" idx="1"/>
          </p:nvPr>
        </p:nvSpPr>
        <p:spPr>
          <a:xfrm>
            <a:off x="1981201" y="1874838"/>
            <a:ext cx="8488363" cy="4525962"/>
          </a:xfrm>
        </p:spPr>
        <p:txBody>
          <a:bodyPr/>
          <a:lstStyle/>
          <a:p>
            <a:pPr eaLnBrk="1" hangingPunct="1"/>
            <a:endParaRPr lang="de-DE" altLang="de-DE" dirty="0" smtClean="0"/>
          </a:p>
        </p:txBody>
      </p:sp>
      <p:sp>
        <p:nvSpPr>
          <p:cNvPr id="141316" name="Textfeld 1"/>
          <p:cNvSpPr txBox="1">
            <a:spLocks noChangeArrowheads="1"/>
          </p:cNvSpPr>
          <p:nvPr/>
        </p:nvSpPr>
        <p:spPr bwMode="auto">
          <a:xfrm>
            <a:off x="2567608" y="6435727"/>
            <a:ext cx="4519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Times" pitchFamily="18" charset="0"/>
              <a:buChar char="•"/>
              <a:defRPr sz="2800">
                <a:solidFill>
                  <a:schemeClr val="tx1"/>
                </a:solidFill>
                <a:latin typeface="Arial" charset="0"/>
              </a:defRPr>
            </a:lvl1pPr>
            <a:lvl2pPr marL="742950" indent="-285750">
              <a:spcBef>
                <a:spcPct val="20000"/>
              </a:spcBef>
              <a:buClr>
                <a:schemeClr val="accent2"/>
              </a:buClr>
              <a:buFont typeface="Wingdings" pitchFamily="2" charset="2"/>
              <a:buChar char="w"/>
              <a:defRPr sz="2400">
                <a:solidFill>
                  <a:schemeClr val="tx1"/>
                </a:solidFill>
                <a:latin typeface="Arial" charset="0"/>
              </a:defRPr>
            </a:lvl2pPr>
            <a:lvl3pPr marL="1143000" indent="-228600">
              <a:spcBef>
                <a:spcPct val="20000"/>
              </a:spcBef>
              <a:buClr>
                <a:schemeClr val="accent1"/>
              </a:buClr>
              <a:buFont typeface="Wingdings" pitchFamily="2" charset="2"/>
              <a:buChar char="§"/>
              <a:defRPr sz="2000">
                <a:solidFill>
                  <a:schemeClr val="tx1"/>
                </a:solidFill>
                <a:latin typeface="Arial" charset="0"/>
              </a:defRPr>
            </a:lvl3pPr>
            <a:lvl4pPr marL="1600200" indent="-228600">
              <a:spcBef>
                <a:spcPct val="20000"/>
              </a:spcBef>
              <a:buClr>
                <a:schemeClr val="accent2"/>
              </a:buClr>
              <a:buFont typeface="Times" pitchFamily="18" charset="0"/>
              <a:buChar char="•"/>
              <a:defRPr sz="2000">
                <a:solidFill>
                  <a:schemeClr val="tx1"/>
                </a:solidFill>
                <a:latin typeface="Arial" charset="0"/>
              </a:defRPr>
            </a:lvl4pPr>
            <a:lvl5pPr marL="2057400" indent="-228600">
              <a:spcBef>
                <a:spcPct val="20000"/>
              </a:spcBef>
              <a:buClr>
                <a:schemeClr val="tx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*Deutsche Gesellschaft für Krankenhaushygiene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64" t="24612" r="23125" b="22616"/>
          <a:stretch/>
        </p:blipFill>
        <p:spPr bwMode="auto">
          <a:xfrm>
            <a:off x="263352" y="594562"/>
            <a:ext cx="9217024" cy="617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8547988" y="6420129"/>
            <a:ext cx="352949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Bericht RKI an Bundestag, 12/2014</a:t>
            </a:r>
          </a:p>
        </p:txBody>
      </p:sp>
      <p:sp>
        <p:nvSpPr>
          <p:cNvPr id="7" name="Textfeld 6"/>
          <p:cNvSpPr txBox="1"/>
          <p:nvPr/>
        </p:nvSpPr>
        <p:spPr>
          <a:xfrm>
            <a:off x="1993802" y="1720286"/>
            <a:ext cx="4231580" cy="349340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ctr">
              <a:defRPr sz="3200">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Gill Sans MT"/>
                <a:ea typeface="+mn-ea"/>
                <a:cs typeface="+mn-cs"/>
              </a:rPr>
              <a:t>Wer hat MRSA?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Gill Sans MT"/>
                <a:ea typeface="+mn-ea"/>
                <a:cs typeface="+mn-cs"/>
              </a:rPr>
              <a:t>Hospitalisierte Patienten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Gill Sans MT"/>
                <a:ea typeface="+mn-ea"/>
                <a:cs typeface="+mn-cs"/>
              </a:rPr>
              <a:t>Pflegeheimbewohner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Gill Sans MT"/>
                <a:ea typeface="+mn-ea"/>
                <a:cs typeface="+mn-cs"/>
              </a:rPr>
              <a:t>Dialysepatienten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Gill Sans MT"/>
                <a:ea typeface="+mn-ea"/>
                <a:cs typeface="+mn-cs"/>
              </a:rPr>
              <a:t>Wunden/Ulcera </a:t>
            </a:r>
            <a:r>
              <a:rPr kumimoji="0" lang="de-DE" sz="2800" b="0" i="0" u="none" strike="noStrike" kern="1200" cap="none" spc="0" normalizeH="0" baseline="0" noProof="0" dirty="0" err="1">
                <a:ln>
                  <a:noFill/>
                </a:ln>
                <a:solidFill>
                  <a:srgbClr val="FFFFFF"/>
                </a:solidFill>
                <a:effectLst/>
                <a:uLnTx/>
                <a:uFillTx/>
                <a:latin typeface="Gill Sans MT"/>
                <a:ea typeface="+mn-ea"/>
                <a:cs typeface="+mn-cs"/>
              </a:rPr>
              <a:t>crurum</a:t>
            </a:r>
            <a:endParaRPr kumimoji="0" lang="de-DE" sz="2800" b="0"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Gill Sans MT"/>
                <a:ea typeface="+mn-ea"/>
                <a:cs typeface="+mn-cs"/>
              </a:rPr>
              <a:t>Dauer-/Verweilkatheter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Gill Sans MT"/>
                <a:ea typeface="+mn-ea"/>
                <a:cs typeface="+mn-cs"/>
              </a:rPr>
              <a:t>Tierhalter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3" name="Textfeld 2"/>
          <p:cNvSpPr txBox="1"/>
          <p:nvPr/>
        </p:nvSpPr>
        <p:spPr>
          <a:xfrm>
            <a:off x="4658849" y="6247330"/>
            <a:ext cx="1867819" cy="523220"/>
          </a:xfrm>
          <a:prstGeom prst="rect">
            <a:avLst/>
          </a:prstGeom>
          <a:solidFill>
            <a:schemeClr val="bg1"/>
          </a:solidFill>
        </p:spPr>
        <p:txBody>
          <a:bodyPr wrap="none" rtlCol="0">
            <a:spAutoFit/>
          </a:bodyPr>
          <a:lstStyle/>
          <a:p>
            <a:r>
              <a:rPr lang="de-DE" sz="2800" dirty="0" smtClean="0"/>
              <a:t>Lebensalter</a:t>
            </a:r>
            <a:endParaRPr lang="de-DE" sz="2800" dirty="0"/>
          </a:p>
        </p:txBody>
      </p:sp>
    </p:spTree>
    <p:custDataLst>
      <p:tags r:id="rId1"/>
    </p:custDataLst>
    <p:extLst>
      <p:ext uri="{BB962C8B-B14F-4D97-AF65-F5344CB8AC3E}">
        <p14:creationId xmlns:p14="http://schemas.microsoft.com/office/powerpoint/2010/main" val="3230923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mod="1"/>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
          </p:nvPr>
        </p:nvSpPr>
        <p:spPr/>
        <p:txBody>
          <a:bodyPr/>
          <a:lstStyle/>
          <a:p>
            <a:r>
              <a:rPr lang="de-DE" dirty="0" smtClean="0"/>
              <a:t>Konsequentes Screening</a:t>
            </a:r>
          </a:p>
          <a:p>
            <a:r>
              <a:rPr lang="de-DE" dirty="0" smtClean="0"/>
              <a:t>Hygiene! Händedesinfektion</a:t>
            </a:r>
            <a:endParaRPr lang="de-DE" dirty="0"/>
          </a:p>
          <a:p>
            <a:endParaRPr lang="de-DE" dirty="0" smtClean="0"/>
          </a:p>
          <a:p>
            <a:r>
              <a:rPr lang="de-DE" dirty="0" smtClean="0"/>
              <a:t>Sanierung</a:t>
            </a:r>
            <a:r>
              <a:rPr lang="de-DE" dirty="0"/>
              <a:t>: </a:t>
            </a:r>
          </a:p>
          <a:p>
            <a:r>
              <a:rPr lang="de-DE" dirty="0" err="1"/>
              <a:t>Mupirocin</a:t>
            </a:r>
            <a:r>
              <a:rPr lang="de-DE" dirty="0"/>
              <a:t>-Nasensalbe</a:t>
            </a:r>
          </a:p>
          <a:p>
            <a:r>
              <a:rPr lang="de-DE" dirty="0"/>
              <a:t>Desinfizierende Shampoos </a:t>
            </a:r>
          </a:p>
          <a:p>
            <a:endParaRPr lang="de-DE" dirty="0"/>
          </a:p>
          <a:p>
            <a:endParaRPr lang="de-DE" dirty="0"/>
          </a:p>
        </p:txBody>
      </p:sp>
      <p:sp>
        <p:nvSpPr>
          <p:cNvPr id="14233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pPr eaLnBrk="1" hangingPunct="1"/>
            <a:r>
              <a:rPr lang="en-US" altLang="de-DE" dirty="0" smtClean="0"/>
              <a:t>MRSA-</a:t>
            </a:r>
            <a:r>
              <a:rPr lang="en-US" altLang="de-DE" dirty="0" err="1" smtClean="0"/>
              <a:t>Dekolonisierung</a:t>
            </a:r>
            <a:endParaRPr lang="en-US" altLang="de-DE" dirty="0"/>
          </a:p>
        </p:txBody>
      </p:sp>
      <p:pic>
        <p:nvPicPr>
          <p:cNvPr id="5" name="Grafik 4"/>
          <p:cNvPicPr>
            <a:picLocks noChangeAspect="1"/>
          </p:cNvPicPr>
          <p:nvPr/>
        </p:nvPicPr>
        <p:blipFill rotWithShape="1">
          <a:blip r:embed="rId2"/>
          <a:srcRect l="11019" t="17289" r="7869" b="7839"/>
          <a:stretch/>
        </p:blipFill>
        <p:spPr>
          <a:xfrm>
            <a:off x="5159896" y="2564904"/>
            <a:ext cx="6624736" cy="3312368"/>
          </a:xfrm>
          <a:prstGeom prst="rect">
            <a:avLst/>
          </a:prstGeom>
          <a:ln>
            <a:solidFill>
              <a:schemeClr val="accent1"/>
            </a:solidFill>
          </a:ln>
        </p:spPr>
      </p:pic>
    </p:spTree>
    <p:extLst>
      <p:ext uri="{BB962C8B-B14F-4D97-AF65-F5344CB8AC3E}">
        <p14:creationId xmlns:p14="http://schemas.microsoft.com/office/powerpoint/2010/main" val="3820135464"/>
      </p:ext>
    </p:extLst>
  </p:cSld>
  <p:clrMapOvr>
    <a:masterClrMapping/>
  </p:clrMapOvr>
  <p:transition/>
  <p:timing>
    <p:tnLst>
      <p:par>
        <p:cTn id="1" dur="indefinite" restart="never" nodeType="tmRoot"/>
      </p:par>
    </p:tnLst>
  </p:timing>
  <p:extLst mod="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smtClean="0"/>
              <a:t>Mycobakterien</a:t>
            </a:r>
            <a:endParaRPr lang="de-DE" sz="2400" dirty="0" smtClean="0"/>
          </a:p>
          <a:p>
            <a:r>
              <a:rPr lang="de-DE" sz="2400" dirty="0" smtClean="0">
                <a:solidFill>
                  <a:schemeClr val="bg1">
                    <a:lumMod val="65000"/>
                  </a:schemeClr>
                </a:solidFill>
              </a:rPr>
              <a:t>Venerische Infektionen im Mundbereich</a:t>
            </a:r>
          </a:p>
          <a:p>
            <a:r>
              <a:rPr lang="de-DE" sz="2400" dirty="0" err="1" smtClean="0">
                <a:solidFill>
                  <a:schemeClr val="bg1">
                    <a:lumMod val="65000"/>
                  </a:schemeClr>
                </a:solidFill>
              </a:rPr>
              <a:t>Legionellose</a:t>
            </a:r>
            <a:endParaRPr lang="de-DE" sz="2400" dirty="0" smtClean="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smtClean="0">
                <a:solidFill>
                  <a:schemeClr val="bg1">
                    <a:lumMod val="65000"/>
                  </a:schemeClr>
                </a:solidFill>
              </a:rPr>
              <a:t>Diphterie</a:t>
            </a:r>
            <a:endParaRPr lang="de-DE" sz="2400" dirty="0">
              <a:solidFill>
                <a:schemeClr val="bg1">
                  <a:lumMod val="65000"/>
                </a:schemeClr>
              </a:solidFill>
            </a:endParaRPr>
          </a:p>
          <a:p>
            <a:r>
              <a:rPr lang="de-DE" sz="2400" dirty="0" smtClean="0">
                <a:solidFill>
                  <a:schemeClr val="bg1">
                    <a:lumMod val="65000"/>
                  </a:schemeClr>
                </a:solidFill>
              </a:rPr>
              <a:t>Tetanus</a:t>
            </a:r>
          </a:p>
          <a:p>
            <a:r>
              <a:rPr lang="de-DE" sz="2400" dirty="0" smtClean="0">
                <a:solidFill>
                  <a:schemeClr val="bg1">
                    <a:lumMod val="65000"/>
                  </a:schemeClr>
                </a:solidFill>
              </a:rPr>
              <a:t>Lyme-Erkrankung</a:t>
            </a:r>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83634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1" name="Picture 5" descr="http://upload.wikimedia.org/wikipedia/commons/d/d3/Robert_Koch_and_w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886" y="429209"/>
            <a:ext cx="8278751" cy="6089198"/>
          </a:xfrm>
          <a:prstGeom prst="rect">
            <a:avLst/>
          </a:prstGeom>
          <a:noFill/>
          <a:extLst>
            <a:ext uri="{909E8E84-426E-40DD-AFC4-6F175D3DCCD1}">
              <a14:hiddenFill xmlns:a14="http://schemas.microsoft.com/office/drawing/2010/main">
                <a:solidFill>
                  <a:srgbClr val="FFFFFF"/>
                </a:solidFill>
              </a14:hiddenFill>
            </a:ext>
          </a:extLst>
        </p:spPr>
      </p:pic>
      <p:sp>
        <p:nvSpPr>
          <p:cNvPr id="126979" name="Rectangle 2"/>
          <p:cNvSpPr>
            <a:spLocks noGrp="1" noChangeArrowheads="1"/>
          </p:cNvSpPr>
          <p:nvPr>
            <p:ph type="title"/>
          </p:nvPr>
        </p:nvSpPr>
        <p:spPr>
          <a:xfrm>
            <a:off x="2011104" y="620689"/>
            <a:ext cx="3796865" cy="792088"/>
          </a:xfrm>
          <a:solidFill>
            <a:schemeClr val="accent1"/>
          </a:solidFill>
          <a:ln>
            <a:solidFill>
              <a:schemeClr val="bg2"/>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a:normAutofit fontScale="90000"/>
          </a:bodyPr>
          <a:lstStyle/>
          <a:p>
            <a:r>
              <a:rPr lang="de-DE" sz="2400" dirty="0">
                <a:solidFill>
                  <a:schemeClr val="bg1"/>
                </a:solidFill>
              </a:rPr>
              <a:t>Robert Koch</a:t>
            </a:r>
            <a:br>
              <a:rPr lang="de-DE" sz="2400" dirty="0">
                <a:solidFill>
                  <a:schemeClr val="bg1"/>
                </a:solidFill>
              </a:rPr>
            </a:br>
            <a:r>
              <a:rPr lang="de-DE" sz="2400" dirty="0">
                <a:solidFill>
                  <a:schemeClr val="bg1"/>
                </a:solidFill>
              </a:rPr>
              <a:t>1843-1910</a:t>
            </a:r>
          </a:p>
        </p:txBody>
      </p:sp>
    </p:spTree>
    <p:extLst>
      <p:ext uri="{BB962C8B-B14F-4D97-AF65-F5344CB8AC3E}">
        <p14:creationId xmlns:p14="http://schemas.microsoft.com/office/powerpoint/2010/main" val="134675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a:t>TUBERKULOSE: Epidemiologie: </a:t>
            </a:r>
            <a:r>
              <a:rPr lang="de-DE" sz="2800" dirty="0">
                <a:latin typeface="Gill Sans MT Condensed" panose="020B0506020104020203" pitchFamily="34" charset="0"/>
              </a:rPr>
              <a:t/>
            </a:r>
            <a:br>
              <a:rPr lang="de-DE" sz="2800" dirty="0">
                <a:latin typeface="Gill Sans MT Condensed" panose="020B0506020104020203" pitchFamily="34" charset="0"/>
              </a:rPr>
            </a:br>
            <a:endParaRPr lang="de-DE" sz="2800" dirty="0">
              <a:latin typeface="Gill Sans MT Condensed" panose="020B0506020104020203" pitchFamily="34" charset="0"/>
            </a:endParaRPr>
          </a:p>
        </p:txBody>
      </p:sp>
      <p:sp>
        <p:nvSpPr>
          <p:cNvPr id="2" name="Inhaltsplatzhalter 1"/>
          <p:cNvSpPr>
            <a:spLocks noGrp="1"/>
          </p:cNvSpPr>
          <p:nvPr>
            <p:ph sz="quarter" idx="1"/>
          </p:nvPr>
        </p:nvSpPr>
        <p:spPr>
          <a:xfrm>
            <a:off x="609600" y="980728"/>
            <a:ext cx="8229600" cy="5400600"/>
          </a:xfrm>
        </p:spPr>
        <p:txBody>
          <a:bodyPr>
            <a:normAutofit fontScale="92500" lnSpcReduction="20000"/>
          </a:bodyPr>
          <a:lstStyle/>
          <a:p>
            <a:pPr algn="just"/>
            <a:r>
              <a:rPr lang="de-DE" sz="2400" dirty="0" smtClean="0"/>
              <a:t>1/3 </a:t>
            </a:r>
            <a:r>
              <a:rPr lang="de-DE" sz="2400" dirty="0"/>
              <a:t>der Menschheit infiziert mit Tuberkulosebakterien (TB), </a:t>
            </a:r>
            <a:br>
              <a:rPr lang="de-DE" sz="2400" dirty="0"/>
            </a:br>
            <a:r>
              <a:rPr lang="de-DE" sz="2400" dirty="0"/>
              <a:t>ca. 5 - 10 % erkranken an aktiver Tbc </a:t>
            </a:r>
          </a:p>
          <a:p>
            <a:pPr algn="just"/>
            <a:r>
              <a:rPr lang="de-DE" sz="2400" dirty="0"/>
              <a:t>Zunahme multiresistenter Tuberkulosen</a:t>
            </a:r>
          </a:p>
          <a:p>
            <a:pPr algn="just"/>
            <a:r>
              <a:rPr lang="de-DE" sz="2400" dirty="0"/>
              <a:t>Neuerkrankungen an Tbc pro 100.000 Einwohner jährlich:</a:t>
            </a:r>
          </a:p>
          <a:p>
            <a:pPr marL="363538" indent="0" algn="just">
              <a:buFont typeface="Symbol" panose="05050102010706020507" pitchFamily="18" charset="2"/>
              <a:buChar char="-"/>
            </a:pPr>
            <a:r>
              <a:rPr lang="de-DE" sz="2400" dirty="0"/>
              <a:t> Westeuropa ca. 10 (Deutschland 2020: 5,0)</a:t>
            </a:r>
          </a:p>
          <a:p>
            <a:pPr marL="363538" indent="0" algn="just">
              <a:buFont typeface="Symbol" panose="05050102010706020507" pitchFamily="18" charset="2"/>
              <a:buChar char="-"/>
            </a:pPr>
            <a:r>
              <a:rPr lang="de-DE" sz="2400" dirty="0"/>
              <a:t> Entwicklungs- und Schwellenländer (Afrika, Asien)100 - &gt;300</a:t>
            </a:r>
          </a:p>
          <a:p>
            <a:pPr marL="363538" indent="0" algn="just">
              <a:buFont typeface="Symbol" panose="05050102010706020507" pitchFamily="18" charset="2"/>
              <a:buChar char="-"/>
            </a:pPr>
            <a:endParaRPr lang="de-DE" sz="2400" dirty="0"/>
          </a:p>
          <a:p>
            <a:pPr marL="0" indent="0">
              <a:buNone/>
            </a:pPr>
            <a:r>
              <a:rPr lang="de-DE" sz="2400" b="1" dirty="0"/>
              <a:t>Risikogruppen/-faktoren: </a:t>
            </a:r>
          </a:p>
          <a:p>
            <a:pPr algn="just"/>
            <a:r>
              <a:rPr lang="de-DE" sz="2400" dirty="0"/>
              <a:t>Kontakte mit TB </a:t>
            </a:r>
          </a:p>
          <a:p>
            <a:pPr algn="just"/>
            <a:r>
              <a:rPr lang="de-DE" sz="2400" dirty="0"/>
              <a:t>HIV-Infizierte, Immunsupprimierte, </a:t>
            </a:r>
          </a:p>
          <a:p>
            <a:pPr algn="just"/>
            <a:r>
              <a:rPr lang="de-DE" sz="2400" dirty="0"/>
              <a:t>Drogenabhängige, Alkoholkranke</a:t>
            </a:r>
          </a:p>
          <a:p>
            <a:pPr algn="just"/>
            <a:r>
              <a:rPr lang="de-DE" sz="2400" dirty="0"/>
              <a:t>Obdachlose und Unterernährte</a:t>
            </a:r>
          </a:p>
          <a:p>
            <a:pPr algn="just"/>
            <a:r>
              <a:rPr lang="de-DE" sz="2400" dirty="0"/>
              <a:t>Migranten aus Hochprävalenzländern, </a:t>
            </a:r>
          </a:p>
          <a:p>
            <a:pPr algn="just"/>
            <a:r>
              <a:rPr lang="de-DE" sz="2400" dirty="0"/>
              <a:t>Diabetes mellitus </a:t>
            </a:r>
          </a:p>
          <a:p>
            <a:pPr algn="just"/>
            <a:r>
              <a:rPr lang="de-DE" sz="2400" dirty="0"/>
              <a:t>Raucher</a:t>
            </a:r>
            <a:endParaRPr lang="de-DE" sz="2200" dirty="0"/>
          </a:p>
          <a:p>
            <a:pPr marL="0" indent="0">
              <a:buNone/>
            </a:pPr>
            <a:endParaRPr lang="de-DE" sz="2400" dirty="0"/>
          </a:p>
          <a:p>
            <a:pPr>
              <a:buFontTx/>
              <a:buChar char="-"/>
            </a:pPr>
            <a:endParaRPr lang="de-DE" sz="2400" dirty="0"/>
          </a:p>
          <a:p>
            <a:pPr marL="0" indent="0">
              <a:buNone/>
            </a:pPr>
            <a:endParaRPr lang="de-DE" dirty="0"/>
          </a:p>
        </p:txBody>
      </p:sp>
      <p:pic>
        <p:nvPicPr>
          <p:cNvPr id="4" name="Grafik 3"/>
          <p:cNvPicPr>
            <a:picLocks noChangeAspect="1"/>
          </p:cNvPicPr>
          <p:nvPr/>
        </p:nvPicPr>
        <p:blipFill>
          <a:blip r:embed="rId4"/>
          <a:stretch>
            <a:fillRect/>
          </a:stretch>
        </p:blipFill>
        <p:spPr>
          <a:xfrm>
            <a:off x="5663951" y="3356992"/>
            <a:ext cx="5631059" cy="3167471"/>
          </a:xfrm>
          <a:prstGeom prst="rect">
            <a:avLst/>
          </a:prstGeom>
        </p:spPr>
      </p:pic>
      <p:sp>
        <p:nvSpPr>
          <p:cNvPr id="5" name="Textfeld 4"/>
          <p:cNvSpPr txBox="1"/>
          <p:nvPr/>
        </p:nvSpPr>
        <p:spPr>
          <a:xfrm>
            <a:off x="5663952" y="6560766"/>
            <a:ext cx="2837636" cy="181140"/>
          </a:xfrm>
          <a:prstGeom prst="rect">
            <a:avLst/>
          </a:prstGeom>
          <a:noFill/>
        </p:spPr>
        <p:txBody>
          <a:bodyPr wrap="none" rtlCol="0">
            <a:spAutoFit/>
          </a:bodyPr>
          <a:lstStyle/>
          <a:p>
            <a:pPr defTabSz="657600"/>
            <a:r>
              <a:rPr lang="de-DE" sz="577" dirty="0">
                <a:solidFill>
                  <a:prstClr val="black"/>
                </a:solidFill>
                <a:latin typeface="Gill Sans MT"/>
              </a:rPr>
              <a:t>https://www.sueddeutsche.de/gesundheit/tuberkulose-tb-impfstoffe-forschung-1.4194202</a:t>
            </a:r>
          </a:p>
        </p:txBody>
      </p:sp>
    </p:spTree>
    <p:custDataLst>
      <p:tags r:id="rId1"/>
    </p:custDataLst>
    <p:extLst>
      <p:ext uri="{BB962C8B-B14F-4D97-AF65-F5344CB8AC3E}">
        <p14:creationId xmlns:p14="http://schemas.microsoft.com/office/powerpoint/2010/main" val="1985408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500"/>
                                        <p:tgtEl>
                                          <p:spTgt spid="2">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500"/>
                                        <p:tgtEl>
                                          <p:spTgt spid="2">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fade">
                                      <p:cBhvr>
                                        <p:cTn id="22" dur="500"/>
                                        <p:tgtEl>
                                          <p:spTgt spid="2">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animEffect transition="in" filter="fade">
                                      <p:cBhvr>
                                        <p:cTn id="25" dur="500"/>
                                        <p:tgtEl>
                                          <p:spTgt spid="2">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3" end="13"/>
                                            </p:txEl>
                                          </p:spTgt>
                                        </p:tgtEl>
                                        <p:attrNameLst>
                                          <p:attrName>style.visibility</p:attrName>
                                        </p:attrNameLst>
                                      </p:cBhvr>
                                      <p:to>
                                        <p:strVal val="visible"/>
                                      </p:to>
                                    </p:set>
                                    <p:animEffect transition="in" filter="fade">
                                      <p:cBhvr>
                                        <p:cTn id="28"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9" t="32084" r="57960" b="15621"/>
          <a:stretch/>
        </p:blipFill>
        <p:spPr bwMode="auto">
          <a:xfrm>
            <a:off x="1397323" y="1770644"/>
            <a:ext cx="4298638" cy="451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p:txBody>
          <a:bodyPr>
            <a:normAutofit fontScale="90000"/>
          </a:bodyPr>
          <a:lstStyle/>
          <a:p>
            <a:r>
              <a:rPr lang="de-DE" dirty="0" smtClean="0"/>
              <a:t>Bakterien haben keine Zellkern!</a:t>
            </a:r>
            <a:br>
              <a:rPr lang="de-DE" dirty="0" smtClean="0"/>
            </a:br>
            <a:r>
              <a:rPr lang="de-DE" dirty="0" smtClean="0"/>
              <a:t>Dafür: Nukleotid: Bakterielles Chromosom</a:t>
            </a:r>
            <a:endParaRPr lang="de-DE"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58" t="27537" r="47500" b="37347"/>
          <a:stretch/>
        </p:blipFill>
        <p:spPr bwMode="auto">
          <a:xfrm>
            <a:off x="6096003" y="1541560"/>
            <a:ext cx="4473986" cy="248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811668" y="5199040"/>
            <a:ext cx="5035483" cy="1087993"/>
          </a:xfrm>
          <a:prstGeom prst="rect">
            <a:avLst/>
          </a:prstGeom>
          <a:noFill/>
        </p:spPr>
        <p:txBody>
          <a:bodyPr wrap="none" lIns="82678" tIns="41340" rIns="82678" bIns="41340" rtlCol="0">
            <a:spAutoFit/>
          </a:bodyPr>
          <a:lstStyle/>
          <a:p>
            <a:r>
              <a:rPr lang="de-DE" sz="2176" dirty="0"/>
              <a:t>Meist als ringförmiges Chromosom</a:t>
            </a:r>
          </a:p>
          <a:p>
            <a:r>
              <a:rPr lang="de-DE" sz="2176" dirty="0"/>
              <a:t>Kompakte Anordnung durch „</a:t>
            </a:r>
            <a:r>
              <a:rPr lang="de-DE" sz="2176" dirty="0" err="1"/>
              <a:t>Supercoiling</a:t>
            </a:r>
            <a:r>
              <a:rPr lang="de-DE" sz="2176" dirty="0"/>
              <a:t>“</a:t>
            </a:r>
          </a:p>
          <a:p>
            <a:r>
              <a:rPr lang="de-DE" sz="2176" dirty="0"/>
              <a:t>Größe zw. 500 </a:t>
            </a:r>
            <a:r>
              <a:rPr lang="de-DE" sz="2176" dirty="0" err="1"/>
              <a:t>kBp</a:t>
            </a:r>
            <a:r>
              <a:rPr lang="de-DE" sz="2176" dirty="0"/>
              <a:t> und 13 </a:t>
            </a:r>
            <a:r>
              <a:rPr lang="de-DE" sz="2176" dirty="0" err="1"/>
              <a:t>MBp</a:t>
            </a:r>
            <a:endParaRPr lang="de-DE" sz="2176" dirty="0"/>
          </a:p>
        </p:txBody>
      </p:sp>
    </p:spTree>
    <p:extLst>
      <p:ext uri="{BB962C8B-B14F-4D97-AF65-F5344CB8AC3E}">
        <p14:creationId xmlns:p14="http://schemas.microsoft.com/office/powerpoint/2010/main" val="38342963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83651" y="0"/>
            <a:ext cx="8229600" cy="990600"/>
          </a:xfrm>
        </p:spPr>
        <p:txBody>
          <a:bodyPr>
            <a:noAutofit/>
          </a:bodyPr>
          <a:lstStyle/>
          <a:p>
            <a:r>
              <a:rPr lang="de-DE" sz="2000" b="1" dirty="0"/>
              <a:t>TUBERKULOSE</a:t>
            </a:r>
            <a:r>
              <a:rPr lang="de-DE" sz="2000" dirty="0">
                <a:latin typeface="Gill Sans MT Condensed" panose="020B0506020104020203" pitchFamily="34" charset="0"/>
              </a:rPr>
              <a:t/>
            </a:r>
            <a:br>
              <a:rPr lang="de-DE" sz="2000" dirty="0">
                <a:latin typeface="Gill Sans MT Condensed" panose="020B0506020104020203" pitchFamily="34" charset="0"/>
              </a:rPr>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785591" y="1057700"/>
            <a:ext cx="8229600" cy="5378152"/>
          </a:xfrm>
        </p:spPr>
        <p:txBody>
          <a:bodyPr>
            <a:normAutofit/>
          </a:bodyPr>
          <a:lstStyle/>
          <a:p>
            <a:pPr marL="0" indent="0">
              <a:buNone/>
            </a:pPr>
            <a:r>
              <a:rPr lang="de-DE" sz="2400" b="1" u="sng" dirty="0"/>
              <a:t>Erreger:</a:t>
            </a:r>
            <a:r>
              <a:rPr lang="de-DE" sz="2400" b="1" dirty="0"/>
              <a:t>  </a:t>
            </a:r>
            <a:r>
              <a:rPr lang="de-DE" sz="2400" b="1" dirty="0" err="1" smtClean="0"/>
              <a:t>Mycobakterien</a:t>
            </a:r>
            <a:endParaRPr lang="de-DE" sz="2400" u="sng" dirty="0"/>
          </a:p>
          <a:p>
            <a:pPr>
              <a:buFontTx/>
              <a:buChar char="-"/>
            </a:pPr>
            <a:r>
              <a:rPr lang="de-DE" sz="2400" dirty="0"/>
              <a:t>Unbewegliche Stäbchenbakterien</a:t>
            </a:r>
          </a:p>
          <a:p>
            <a:pPr>
              <a:buFontTx/>
              <a:buChar char="-"/>
            </a:pPr>
            <a:r>
              <a:rPr lang="de-DE" sz="2400" dirty="0"/>
              <a:t>Intrazelluläre Persistenz </a:t>
            </a:r>
            <a:br>
              <a:rPr lang="de-DE" sz="2400" dirty="0"/>
            </a:br>
            <a:r>
              <a:rPr lang="de-DE" sz="2400" dirty="0"/>
              <a:t>in </a:t>
            </a:r>
            <a:r>
              <a:rPr lang="de-DE" sz="2400" dirty="0" err="1"/>
              <a:t>mononukleären</a:t>
            </a:r>
            <a:r>
              <a:rPr lang="de-DE" sz="2400" dirty="0"/>
              <a:t> </a:t>
            </a:r>
            <a:r>
              <a:rPr lang="de-DE" sz="2400" dirty="0" err="1"/>
              <a:t>Phagozyten</a:t>
            </a:r>
            <a:endParaRPr lang="de-DE" sz="2400" dirty="0"/>
          </a:p>
          <a:p>
            <a:pPr marL="0" indent="0">
              <a:buNone/>
            </a:pPr>
            <a:r>
              <a:rPr lang="de-DE" sz="2400" dirty="0" smtClean="0"/>
              <a:t> </a:t>
            </a:r>
            <a:endParaRPr lang="de-DE" sz="2400" dirty="0"/>
          </a:p>
          <a:p>
            <a:pPr>
              <a:buFontTx/>
              <a:buChar char="-"/>
            </a:pPr>
            <a:r>
              <a:rPr lang="de-DE" sz="2400" dirty="0"/>
              <a:t>Wachse der Zellwand       Säurefestigkeit</a:t>
            </a:r>
          </a:p>
          <a:p>
            <a:pPr>
              <a:buFontTx/>
              <a:buChar char="-"/>
            </a:pPr>
            <a:r>
              <a:rPr lang="de-DE" sz="2400" dirty="0"/>
              <a:t>Langsame Vermehrung und Widerstandsfähigkeit gegen Noxen</a:t>
            </a:r>
          </a:p>
          <a:p>
            <a:pPr>
              <a:buFontTx/>
              <a:buChar char="-"/>
            </a:pPr>
            <a:r>
              <a:rPr lang="de-DE" sz="2400" dirty="0" err="1"/>
              <a:t>Granulombildung</a:t>
            </a:r>
            <a:endParaRPr lang="de-DE" sz="2400" dirty="0"/>
          </a:p>
          <a:p>
            <a:pPr>
              <a:buFontTx/>
              <a:buChar char="-"/>
            </a:pPr>
            <a:r>
              <a:rPr lang="de-DE" sz="2400" dirty="0" smtClean="0"/>
              <a:t>Vertreter: </a:t>
            </a:r>
          </a:p>
          <a:p>
            <a:pPr lvl="1">
              <a:buFontTx/>
              <a:buChar char="-"/>
            </a:pPr>
            <a:r>
              <a:rPr lang="de-DE" sz="2100" dirty="0" smtClean="0"/>
              <a:t>M</a:t>
            </a:r>
            <a:r>
              <a:rPr lang="de-DE" sz="2100" dirty="0"/>
              <a:t>. </a:t>
            </a:r>
            <a:r>
              <a:rPr lang="de-DE" sz="2100" dirty="0" err="1" smtClean="0"/>
              <a:t>tuberculosis</a:t>
            </a:r>
            <a:endParaRPr lang="de-DE" sz="2100" dirty="0"/>
          </a:p>
          <a:p>
            <a:pPr lvl="1">
              <a:buFontTx/>
              <a:buChar char="-"/>
            </a:pPr>
            <a:r>
              <a:rPr lang="de-DE" sz="2100" dirty="0"/>
              <a:t>M. </a:t>
            </a:r>
            <a:r>
              <a:rPr lang="de-DE" sz="2100" dirty="0" err="1"/>
              <a:t>bovis</a:t>
            </a:r>
            <a:r>
              <a:rPr lang="de-DE" sz="2100" dirty="0"/>
              <a:t>: vor allem Rinder und Rotwild als </a:t>
            </a:r>
            <a:r>
              <a:rPr lang="de-DE" sz="2100" dirty="0" smtClean="0"/>
              <a:t>Reservoir</a:t>
            </a:r>
          </a:p>
          <a:p>
            <a:pPr lvl="1">
              <a:buFontTx/>
              <a:buChar char="-"/>
            </a:pPr>
            <a:r>
              <a:rPr lang="de-DE" sz="2100" dirty="0" smtClean="0"/>
              <a:t>Atypische </a:t>
            </a:r>
            <a:r>
              <a:rPr lang="de-DE" sz="2100" dirty="0" err="1" smtClean="0"/>
              <a:t>Mycobakterien</a:t>
            </a:r>
            <a:endParaRPr lang="de-DE" sz="2100" dirty="0"/>
          </a:p>
          <a:p>
            <a:pPr>
              <a:buFontTx/>
              <a:buChar char="-"/>
            </a:pPr>
            <a:endParaRPr lang="de-DE" sz="2400" dirty="0"/>
          </a:p>
          <a:p>
            <a:pPr marL="0" indent="0">
              <a:buNone/>
            </a:pPr>
            <a:endParaRPr lang="de-DE" sz="2400" dirty="0"/>
          </a:p>
          <a:p>
            <a:pPr marL="0" indent="0">
              <a:buNone/>
            </a:pPr>
            <a:endParaRPr lang="de-DE" sz="2400" dirty="0"/>
          </a:p>
          <a:p>
            <a:pPr>
              <a:buFontTx/>
              <a:buChar char="-"/>
            </a:pPr>
            <a:endParaRPr lang="de-DE" sz="2400" dirty="0"/>
          </a:p>
          <a:p>
            <a:pPr marL="0" indent="0">
              <a:buNone/>
            </a:pPr>
            <a:endParaRPr lang="de-DE"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601" y="84914"/>
            <a:ext cx="3006261" cy="225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l="57680" t="20498" r="-1"/>
          <a:stretch/>
        </p:blipFill>
        <p:spPr>
          <a:xfrm rot="16200000">
            <a:off x="9372627" y="1568905"/>
            <a:ext cx="2392647" cy="3118176"/>
          </a:xfrm>
          <a:prstGeom prst="rect">
            <a:avLst/>
          </a:prstGeom>
        </p:spPr>
      </p:pic>
      <p:sp>
        <p:nvSpPr>
          <p:cNvPr id="6" name="Pfeil nach rechts 5"/>
          <p:cNvSpPr/>
          <p:nvPr/>
        </p:nvSpPr>
        <p:spPr>
          <a:xfrm>
            <a:off x="4007768" y="335699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Pfeil nach rechts 6"/>
          <p:cNvSpPr/>
          <p:nvPr/>
        </p:nvSpPr>
        <p:spPr>
          <a:xfrm rot="608797">
            <a:off x="5140349" y="2669441"/>
            <a:ext cx="3930552" cy="344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42730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TUBERKULOSE</a:t>
            </a:r>
            <a:r>
              <a:rPr lang="de-DE" sz="2000" dirty="0">
                <a:latin typeface="Gill Sans MT Condensed" panose="020B0506020104020203" pitchFamily="34" charset="0"/>
              </a:rPr>
              <a:t/>
            </a:r>
            <a:br>
              <a:rPr lang="de-DE" sz="2000" dirty="0">
                <a:latin typeface="Gill Sans MT Condensed" panose="020B0506020104020203" pitchFamily="34" charset="0"/>
              </a:rPr>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479376" y="1196752"/>
            <a:ext cx="10972800" cy="4937760"/>
          </a:xfrm>
        </p:spPr>
        <p:txBody>
          <a:bodyPr>
            <a:normAutofit/>
          </a:bodyPr>
          <a:lstStyle/>
          <a:p>
            <a:pPr marL="0" indent="0">
              <a:buNone/>
            </a:pPr>
            <a:r>
              <a:rPr lang="de-DE" sz="2400" b="1" u="sng" dirty="0"/>
              <a:t>Inkubationszeit:</a:t>
            </a:r>
            <a:br>
              <a:rPr lang="de-DE" sz="2400" b="1" u="sng" dirty="0"/>
            </a:br>
            <a:r>
              <a:rPr lang="de-DE" sz="2400" dirty="0" smtClean="0"/>
              <a:t>Durchschnittlich ca. 8 Wochen</a:t>
            </a:r>
          </a:p>
          <a:p>
            <a:pPr marL="0" indent="0">
              <a:buNone/>
            </a:pPr>
            <a:endParaRPr lang="de-DE" sz="2400" b="1" u="sng" dirty="0" smtClean="0"/>
          </a:p>
          <a:p>
            <a:pPr marL="0" indent="0">
              <a:buNone/>
            </a:pPr>
            <a:r>
              <a:rPr lang="de-DE" sz="2400" b="1" u="sng" dirty="0" smtClean="0"/>
              <a:t>Erkrankungsrisiko </a:t>
            </a:r>
            <a:r>
              <a:rPr lang="de-DE" sz="2400" b="1" u="sng" dirty="0"/>
              <a:t>nach Infektion</a:t>
            </a:r>
            <a:r>
              <a:rPr lang="de-DE" sz="2400" b="1" dirty="0"/>
              <a:t>: </a:t>
            </a:r>
          </a:p>
          <a:p>
            <a:pPr marL="0" indent="0">
              <a:buNone/>
            </a:pPr>
            <a:r>
              <a:rPr lang="de-DE" sz="2400" dirty="0"/>
              <a:t>Bei intaktem Immunsystem: ca. 5 – 10 % der Infizierten</a:t>
            </a:r>
          </a:p>
          <a:p>
            <a:pPr marL="0" indent="0">
              <a:buNone/>
            </a:pPr>
            <a:r>
              <a:rPr lang="de-DE" sz="2400" dirty="0"/>
              <a:t>Kinder &lt; 5 Jahre: bis zu 40 %</a:t>
            </a:r>
          </a:p>
          <a:p>
            <a:pPr marL="0" indent="0">
              <a:buNone/>
            </a:pPr>
            <a:r>
              <a:rPr lang="de-DE" sz="2400" dirty="0"/>
              <a:t> AIDS-Patienten: jährlich (!) 10 %</a:t>
            </a:r>
          </a:p>
          <a:p>
            <a:endParaRPr lang="de-DE" sz="2400" dirty="0"/>
          </a:p>
          <a:p>
            <a:pPr marL="0" indent="0">
              <a:buNone/>
            </a:pPr>
            <a:endParaRPr lang="de-DE" sz="2400" dirty="0"/>
          </a:p>
          <a:p>
            <a:pPr>
              <a:buFontTx/>
              <a:buChar char="-"/>
            </a:pPr>
            <a:endParaRPr lang="de-DE" sz="2400" dirty="0"/>
          </a:p>
          <a:p>
            <a:pPr marL="0" indent="0">
              <a:buNone/>
            </a:pPr>
            <a:endParaRPr lang="de-DE" dirty="0"/>
          </a:p>
        </p:txBody>
      </p:sp>
      <p:pic>
        <p:nvPicPr>
          <p:cNvPr id="4" name="Grafik 3"/>
          <p:cNvPicPr>
            <a:picLocks noChangeAspect="1"/>
          </p:cNvPicPr>
          <p:nvPr/>
        </p:nvPicPr>
        <p:blipFill>
          <a:blip r:embed="rId3"/>
          <a:stretch>
            <a:fillRect/>
          </a:stretch>
        </p:blipFill>
        <p:spPr>
          <a:xfrm>
            <a:off x="7366234" y="152400"/>
            <a:ext cx="4800600" cy="6667500"/>
          </a:xfrm>
          <a:prstGeom prst="rect">
            <a:avLst/>
          </a:prstGeom>
        </p:spPr>
      </p:pic>
    </p:spTree>
    <p:extLst>
      <p:ext uri="{BB962C8B-B14F-4D97-AF65-F5344CB8AC3E}">
        <p14:creationId xmlns:p14="http://schemas.microsoft.com/office/powerpoint/2010/main" val="1159302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TUBERKULOSE</a:t>
            </a:r>
            <a:r>
              <a:rPr lang="de-DE" sz="2000" dirty="0">
                <a:latin typeface="Gill Sans MT Condensed" panose="020B0506020104020203" pitchFamily="34" charset="0"/>
              </a:rPr>
              <a:t/>
            </a:r>
            <a:br>
              <a:rPr lang="de-DE" sz="2000" dirty="0">
                <a:latin typeface="Gill Sans MT Condensed" panose="020B0506020104020203" pitchFamily="34" charset="0"/>
              </a:rPr>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407368" y="1219200"/>
            <a:ext cx="11784632" cy="4937760"/>
          </a:xfrm>
        </p:spPr>
        <p:txBody>
          <a:bodyPr>
            <a:normAutofit/>
          </a:bodyPr>
          <a:lstStyle/>
          <a:p>
            <a:pPr marL="0" indent="0">
              <a:buNone/>
            </a:pPr>
            <a:r>
              <a:rPr lang="de-DE" sz="2400" b="1" u="sng" dirty="0"/>
              <a:t>Infektionsweg:</a:t>
            </a:r>
            <a:r>
              <a:rPr lang="de-DE" sz="2400" b="1" dirty="0"/>
              <a:t> </a:t>
            </a:r>
          </a:p>
          <a:p>
            <a:r>
              <a:rPr lang="de-DE" sz="2400" dirty="0"/>
              <a:t>Aerosole Mensch zu Mensch</a:t>
            </a:r>
          </a:p>
          <a:p>
            <a:r>
              <a:rPr lang="de-DE" sz="2400" dirty="0"/>
              <a:t>Atemwege wichtigste Eintrittspforte </a:t>
            </a:r>
          </a:p>
          <a:p>
            <a:pPr marL="0" indent="0">
              <a:buNone/>
            </a:pPr>
            <a:endParaRPr lang="de-DE" sz="2400" b="1" u="sng" dirty="0"/>
          </a:p>
          <a:p>
            <a:pPr>
              <a:buFontTx/>
              <a:buChar char="-"/>
            </a:pPr>
            <a:r>
              <a:rPr lang="de-DE" sz="2400" u="sng" dirty="0"/>
              <a:t>Erstinfektion:</a:t>
            </a:r>
            <a:r>
              <a:rPr lang="de-DE" sz="2400" dirty="0"/>
              <a:t> Erste Ansteckung mit Mykobakterien</a:t>
            </a:r>
          </a:p>
          <a:p>
            <a:pPr>
              <a:buFontTx/>
              <a:buChar char="-"/>
            </a:pPr>
            <a:r>
              <a:rPr lang="de-DE" sz="2400" u="sng" dirty="0" smtClean="0"/>
              <a:t>Endogene </a:t>
            </a:r>
            <a:r>
              <a:rPr lang="de-DE" sz="2400" u="sng" dirty="0"/>
              <a:t>Reaktivierung:</a:t>
            </a:r>
            <a:r>
              <a:rPr lang="de-DE" sz="2400" dirty="0"/>
              <a:t> Reaktivierung lebender TB, </a:t>
            </a:r>
            <a:r>
              <a:rPr lang="de-DE" sz="2400" dirty="0" smtClean="0"/>
              <a:t/>
            </a:r>
            <a:br>
              <a:rPr lang="de-DE" sz="2400" dirty="0" smtClean="0"/>
            </a:br>
            <a:r>
              <a:rPr lang="de-DE" sz="2400" dirty="0" smtClean="0"/>
              <a:t>die </a:t>
            </a:r>
            <a:r>
              <a:rPr lang="de-DE" sz="2400" dirty="0"/>
              <a:t>in verkalkten Narben </a:t>
            </a:r>
            <a:r>
              <a:rPr lang="de-DE" sz="2400" dirty="0" smtClean="0"/>
              <a:t>„</a:t>
            </a:r>
            <a:r>
              <a:rPr lang="de-DE" sz="2400" dirty="0"/>
              <a:t>schlummern</a:t>
            </a:r>
            <a:r>
              <a:rPr lang="de-DE" sz="2400" dirty="0" smtClean="0"/>
              <a:t>“</a:t>
            </a:r>
          </a:p>
          <a:p>
            <a:pPr marL="0" indent="0">
              <a:buNone/>
            </a:pPr>
            <a:r>
              <a:rPr lang="de-DE" sz="2400" dirty="0"/>
              <a:t/>
            </a:r>
            <a:br>
              <a:rPr lang="de-DE" sz="2400" dirty="0"/>
            </a:br>
            <a:r>
              <a:rPr lang="de-DE" sz="2400" dirty="0" smtClean="0"/>
              <a:t>	</a:t>
            </a:r>
            <a:r>
              <a:rPr lang="de-DE" sz="2400" b="1" dirty="0" smtClean="0"/>
              <a:t>Mehrzahl </a:t>
            </a:r>
            <a:r>
              <a:rPr lang="de-DE" sz="2400" b="1" dirty="0"/>
              <a:t>der Tuberkulosefälle!</a:t>
            </a:r>
            <a:endParaRPr lang="de-DE" sz="2400" b="1" u="sng" dirty="0"/>
          </a:p>
          <a:p>
            <a:pPr marL="0" indent="0">
              <a:buNone/>
            </a:pPr>
            <a:endParaRPr lang="de-DE" dirty="0"/>
          </a:p>
        </p:txBody>
      </p:sp>
      <p:sp>
        <p:nvSpPr>
          <p:cNvPr id="4" name="Pfeil nach rechts 3"/>
          <p:cNvSpPr/>
          <p:nvPr/>
        </p:nvSpPr>
        <p:spPr>
          <a:xfrm>
            <a:off x="609600" y="4653136"/>
            <a:ext cx="6618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177009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TUBERKULOSE</a:t>
            </a: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609600" y="1467273"/>
            <a:ext cx="8229600" cy="6098232"/>
          </a:xfrm>
        </p:spPr>
        <p:txBody>
          <a:bodyPr>
            <a:noAutofit/>
          </a:bodyPr>
          <a:lstStyle/>
          <a:p>
            <a:pPr marL="0" indent="0">
              <a:buNone/>
            </a:pPr>
            <a:r>
              <a:rPr lang="de-DE" sz="2400" b="1" u="sng" dirty="0"/>
              <a:t>Pathogenese:</a:t>
            </a:r>
            <a:r>
              <a:rPr lang="de-DE" sz="2400" b="1" dirty="0"/>
              <a:t>  </a:t>
            </a:r>
          </a:p>
          <a:p>
            <a:pPr marL="0" indent="0">
              <a:buNone/>
            </a:pPr>
            <a:r>
              <a:rPr lang="de-DE" sz="2400" u="sng" dirty="0"/>
              <a:t>1. Exsudative Form :</a:t>
            </a:r>
          </a:p>
          <a:p>
            <a:r>
              <a:rPr lang="de-DE" sz="2400" dirty="0"/>
              <a:t>Exsudation und Nekrose</a:t>
            </a:r>
          </a:p>
          <a:p>
            <a:r>
              <a:rPr lang="de-DE" sz="2400" dirty="0"/>
              <a:t>Käsige Pneumonie</a:t>
            </a:r>
          </a:p>
          <a:p>
            <a:pPr marL="0" indent="0">
              <a:buNone/>
            </a:pPr>
            <a:r>
              <a:rPr lang="de-DE" sz="2400" u="sng" dirty="0"/>
              <a:t>Sekundärveränderungen</a:t>
            </a:r>
          </a:p>
          <a:p>
            <a:r>
              <a:rPr lang="de-DE" sz="2400" dirty="0"/>
              <a:t>Kavernenbildung</a:t>
            </a:r>
          </a:p>
          <a:p>
            <a:pPr marL="0" indent="0">
              <a:buNone/>
            </a:pPr>
            <a:r>
              <a:rPr lang="de-DE" sz="2400" u="sng" dirty="0"/>
              <a:t>2. Produktive Form :</a:t>
            </a:r>
          </a:p>
          <a:p>
            <a:r>
              <a:rPr lang="de-DE" sz="2400" dirty="0"/>
              <a:t>Tuberkel = knötchenförmiges Granulationsgewebe</a:t>
            </a:r>
          </a:p>
          <a:p>
            <a:pPr marL="0" indent="0">
              <a:buNone/>
            </a:pPr>
            <a:r>
              <a:rPr lang="de-DE" sz="2400" u="sng" dirty="0"/>
              <a:t>3. Sekundärveränderungen:</a:t>
            </a:r>
          </a:p>
          <a:p>
            <a:r>
              <a:rPr lang="de-DE" sz="2400" dirty="0"/>
              <a:t>Vernarbung und Verkalkung</a:t>
            </a:r>
          </a:p>
        </p:txBody>
      </p:sp>
      <p:pic>
        <p:nvPicPr>
          <p:cNvPr id="5" name="Picture 4" descr="https://thumbs.dreamstime.com/z/tuberculosis-280618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0" b="8309"/>
          <a:stretch/>
        </p:blipFill>
        <p:spPr bwMode="auto">
          <a:xfrm>
            <a:off x="5501140" y="476673"/>
            <a:ext cx="6398024" cy="4752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5159896" y="3650534"/>
            <a:ext cx="2076981"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Gill Sans MT"/>
                <a:ea typeface="+mn-ea"/>
                <a:cs typeface="+mn-cs"/>
              </a:rPr>
              <a:t>Tuberkulöse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Gill Sans MT"/>
                <a:ea typeface="+mn-ea"/>
                <a:cs typeface="+mn-cs"/>
              </a:rPr>
              <a:t>Primärinfektion</a:t>
            </a:r>
          </a:p>
        </p:txBody>
      </p:sp>
      <p:sp>
        <p:nvSpPr>
          <p:cNvPr id="8" name="Textfeld 7"/>
          <p:cNvSpPr txBox="1"/>
          <p:nvPr/>
        </p:nvSpPr>
        <p:spPr>
          <a:xfrm>
            <a:off x="6672064" y="4235309"/>
            <a:ext cx="1896495"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Gill Sans MT"/>
                <a:ea typeface="+mn-ea"/>
                <a:cs typeface="+mn-cs"/>
              </a:rPr>
              <a:t>Kavernenbildung</a:t>
            </a:r>
          </a:p>
        </p:txBody>
      </p:sp>
      <p:sp>
        <p:nvSpPr>
          <p:cNvPr id="9" name="Textfeld 8"/>
          <p:cNvSpPr txBox="1"/>
          <p:nvPr/>
        </p:nvSpPr>
        <p:spPr>
          <a:xfrm>
            <a:off x="8136512" y="4848982"/>
            <a:ext cx="2712016"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solidFill>
                <a:effectLst/>
                <a:uLnTx/>
                <a:uFillTx/>
                <a:latin typeface="Gill Sans MT"/>
                <a:ea typeface="+mn-ea"/>
                <a:cs typeface="+mn-cs"/>
              </a:rPr>
              <a:t>Bronchogene</a:t>
            </a:r>
            <a:r>
              <a:rPr kumimoji="0" lang="de-DE" sz="2000" b="0" i="0" u="none" strike="noStrike" kern="1200" cap="none" spc="0" normalizeH="0" baseline="0" noProof="0" dirty="0">
                <a:ln>
                  <a:noFill/>
                </a:ln>
                <a:solidFill>
                  <a:prstClr val="black"/>
                </a:solidFill>
                <a:effectLst/>
                <a:uLnTx/>
                <a:uFillTx/>
                <a:latin typeface="Gill Sans MT"/>
                <a:ea typeface="+mn-ea"/>
                <a:cs typeface="+mn-cs"/>
              </a:rPr>
              <a:t> Streuung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Gill Sans MT"/>
                <a:ea typeface="+mn-ea"/>
                <a:cs typeface="+mn-cs"/>
              </a:rPr>
              <a:t>Verkäsende Pneumonie</a:t>
            </a:r>
          </a:p>
        </p:txBody>
      </p:sp>
    </p:spTree>
    <p:extLst>
      <p:ext uri="{BB962C8B-B14F-4D97-AF65-F5344CB8AC3E}">
        <p14:creationId xmlns:p14="http://schemas.microsoft.com/office/powerpoint/2010/main" val="375976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TUBERKULOSE: </a:t>
            </a:r>
            <a:r>
              <a:rPr lang="de-DE" sz="2000" b="1" dirty="0" err="1"/>
              <a:t>Stadieneinteilung</a:t>
            </a:r>
            <a:r>
              <a:rPr lang="de-DE" sz="2000" dirty="0">
                <a:latin typeface="Gill Sans MT Condensed" panose="020B0506020104020203" pitchFamily="34" charset="0"/>
              </a:rPr>
              <a:t/>
            </a:r>
            <a:br>
              <a:rPr lang="de-DE" sz="2000" dirty="0">
                <a:latin typeface="Gill Sans MT Condensed" panose="020B0506020104020203" pitchFamily="34" charset="0"/>
              </a:rPr>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124143" y="1143000"/>
            <a:ext cx="8229600" cy="5248240"/>
          </a:xfrm>
        </p:spPr>
        <p:txBody>
          <a:bodyPr>
            <a:normAutofit/>
          </a:bodyPr>
          <a:lstStyle/>
          <a:p>
            <a:pPr marL="457200" indent="-457200" algn="just">
              <a:buFont typeface="+mj-lt"/>
              <a:buAutoNum type="arabicPeriod"/>
            </a:pPr>
            <a:r>
              <a:rPr lang="de-DE" sz="2400" dirty="0"/>
              <a:t>Latente </a:t>
            </a:r>
            <a:r>
              <a:rPr lang="de-DE" sz="2400" dirty="0" err="1"/>
              <a:t>tuberkulose</a:t>
            </a:r>
            <a:r>
              <a:rPr lang="de-DE" sz="2400" dirty="0"/>
              <a:t> Infektion (LTBI)</a:t>
            </a:r>
          </a:p>
          <a:p>
            <a:pPr marL="457200" indent="-457200" algn="just">
              <a:buFont typeface="+mj-lt"/>
              <a:buAutoNum type="arabicPeriod"/>
            </a:pPr>
            <a:r>
              <a:rPr lang="de-DE" sz="2400" dirty="0"/>
              <a:t>Primärtuberkulose</a:t>
            </a:r>
          </a:p>
          <a:p>
            <a:pPr lvl="1"/>
            <a:r>
              <a:rPr lang="de-DE" sz="2400" dirty="0"/>
              <a:t>Tuberkulöser Primärkomplex nach erstem Kontakt: </a:t>
            </a:r>
            <a:br>
              <a:rPr lang="de-DE" sz="2400" dirty="0"/>
            </a:br>
            <a:r>
              <a:rPr lang="de-DE" sz="2400" dirty="0"/>
              <a:t>Primärherd + Hiluslymphknotenherd</a:t>
            </a:r>
          </a:p>
          <a:p>
            <a:pPr lvl="1"/>
            <a:r>
              <a:rPr lang="de-DE" sz="2400" dirty="0"/>
              <a:t>häufig asymptomatisch oder: </a:t>
            </a:r>
          </a:p>
          <a:p>
            <a:pPr lvl="1"/>
            <a:r>
              <a:rPr lang="de-DE" sz="2400" dirty="0"/>
              <a:t>Subfebrile Temperaturen, </a:t>
            </a:r>
            <a:br>
              <a:rPr lang="de-DE" sz="2400" dirty="0"/>
            </a:br>
            <a:r>
              <a:rPr lang="de-DE" sz="2400" dirty="0"/>
              <a:t>unklarer Husten, </a:t>
            </a:r>
            <a:br>
              <a:rPr lang="de-DE" sz="2400" dirty="0"/>
            </a:br>
            <a:r>
              <a:rPr lang="de-DE" sz="2400" dirty="0"/>
              <a:t>Nachtschweiß, </a:t>
            </a:r>
            <a:br>
              <a:rPr lang="de-DE" sz="2400" dirty="0"/>
            </a:br>
            <a:r>
              <a:rPr lang="de-DE" sz="2400" dirty="0"/>
              <a:t>Appetitverlust, </a:t>
            </a:r>
            <a:br>
              <a:rPr lang="de-DE" sz="2400" dirty="0"/>
            </a:br>
            <a:r>
              <a:rPr lang="de-DE" sz="2400" dirty="0"/>
              <a:t>Abgeschlagenheit</a:t>
            </a:r>
          </a:p>
          <a:p>
            <a:pPr lvl="1"/>
            <a:endParaRPr lang="de-DE" sz="2400" dirty="0"/>
          </a:p>
          <a:p>
            <a:pPr marL="0" indent="0" algn="just">
              <a:buNone/>
            </a:pPr>
            <a:r>
              <a:rPr lang="de-DE" sz="2000" dirty="0">
                <a:solidFill>
                  <a:schemeClr val="bg1">
                    <a:lumMod val="50000"/>
                  </a:schemeClr>
                </a:solidFill>
              </a:rPr>
              <a:t>3.    </a:t>
            </a:r>
            <a:r>
              <a:rPr lang="de-DE" sz="2400" dirty="0"/>
              <a:t>Postprimäre Tuberkulose</a:t>
            </a:r>
          </a:p>
        </p:txBody>
      </p:sp>
      <p:pic>
        <p:nvPicPr>
          <p:cNvPr id="4" name="Picture 2" descr="http://mevis-research.de/~hhj/Lunge/ima/TbP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8" y="3284984"/>
            <a:ext cx="2399369" cy="2936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vis-research.de/~hhj/Lunge/ima/inf_fri_tb600.JPG"/>
          <p:cNvPicPr>
            <a:picLocks noChangeAspect="1" noChangeArrowheads="1"/>
          </p:cNvPicPr>
          <p:nvPr/>
        </p:nvPicPr>
        <p:blipFill rotWithShape="1">
          <a:blip r:embed="rId4">
            <a:extLst>
              <a:ext uri="{28A0092B-C50C-407E-A947-70E740481C1C}">
                <a14:useLocalDpi xmlns:a14="http://schemas.microsoft.com/office/drawing/2010/main" val="0"/>
              </a:ext>
            </a:extLst>
          </a:blip>
          <a:srcRect r="45195" b="15598"/>
          <a:stretch/>
        </p:blipFill>
        <p:spPr bwMode="auto">
          <a:xfrm>
            <a:off x="7392144" y="619058"/>
            <a:ext cx="4675713"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7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b="8949"/>
          <a:stretch/>
        </p:blipFill>
        <p:spPr>
          <a:xfrm>
            <a:off x="5879976" y="1351249"/>
            <a:ext cx="5905137" cy="5421477"/>
          </a:xfrm>
          <a:prstGeom prst="rect">
            <a:avLst/>
          </a:prstGeom>
        </p:spPr>
      </p:pic>
      <p:sp>
        <p:nvSpPr>
          <p:cNvPr id="5" name="Textfeld 4"/>
          <p:cNvSpPr txBox="1"/>
          <p:nvPr/>
        </p:nvSpPr>
        <p:spPr>
          <a:xfrm>
            <a:off x="6586384" y="825668"/>
            <a:ext cx="4492320"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Exsudativ-produktive Tuberkulose: </a:t>
            </a:r>
          </a:p>
        </p:txBody>
      </p:sp>
      <p:sp>
        <p:nvSpPr>
          <p:cNvPr id="6" name="Textfeld 5"/>
          <p:cNvSpPr txBox="1"/>
          <p:nvPr/>
        </p:nvSpPr>
        <p:spPr>
          <a:xfrm>
            <a:off x="1991670" y="6538660"/>
            <a:ext cx="16864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Gill Sans MT"/>
                <a:ea typeface="+mn-ea"/>
                <a:cs typeface="+mn-cs"/>
              </a:rPr>
              <a:t>www. mevis-research.de</a:t>
            </a:r>
          </a:p>
        </p:txBody>
      </p:sp>
      <p:pic>
        <p:nvPicPr>
          <p:cNvPr id="7" name="Picture 2" descr="http://www.caritasklinikum.de/data/img/default/1/5433_9e7148085938fd6cd3991121978dcba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68" y="1341924"/>
            <a:ext cx="5337606" cy="514214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965011" y="825668"/>
            <a:ext cx="3652731"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Gill Sans MT"/>
                <a:ea typeface="+mn-ea"/>
                <a:cs typeface="+mn-cs"/>
              </a:rPr>
              <a:t>Tuberkulöse</a:t>
            </a:r>
            <a:r>
              <a:rPr kumimoji="0" lang="de-DE" sz="2400" b="0" i="0" u="none" strike="noStrike" kern="1200" cap="none" spc="0" normalizeH="0" noProof="0" dirty="0" smtClean="0">
                <a:ln>
                  <a:noFill/>
                </a:ln>
                <a:solidFill>
                  <a:prstClr val="black"/>
                </a:solidFill>
                <a:effectLst/>
                <a:uLnTx/>
                <a:uFillTx/>
                <a:latin typeface="Gill Sans MT"/>
                <a:ea typeface="+mn-ea"/>
                <a:cs typeface="+mn-cs"/>
              </a:rPr>
              <a:t> Lungenkaverne</a:t>
            </a:r>
            <a:endParaRPr kumimoji="0" lang="de-DE" sz="24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 name="Textfeld 1"/>
          <p:cNvSpPr txBox="1"/>
          <p:nvPr/>
        </p:nvSpPr>
        <p:spPr>
          <a:xfrm>
            <a:off x="3676664" y="238532"/>
            <a:ext cx="4406620" cy="523220"/>
          </a:xfrm>
          <a:prstGeom prst="rect">
            <a:avLst/>
          </a:prstGeom>
          <a:noFill/>
        </p:spPr>
        <p:txBody>
          <a:bodyPr wrap="square" rtlCol="0">
            <a:spAutoFit/>
          </a:bodyPr>
          <a:lstStyle/>
          <a:p>
            <a:pPr algn="ctr"/>
            <a:r>
              <a:rPr lang="de-DE" sz="2800" dirty="0"/>
              <a:t>Postprimäre </a:t>
            </a:r>
            <a:r>
              <a:rPr lang="de-DE" sz="2800" dirty="0" smtClean="0"/>
              <a:t>Tuberkulose</a:t>
            </a:r>
            <a:endParaRPr lang="de-DE" sz="2800" dirty="0"/>
          </a:p>
        </p:txBody>
      </p:sp>
    </p:spTree>
    <p:extLst>
      <p:ext uri="{BB962C8B-B14F-4D97-AF65-F5344CB8AC3E}">
        <p14:creationId xmlns:p14="http://schemas.microsoft.com/office/powerpoint/2010/main" val="201423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055440" y="764704"/>
            <a:ext cx="9828580" cy="5184576"/>
          </a:xfrm>
          <a:prstGeom prst="rect">
            <a:avLst/>
          </a:prstGeom>
        </p:spPr>
      </p:pic>
      <p:sp>
        <p:nvSpPr>
          <p:cNvPr id="5" name="Textfeld 4"/>
          <p:cNvSpPr txBox="1"/>
          <p:nvPr/>
        </p:nvSpPr>
        <p:spPr>
          <a:xfrm>
            <a:off x="2063552" y="6165304"/>
            <a:ext cx="8126777" cy="307777"/>
          </a:xfrm>
          <a:prstGeom prst="rect">
            <a:avLst/>
          </a:prstGeom>
          <a:noFill/>
        </p:spPr>
        <p:txBody>
          <a:bodyPr wrap="none" rtlCol="0">
            <a:spAutoFit/>
          </a:bodyPr>
          <a:lstStyle/>
          <a:p>
            <a:r>
              <a:rPr lang="de-DE" sz="1400" dirty="0"/>
              <a:t>https://www.laekh.de/heftarchiv/ausgabe/artikel/2020/maerz-2020/tuberkulose-in-deutschland-wieder-relevant</a:t>
            </a:r>
          </a:p>
        </p:txBody>
      </p:sp>
      <p:sp>
        <p:nvSpPr>
          <p:cNvPr id="7" name="Textfeld 6"/>
          <p:cNvSpPr txBox="1"/>
          <p:nvPr/>
        </p:nvSpPr>
        <p:spPr>
          <a:xfrm>
            <a:off x="617235" y="663079"/>
            <a:ext cx="10266785" cy="461665"/>
          </a:xfrm>
          <a:prstGeom prst="rect">
            <a:avLst/>
          </a:prstGeom>
          <a:solidFill>
            <a:schemeClr val="bg1"/>
          </a:solidFill>
        </p:spPr>
        <p:txBody>
          <a:bodyPr wrap="none" rtlCol="0">
            <a:spAutoFit/>
          </a:bodyPr>
          <a:lstStyle/>
          <a:p>
            <a:r>
              <a:rPr lang="de-DE" sz="2400" dirty="0" smtClean="0"/>
              <a:t>Anteil (%) der Tuberkulose-Organmanifestationen nach betroffenem Hauptorgan </a:t>
            </a:r>
            <a:endParaRPr lang="de-DE" sz="2400" dirty="0"/>
          </a:p>
        </p:txBody>
      </p:sp>
    </p:spTree>
    <p:extLst>
      <p:ext uri="{BB962C8B-B14F-4D97-AF65-F5344CB8AC3E}">
        <p14:creationId xmlns:p14="http://schemas.microsoft.com/office/powerpoint/2010/main" val="97335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3"/>
          <p:cNvSpPr txBox="1">
            <a:spLocks noChangeArrowheads="1"/>
          </p:cNvSpPr>
          <p:nvPr/>
        </p:nvSpPr>
        <p:spPr bwMode="auto">
          <a:xfrm>
            <a:off x="2149020" y="301168"/>
            <a:ext cx="2584938" cy="461665"/>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2400" b="1" i="0" u="none" strike="noStrike" kern="1200" cap="none" spc="0" normalizeH="0" baseline="0" noProof="0" dirty="0">
                <a:ln>
                  <a:noFill/>
                </a:ln>
                <a:solidFill>
                  <a:srgbClr val="DDE9EC"/>
                </a:solidFill>
                <a:effectLst/>
                <a:uLnTx/>
                <a:uFillTx/>
                <a:latin typeface="Times New Roman" pitchFamily="18" charset="0"/>
                <a:ea typeface="+mn-ea"/>
                <a:cs typeface="+mn-cs"/>
              </a:rPr>
              <a:t>Haut-</a:t>
            </a:r>
            <a:r>
              <a:rPr kumimoji="0" lang="en-US" altLang="de-DE" sz="2400" b="1" i="0" u="none" strike="noStrike" kern="1200" cap="none" spc="0" normalizeH="0" baseline="0" noProof="0" dirty="0" err="1">
                <a:ln>
                  <a:noFill/>
                </a:ln>
                <a:solidFill>
                  <a:srgbClr val="DDE9EC"/>
                </a:solidFill>
                <a:effectLst/>
                <a:uLnTx/>
                <a:uFillTx/>
                <a:latin typeface="Times New Roman" pitchFamily="18" charset="0"/>
                <a:ea typeface="+mn-ea"/>
                <a:cs typeface="+mn-cs"/>
              </a:rPr>
              <a:t>Tuberkulose</a:t>
            </a:r>
            <a:endParaRPr kumimoji="0" lang="en-US" altLang="de-DE" sz="2400" b="1" i="0" u="none" strike="noStrike" kern="1200" cap="none" spc="0" normalizeH="0" baseline="0" noProof="0" dirty="0">
              <a:ln>
                <a:noFill/>
              </a:ln>
              <a:solidFill>
                <a:srgbClr val="DDE9EC"/>
              </a:solidFill>
              <a:effectLst/>
              <a:uLnTx/>
              <a:uFillTx/>
              <a:latin typeface="Times New Roman" pitchFamily="18" charset="0"/>
              <a:ea typeface="+mn-ea"/>
              <a:cs typeface="+mn-cs"/>
            </a:endParaRPr>
          </a:p>
        </p:txBody>
      </p:sp>
      <p:pic>
        <p:nvPicPr>
          <p:cNvPr id="7372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2446" y="1130535"/>
            <a:ext cx="3265310" cy="4990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069" y="1067019"/>
            <a:ext cx="3307589" cy="504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933575" y="6237313"/>
            <a:ext cx="33129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Gill Sans MT"/>
                <a:ea typeface="+mn-ea"/>
                <a:cs typeface="+mn-cs"/>
              </a:rPr>
              <a:t>http://www.enzyklopaedie-dermatologie.de</a:t>
            </a:r>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994" t="8500" r="15555" b="9860"/>
          <a:stretch/>
        </p:blipFill>
        <p:spPr bwMode="auto">
          <a:xfrm>
            <a:off x="7687698" y="3591473"/>
            <a:ext cx="4328854" cy="323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530" y="137977"/>
            <a:ext cx="3446512" cy="3446512"/>
          </a:xfrm>
          <a:prstGeom prst="rect">
            <a:avLst/>
          </a:prstGeom>
        </p:spPr>
      </p:pic>
      <p:sp>
        <p:nvSpPr>
          <p:cNvPr id="8" name="Text Box 3"/>
          <p:cNvSpPr txBox="1">
            <a:spLocks noChangeArrowheads="1"/>
          </p:cNvSpPr>
          <p:nvPr/>
        </p:nvSpPr>
        <p:spPr bwMode="auto">
          <a:xfrm>
            <a:off x="6737756" y="281220"/>
            <a:ext cx="3097899" cy="461665"/>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2400" b="1" i="0" u="none" strike="noStrike" kern="1200" cap="none" spc="0" normalizeH="0" baseline="0" noProof="0" dirty="0" smtClean="0">
                <a:ln>
                  <a:noFill/>
                </a:ln>
                <a:solidFill>
                  <a:srgbClr val="DDE9EC"/>
                </a:solidFill>
                <a:effectLst/>
                <a:uLnTx/>
                <a:uFillTx/>
                <a:latin typeface="Times New Roman" pitchFamily="18" charset="0"/>
                <a:ea typeface="+mn-ea"/>
                <a:cs typeface="+mn-cs"/>
              </a:rPr>
              <a:t>Knochen-</a:t>
            </a:r>
            <a:r>
              <a:rPr kumimoji="0" lang="en-US" altLang="de-DE" sz="2400" b="1" i="0" u="none" strike="noStrike" kern="1200" cap="none" spc="0" normalizeH="0" baseline="0" noProof="0" dirty="0" err="1" smtClean="0">
                <a:ln>
                  <a:noFill/>
                </a:ln>
                <a:solidFill>
                  <a:srgbClr val="DDE9EC"/>
                </a:solidFill>
                <a:effectLst/>
                <a:uLnTx/>
                <a:uFillTx/>
                <a:latin typeface="Times New Roman" pitchFamily="18" charset="0"/>
                <a:ea typeface="+mn-ea"/>
                <a:cs typeface="+mn-cs"/>
              </a:rPr>
              <a:t>Tuberkulose</a:t>
            </a:r>
            <a:endParaRPr kumimoji="0" lang="en-US" altLang="de-DE" sz="2400" b="1" i="0" u="none" strike="noStrike" kern="1200" cap="none" spc="0" normalizeH="0" baseline="0" noProof="0" dirty="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02299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ihandform 7"/>
          <p:cNvSpPr/>
          <p:nvPr/>
        </p:nvSpPr>
        <p:spPr>
          <a:xfrm>
            <a:off x="3162897" y="1685607"/>
            <a:ext cx="2238346" cy="571817"/>
          </a:xfrm>
          <a:custGeom>
            <a:avLst/>
            <a:gdLst>
              <a:gd name="connsiteX0" fmla="*/ 1842448 w 1842448"/>
              <a:gd name="connsiteY0" fmla="*/ 0 h 832513"/>
              <a:gd name="connsiteX1" fmla="*/ 382138 w 1842448"/>
              <a:gd name="connsiteY1" fmla="*/ 204716 h 832513"/>
              <a:gd name="connsiteX2" fmla="*/ 0 w 1842448"/>
              <a:gd name="connsiteY2" fmla="*/ 832513 h 832513"/>
            </a:gdLst>
            <a:ahLst/>
            <a:cxnLst>
              <a:cxn ang="0">
                <a:pos x="connsiteX0" y="connsiteY0"/>
              </a:cxn>
              <a:cxn ang="0">
                <a:pos x="connsiteX1" y="connsiteY1"/>
              </a:cxn>
              <a:cxn ang="0">
                <a:pos x="connsiteX2" y="connsiteY2"/>
              </a:cxn>
            </a:cxnLst>
            <a:rect l="l" t="t" r="r" b="b"/>
            <a:pathLst>
              <a:path w="1842448" h="832513">
                <a:moveTo>
                  <a:pt x="1842448" y="0"/>
                </a:moveTo>
                <a:cubicBezTo>
                  <a:pt x="1265830" y="32982"/>
                  <a:pt x="689213" y="65964"/>
                  <a:pt x="382138" y="204716"/>
                </a:cubicBezTo>
                <a:cubicBezTo>
                  <a:pt x="75063" y="343468"/>
                  <a:pt x="37531" y="587990"/>
                  <a:pt x="0" y="832513"/>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3300" name="Text Box 3"/>
          <p:cNvSpPr txBox="1">
            <a:spLocks noChangeArrowheads="1"/>
          </p:cNvSpPr>
          <p:nvPr/>
        </p:nvSpPr>
        <p:spPr bwMode="auto">
          <a:xfrm>
            <a:off x="879317" y="101998"/>
            <a:ext cx="3980577" cy="461665"/>
          </a:xfrm>
          <a:prstGeom prst="rect">
            <a:avLst/>
          </a:prstGeom>
          <a:noFill/>
          <a:ln w="9525">
            <a:solidFill>
              <a:schemeClr val="bg2"/>
            </a:solidFill>
            <a:miter lim="800000"/>
            <a:headEnd/>
            <a:tailEnd/>
          </a:ln>
          <a:effec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de-DE" sz="2400" b="1" i="0" u="none" strike="noStrike" kern="1200" cap="none" spc="0" normalizeH="0" baseline="0" noProof="0" dirty="0" err="1">
                <a:ln>
                  <a:noFill/>
                </a:ln>
                <a:solidFill>
                  <a:prstClr val="black"/>
                </a:solidFill>
                <a:effectLst/>
                <a:uLnTx/>
                <a:uFillTx/>
                <a:latin typeface="Bookman Old Style"/>
                <a:ea typeface="+mn-ea"/>
                <a:cs typeface="+mn-cs"/>
              </a:rPr>
              <a:t>Tuberkulose-Diagnostik</a:t>
            </a:r>
            <a:endParaRPr kumimoji="0" lang="en-US" altLang="de-DE" sz="24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96258" name="Picture 2" descr="http://www.topnews.in/health/files/tuberculosis-cough.jpg"/>
          <p:cNvPicPr>
            <a:picLocks noChangeAspect="1" noChangeArrowheads="1"/>
          </p:cNvPicPr>
          <p:nvPr/>
        </p:nvPicPr>
        <p:blipFill rotWithShape="1">
          <a:blip r:embed="rId2">
            <a:extLst>
              <a:ext uri="{28A0092B-C50C-407E-A947-70E740481C1C}">
                <a14:useLocalDpi xmlns:a14="http://schemas.microsoft.com/office/drawing/2010/main" val="0"/>
              </a:ext>
            </a:extLst>
          </a:blip>
          <a:srcRect l="7938" r="5455"/>
          <a:stretch/>
        </p:blipFill>
        <p:spPr bwMode="auto">
          <a:xfrm>
            <a:off x="485693" y="2071137"/>
            <a:ext cx="2500523" cy="2811896"/>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432" t="39211" r="53404" b="21578"/>
          <a:stretch/>
        </p:blipFill>
        <p:spPr bwMode="auto">
          <a:xfrm>
            <a:off x="7608168" y="2828376"/>
            <a:ext cx="3532014" cy="256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321971" y="724480"/>
            <a:ext cx="2314288"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Gill Sans MT"/>
                <a:ea typeface="+mn-ea"/>
                <a:cs typeface="+mn-cs"/>
              </a:rPr>
              <a:t>Screening: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smtClean="0">
                <a:ln>
                  <a:noFill/>
                </a:ln>
                <a:solidFill>
                  <a:prstClr val="black"/>
                </a:solidFill>
                <a:effectLst/>
                <a:uLnTx/>
                <a:uFillTx/>
                <a:latin typeface="Gill Sans MT"/>
                <a:ea typeface="+mn-ea"/>
                <a:cs typeface="+mn-cs"/>
              </a:rPr>
              <a:t>Quantiferon</a:t>
            </a:r>
            <a:r>
              <a:rPr kumimoji="0" lang="de-DE" sz="2400" b="0" i="0" u="none" strike="noStrike" kern="1200" cap="none" spc="0" normalizeH="0" baseline="0" noProof="0" dirty="0" smtClean="0">
                <a:ln>
                  <a:noFill/>
                </a:ln>
                <a:solidFill>
                  <a:prstClr val="black"/>
                </a:solidFill>
                <a:effectLst/>
                <a:uLnTx/>
                <a:uFillTx/>
                <a:latin typeface="Gill Sans MT"/>
                <a:ea typeface="+mn-ea"/>
                <a:cs typeface="+mn-cs"/>
              </a:rPr>
              <a:t>-Test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smtClean="0">
                <a:solidFill>
                  <a:prstClr val="black"/>
                </a:solidFill>
                <a:latin typeface="Gill Sans MT"/>
              </a:rPr>
              <a:t>Bildgebung</a:t>
            </a:r>
            <a:endParaRPr kumimoji="0" lang="de-DE" sz="24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96266" name="Picture 10" descr="http://www.lgl.bayern.de/gesundheit/infektionsschutz/infektionskrankheiten_a_z/tuberkulose/pic/tuberkulose_index_01.jpg"/>
          <p:cNvPicPr>
            <a:picLocks noChangeAspect="1" noChangeArrowheads="1"/>
          </p:cNvPicPr>
          <p:nvPr/>
        </p:nvPicPr>
        <p:blipFill rotWithShape="1">
          <a:blip r:embed="rId4">
            <a:extLst>
              <a:ext uri="{28A0092B-C50C-407E-A947-70E740481C1C}">
                <a14:useLocalDpi xmlns:a14="http://schemas.microsoft.com/office/drawing/2010/main" val="0"/>
              </a:ext>
            </a:extLst>
          </a:blip>
          <a:srcRect t="17284" b="19503"/>
          <a:stretch/>
        </p:blipFill>
        <p:spPr bwMode="auto">
          <a:xfrm>
            <a:off x="922014" y="5175404"/>
            <a:ext cx="3360056" cy="1444323"/>
          </a:xfrm>
          <a:prstGeom prst="rect">
            <a:avLst/>
          </a:prstGeom>
          <a:noFill/>
          <a:extLst>
            <a:ext uri="{909E8E84-426E-40DD-AFC4-6F175D3DCCD1}">
              <a14:hiddenFill xmlns:a14="http://schemas.microsoft.com/office/drawing/2010/main">
                <a:solidFill>
                  <a:srgbClr val="FFFFFF"/>
                </a:solidFill>
              </a14:hiddenFill>
            </a:ext>
          </a:extLst>
        </p:spPr>
      </p:pic>
      <p:sp>
        <p:nvSpPr>
          <p:cNvPr id="12" name="Freihandform 11"/>
          <p:cNvSpPr/>
          <p:nvPr/>
        </p:nvSpPr>
        <p:spPr>
          <a:xfrm>
            <a:off x="8188649" y="2315869"/>
            <a:ext cx="2009483" cy="467140"/>
          </a:xfrm>
          <a:custGeom>
            <a:avLst/>
            <a:gdLst>
              <a:gd name="connsiteX0" fmla="*/ 0 w 2009483"/>
              <a:gd name="connsiteY0" fmla="*/ 139594 h 467140"/>
              <a:gd name="connsiteX1" fmla="*/ 1719618 w 2009483"/>
              <a:gd name="connsiteY1" fmla="*/ 16764 h 467140"/>
              <a:gd name="connsiteX2" fmla="*/ 1992573 w 2009483"/>
              <a:gd name="connsiteY2" fmla="*/ 467140 h 467140"/>
            </a:gdLst>
            <a:ahLst/>
            <a:cxnLst>
              <a:cxn ang="0">
                <a:pos x="connsiteX0" y="connsiteY0"/>
              </a:cxn>
              <a:cxn ang="0">
                <a:pos x="connsiteX1" y="connsiteY1"/>
              </a:cxn>
              <a:cxn ang="0">
                <a:pos x="connsiteX2" y="connsiteY2"/>
              </a:cxn>
            </a:cxnLst>
            <a:rect l="l" t="t" r="r" b="b"/>
            <a:pathLst>
              <a:path w="2009483" h="467140">
                <a:moveTo>
                  <a:pt x="0" y="139594"/>
                </a:moveTo>
                <a:cubicBezTo>
                  <a:pt x="693761" y="50883"/>
                  <a:pt x="1387523" y="-37827"/>
                  <a:pt x="1719618" y="16764"/>
                </a:cubicBezTo>
                <a:cubicBezTo>
                  <a:pt x="2051713" y="71355"/>
                  <a:pt x="2022143" y="269247"/>
                  <a:pt x="1992573" y="467140"/>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Freihandform 12"/>
          <p:cNvSpPr/>
          <p:nvPr/>
        </p:nvSpPr>
        <p:spPr>
          <a:xfrm>
            <a:off x="8112224" y="5784676"/>
            <a:ext cx="1992573" cy="574796"/>
          </a:xfrm>
          <a:custGeom>
            <a:avLst/>
            <a:gdLst>
              <a:gd name="connsiteX0" fmla="*/ 1992573 w 1992573"/>
              <a:gd name="connsiteY0" fmla="*/ 0 h 574796"/>
              <a:gd name="connsiteX1" fmla="*/ 1214651 w 1992573"/>
              <a:gd name="connsiteY1" fmla="*/ 545910 h 574796"/>
              <a:gd name="connsiteX2" fmla="*/ 0 w 1992573"/>
              <a:gd name="connsiteY2" fmla="*/ 450376 h 574796"/>
            </a:gdLst>
            <a:ahLst/>
            <a:cxnLst>
              <a:cxn ang="0">
                <a:pos x="connsiteX0" y="connsiteY0"/>
              </a:cxn>
              <a:cxn ang="0">
                <a:pos x="connsiteX1" y="connsiteY1"/>
              </a:cxn>
              <a:cxn ang="0">
                <a:pos x="connsiteX2" y="connsiteY2"/>
              </a:cxn>
            </a:cxnLst>
            <a:rect l="l" t="t" r="r" b="b"/>
            <a:pathLst>
              <a:path w="1992573" h="574796">
                <a:moveTo>
                  <a:pt x="1992573" y="0"/>
                </a:moveTo>
                <a:cubicBezTo>
                  <a:pt x="1769660" y="235423"/>
                  <a:pt x="1546747" y="470847"/>
                  <a:pt x="1214651" y="545910"/>
                </a:cubicBezTo>
                <a:cubicBezTo>
                  <a:pt x="882555" y="620973"/>
                  <a:pt x="441277" y="535674"/>
                  <a:pt x="0" y="450376"/>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1" name="Picture 2050" descr="neu-13"/>
          <p:cNvPicPr>
            <a:picLocks noChangeAspect="1" noChangeArrowheads="1"/>
          </p:cNvPicPr>
          <p:nvPr/>
        </p:nvPicPr>
        <p:blipFill rotWithShape="1">
          <a:blip r:embed="rId5">
            <a:extLst>
              <a:ext uri="{28A0092B-C50C-407E-A947-70E740481C1C}">
                <a14:useLocalDpi xmlns:a14="http://schemas.microsoft.com/office/drawing/2010/main" val="0"/>
              </a:ext>
            </a:extLst>
          </a:blip>
          <a:srcRect l="15270" t="24185" b="17422"/>
          <a:stretch/>
        </p:blipFill>
        <p:spPr bwMode="auto">
          <a:xfrm>
            <a:off x="2973217" y="2338703"/>
            <a:ext cx="2428026" cy="18243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7292989" y="5301209"/>
            <a:ext cx="3031599" cy="461665"/>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black"/>
                </a:solidFill>
                <a:effectLst/>
                <a:uLnTx/>
                <a:uFillTx/>
                <a:latin typeface="Gill Sans MT"/>
                <a:ea typeface="+mn-ea"/>
                <a:cs typeface="+mn-cs"/>
              </a:rPr>
              <a:t>Ziehl</a:t>
            </a:r>
            <a:r>
              <a:rPr kumimoji="0" lang="de-DE" sz="2400" b="0" i="0" u="none" strike="noStrike" kern="1200" cap="none" spc="0" normalizeH="0" baseline="0" noProof="0" dirty="0">
                <a:ln>
                  <a:noFill/>
                </a:ln>
                <a:solidFill>
                  <a:prstClr val="black"/>
                </a:solidFill>
                <a:effectLst/>
                <a:uLnTx/>
                <a:uFillTx/>
                <a:latin typeface="Gill Sans MT"/>
                <a:ea typeface="+mn-ea"/>
                <a:cs typeface="+mn-cs"/>
              </a:rPr>
              <a:t>-</a:t>
            </a:r>
            <a:r>
              <a:rPr kumimoji="0" lang="de-DE" sz="2400" b="0" i="0" u="none" strike="noStrike" kern="1200" cap="none" spc="0" normalizeH="0" baseline="0" noProof="0" dirty="0" err="1">
                <a:ln>
                  <a:noFill/>
                </a:ln>
                <a:solidFill>
                  <a:prstClr val="black"/>
                </a:solidFill>
                <a:effectLst/>
                <a:uLnTx/>
                <a:uFillTx/>
                <a:latin typeface="Gill Sans MT"/>
                <a:ea typeface="+mn-ea"/>
                <a:cs typeface="+mn-cs"/>
              </a:rPr>
              <a:t>Neelsen</a:t>
            </a:r>
            <a:r>
              <a:rPr kumimoji="0" lang="de-DE" sz="2400" b="0" i="0" u="none" strike="noStrike" kern="1200" cap="none" spc="0" normalizeH="0" baseline="0" noProof="0" dirty="0">
                <a:ln>
                  <a:noFill/>
                </a:ln>
                <a:solidFill>
                  <a:prstClr val="black"/>
                </a:solidFill>
                <a:effectLst/>
                <a:uLnTx/>
                <a:uFillTx/>
                <a:latin typeface="Gill Sans MT"/>
                <a:ea typeface="+mn-ea"/>
                <a:cs typeface="+mn-cs"/>
              </a:rPr>
              <a:t>-Färbung</a:t>
            </a:r>
          </a:p>
        </p:txBody>
      </p:sp>
      <p:sp>
        <p:nvSpPr>
          <p:cNvPr id="26" name="Textfeld 25"/>
          <p:cNvSpPr txBox="1"/>
          <p:nvPr/>
        </p:nvSpPr>
        <p:spPr>
          <a:xfrm>
            <a:off x="3650006" y="6128640"/>
            <a:ext cx="1429302" cy="461665"/>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TB-Kultur</a:t>
            </a:r>
          </a:p>
        </p:txBody>
      </p:sp>
      <p:sp>
        <p:nvSpPr>
          <p:cNvPr id="17" name="Freihandform 16"/>
          <p:cNvSpPr/>
          <p:nvPr/>
        </p:nvSpPr>
        <p:spPr>
          <a:xfrm>
            <a:off x="3315297" y="1838007"/>
            <a:ext cx="2238346" cy="571817"/>
          </a:xfrm>
          <a:custGeom>
            <a:avLst/>
            <a:gdLst>
              <a:gd name="connsiteX0" fmla="*/ 1842448 w 1842448"/>
              <a:gd name="connsiteY0" fmla="*/ 0 h 832513"/>
              <a:gd name="connsiteX1" fmla="*/ 382138 w 1842448"/>
              <a:gd name="connsiteY1" fmla="*/ 204716 h 832513"/>
              <a:gd name="connsiteX2" fmla="*/ 0 w 1842448"/>
              <a:gd name="connsiteY2" fmla="*/ 832513 h 832513"/>
            </a:gdLst>
            <a:ahLst/>
            <a:cxnLst>
              <a:cxn ang="0">
                <a:pos x="connsiteX0" y="connsiteY0"/>
              </a:cxn>
              <a:cxn ang="0">
                <a:pos x="connsiteX1" y="connsiteY1"/>
              </a:cxn>
              <a:cxn ang="0">
                <a:pos x="connsiteX2" y="connsiteY2"/>
              </a:cxn>
            </a:cxnLst>
            <a:rect l="l" t="t" r="r" b="b"/>
            <a:pathLst>
              <a:path w="1842448" h="832513">
                <a:moveTo>
                  <a:pt x="1842448" y="0"/>
                </a:moveTo>
                <a:cubicBezTo>
                  <a:pt x="1265830" y="32982"/>
                  <a:pt x="689213" y="65964"/>
                  <a:pt x="382138" y="204716"/>
                </a:cubicBezTo>
                <a:cubicBezTo>
                  <a:pt x="75063" y="343468"/>
                  <a:pt x="37531" y="587990"/>
                  <a:pt x="0" y="832513"/>
                </a:cubicBezTo>
              </a:path>
            </a:pathLst>
          </a:custGeom>
          <a:noFill/>
          <a:ln w="5715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050" name="Picture 2" descr="Diagnose der latenten Tuberkulose – Quantiferon oder T-Spot? – MPA Commun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761" y="310360"/>
            <a:ext cx="2877763" cy="217617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614344" y="222691"/>
            <a:ext cx="3420488" cy="1200329"/>
          </a:xfrm>
          <a:prstGeom prst="rect">
            <a:avLst/>
          </a:prstGeom>
          <a:noFill/>
        </p:spPr>
        <p:txBody>
          <a:bodyPr wrap="none" rtlCol="0">
            <a:spAutoFit/>
          </a:bodyPr>
          <a:lstStyle/>
          <a:p>
            <a:r>
              <a:rPr lang="de-DE" dirty="0" err="1" smtClean="0"/>
              <a:t>Quantiferon</a:t>
            </a:r>
            <a:r>
              <a:rPr lang="de-DE" dirty="0" smtClean="0"/>
              <a:t>: Erfassung der </a:t>
            </a:r>
            <a:br>
              <a:rPr lang="de-DE" dirty="0" smtClean="0"/>
            </a:br>
            <a:r>
              <a:rPr lang="de-DE" dirty="0" smtClean="0"/>
              <a:t>Interferon-Gamma-Produktion </a:t>
            </a:r>
            <a:br>
              <a:rPr lang="de-DE" dirty="0" smtClean="0"/>
            </a:br>
            <a:r>
              <a:rPr lang="de-DE" dirty="0" smtClean="0"/>
              <a:t>von Patienten-T-Zellen </a:t>
            </a:r>
            <a:br>
              <a:rPr lang="de-DE" dirty="0" smtClean="0"/>
            </a:br>
            <a:r>
              <a:rPr lang="de-DE" dirty="0" smtClean="0"/>
              <a:t>nach Stimulation mit TB-Antigenen</a:t>
            </a:r>
            <a:endParaRPr lang="de-DE" dirty="0"/>
          </a:p>
        </p:txBody>
      </p:sp>
      <p:sp>
        <p:nvSpPr>
          <p:cNvPr id="20" name="Freihandform 19"/>
          <p:cNvSpPr/>
          <p:nvPr/>
        </p:nvSpPr>
        <p:spPr>
          <a:xfrm>
            <a:off x="4557356" y="6359472"/>
            <a:ext cx="1992573" cy="343964"/>
          </a:xfrm>
          <a:custGeom>
            <a:avLst/>
            <a:gdLst>
              <a:gd name="connsiteX0" fmla="*/ 1992573 w 1992573"/>
              <a:gd name="connsiteY0" fmla="*/ 0 h 574796"/>
              <a:gd name="connsiteX1" fmla="*/ 1214651 w 1992573"/>
              <a:gd name="connsiteY1" fmla="*/ 545910 h 574796"/>
              <a:gd name="connsiteX2" fmla="*/ 0 w 1992573"/>
              <a:gd name="connsiteY2" fmla="*/ 450376 h 574796"/>
            </a:gdLst>
            <a:ahLst/>
            <a:cxnLst>
              <a:cxn ang="0">
                <a:pos x="connsiteX0" y="connsiteY0"/>
              </a:cxn>
              <a:cxn ang="0">
                <a:pos x="connsiteX1" y="connsiteY1"/>
              </a:cxn>
              <a:cxn ang="0">
                <a:pos x="connsiteX2" y="connsiteY2"/>
              </a:cxn>
            </a:cxnLst>
            <a:rect l="l" t="t" r="r" b="b"/>
            <a:pathLst>
              <a:path w="1992573" h="574796">
                <a:moveTo>
                  <a:pt x="1992573" y="0"/>
                </a:moveTo>
                <a:cubicBezTo>
                  <a:pt x="1769660" y="235423"/>
                  <a:pt x="1546747" y="470847"/>
                  <a:pt x="1214651" y="545910"/>
                </a:cubicBezTo>
                <a:cubicBezTo>
                  <a:pt x="882555" y="620973"/>
                  <a:pt x="441277" y="535674"/>
                  <a:pt x="0" y="450376"/>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Textfeld 20"/>
          <p:cNvSpPr txBox="1"/>
          <p:nvPr/>
        </p:nvSpPr>
        <p:spPr>
          <a:xfrm>
            <a:off x="5425086" y="5888677"/>
            <a:ext cx="2698175" cy="461665"/>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smtClean="0">
                <a:ln>
                  <a:noFill/>
                </a:ln>
                <a:solidFill>
                  <a:prstClr val="black"/>
                </a:solidFill>
                <a:effectLst/>
                <a:uLnTx/>
                <a:uFillTx/>
                <a:latin typeface="Gill Sans MT"/>
                <a:ea typeface="+mn-ea"/>
                <a:cs typeface="+mn-cs"/>
              </a:rPr>
              <a:t>Mycobakterien</a:t>
            </a:r>
            <a:r>
              <a:rPr kumimoji="0" lang="de-DE" sz="2400" b="0" i="0" u="none" strike="noStrike" kern="1200" cap="none" spc="0" normalizeH="0" baseline="0" noProof="0" dirty="0" smtClean="0">
                <a:ln>
                  <a:noFill/>
                </a:ln>
                <a:solidFill>
                  <a:prstClr val="black"/>
                </a:solidFill>
                <a:effectLst/>
                <a:uLnTx/>
                <a:uFillTx/>
                <a:latin typeface="Gill Sans MT"/>
                <a:ea typeface="+mn-ea"/>
                <a:cs typeface="+mn-cs"/>
              </a:rPr>
              <a:t>-PCR</a:t>
            </a:r>
            <a:endParaRPr kumimoji="0" lang="de-DE"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79194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400" b="1" dirty="0"/>
              <a:t>THERAPIE</a:t>
            </a:r>
            <a:br>
              <a:rPr lang="de-DE" sz="2400" b="1" dirty="0"/>
            </a:br>
            <a:endParaRPr lang="de-DE" sz="2400" dirty="0">
              <a:latin typeface="Gill Sans MT Condensed" panose="020B0506020104020203" pitchFamily="34" charset="0"/>
            </a:endParaRPr>
          </a:p>
        </p:txBody>
      </p:sp>
      <p:sp>
        <p:nvSpPr>
          <p:cNvPr id="2" name="Inhaltsplatzhalter 1"/>
          <p:cNvSpPr>
            <a:spLocks noGrp="1"/>
          </p:cNvSpPr>
          <p:nvPr>
            <p:ph sz="quarter" idx="1"/>
          </p:nvPr>
        </p:nvSpPr>
        <p:spPr/>
        <p:txBody>
          <a:bodyPr>
            <a:noAutofit/>
          </a:bodyPr>
          <a:lstStyle/>
          <a:p>
            <a:pPr marL="0" indent="0">
              <a:buNone/>
            </a:pPr>
            <a:r>
              <a:rPr lang="de-DE" sz="2400" b="1" u="sng" dirty="0" err="1"/>
              <a:t>Antituberkulotika</a:t>
            </a:r>
            <a:r>
              <a:rPr lang="de-DE" sz="2400" b="1" u="sng" dirty="0"/>
              <a:t>:</a:t>
            </a:r>
          </a:p>
          <a:p>
            <a:pPr marL="0" indent="0">
              <a:buNone/>
            </a:pPr>
            <a:endParaRPr lang="de-DE" sz="2400" b="1" u="sng" dirty="0"/>
          </a:p>
          <a:p>
            <a:pPr marL="0" indent="0">
              <a:buNone/>
            </a:pPr>
            <a:r>
              <a:rPr lang="de-DE" sz="2400" b="1" u="sng" dirty="0"/>
              <a:t>Standardtherapie der unkomplizierten Tuberkulose beim Erwachsenen:</a:t>
            </a:r>
          </a:p>
          <a:p>
            <a:pPr marL="0" indent="0">
              <a:buNone/>
            </a:pPr>
            <a:endParaRPr lang="de-DE" sz="2400" b="1" u="sng" dirty="0"/>
          </a:p>
          <a:p>
            <a:pPr marL="0" indent="0">
              <a:buNone/>
            </a:pPr>
            <a:r>
              <a:rPr lang="de-DE" sz="2400" dirty="0" err="1"/>
              <a:t>Isoniazid</a:t>
            </a:r>
            <a:endParaRPr lang="de-DE" sz="2400" dirty="0"/>
          </a:p>
          <a:p>
            <a:pPr marL="0" indent="0">
              <a:buNone/>
            </a:pPr>
            <a:r>
              <a:rPr lang="de-DE" sz="2400" dirty="0" err="1"/>
              <a:t>Rifampicin</a:t>
            </a:r>
            <a:endParaRPr lang="de-DE" sz="2400" dirty="0"/>
          </a:p>
          <a:p>
            <a:pPr marL="0" indent="0">
              <a:buNone/>
              <a:tabLst>
                <a:tab pos="2244725" algn="l"/>
              </a:tabLst>
            </a:pPr>
            <a:r>
              <a:rPr lang="de-DE" sz="2400" dirty="0" err="1"/>
              <a:t>Pyrazinamid</a:t>
            </a:r>
            <a:r>
              <a:rPr lang="de-DE" sz="2400" dirty="0"/>
              <a:t>	</a:t>
            </a:r>
          </a:p>
          <a:p>
            <a:pPr marL="0" indent="0">
              <a:buNone/>
              <a:tabLst>
                <a:tab pos="2244725" algn="l"/>
              </a:tabLst>
            </a:pPr>
            <a:r>
              <a:rPr lang="de-DE" sz="2400" dirty="0" err="1"/>
              <a:t>Ethambutol</a:t>
            </a:r>
            <a:endParaRPr lang="de-DE" sz="2400" dirty="0"/>
          </a:p>
          <a:p>
            <a:pPr marL="0" indent="0">
              <a:buNone/>
            </a:pPr>
            <a:endParaRPr lang="de-DE" sz="2400" b="1" u="sng" dirty="0"/>
          </a:p>
        </p:txBody>
      </p:sp>
      <p:sp>
        <p:nvSpPr>
          <p:cNvPr id="4" name="Geschweifte Klammer rechts 3"/>
          <p:cNvSpPr/>
          <p:nvPr/>
        </p:nvSpPr>
        <p:spPr>
          <a:xfrm>
            <a:off x="3505509" y="3212977"/>
            <a:ext cx="720080" cy="16863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black"/>
              </a:solidFill>
              <a:effectLst/>
              <a:uLnTx/>
              <a:uFillTx/>
              <a:latin typeface="Gill Sans MT"/>
              <a:ea typeface="+mn-ea"/>
              <a:cs typeface="+mn-cs"/>
            </a:endParaRPr>
          </a:p>
        </p:txBody>
      </p:sp>
      <p:sp>
        <p:nvSpPr>
          <p:cNvPr id="5" name="Textfeld 4"/>
          <p:cNvSpPr txBox="1"/>
          <p:nvPr/>
        </p:nvSpPr>
        <p:spPr>
          <a:xfrm>
            <a:off x="4257296" y="3840723"/>
            <a:ext cx="1478664"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2 Monate</a:t>
            </a:r>
          </a:p>
        </p:txBody>
      </p:sp>
      <p:sp>
        <p:nvSpPr>
          <p:cNvPr id="6" name="Textfeld 5"/>
          <p:cNvSpPr txBox="1"/>
          <p:nvPr/>
        </p:nvSpPr>
        <p:spPr>
          <a:xfrm>
            <a:off x="6165344" y="3698937"/>
            <a:ext cx="1642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black"/>
                </a:solidFill>
                <a:effectLst/>
                <a:uLnTx/>
                <a:uFillTx/>
                <a:latin typeface="Gill Sans MT"/>
                <a:ea typeface="+mn-ea"/>
                <a:cs typeface="+mn-cs"/>
              </a:rPr>
              <a:t>Isoniazid</a:t>
            </a:r>
            <a:endParaRPr kumimoji="0" lang="de-DE" sz="24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black"/>
                </a:solidFill>
                <a:effectLst/>
                <a:uLnTx/>
                <a:uFillTx/>
                <a:latin typeface="Gill Sans MT"/>
                <a:ea typeface="+mn-ea"/>
                <a:cs typeface="+mn-cs"/>
              </a:rPr>
              <a:t>Rifampicin</a:t>
            </a:r>
            <a:endParaRPr kumimoji="0" lang="de-DE" sz="24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Textfeld 6"/>
          <p:cNvSpPr txBox="1"/>
          <p:nvPr/>
        </p:nvSpPr>
        <p:spPr>
          <a:xfrm>
            <a:off x="8400256" y="3698938"/>
            <a:ext cx="2088232"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weitere 4 Monate </a:t>
            </a:r>
          </a:p>
        </p:txBody>
      </p:sp>
      <p:sp>
        <p:nvSpPr>
          <p:cNvPr id="8" name="Geschweifte Klammer rechts 7"/>
          <p:cNvSpPr/>
          <p:nvPr/>
        </p:nvSpPr>
        <p:spPr>
          <a:xfrm>
            <a:off x="7901566" y="3723255"/>
            <a:ext cx="216024" cy="7189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6969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1" t="33852" r="2697" b="18653"/>
          <a:stretch/>
        </p:blipFill>
        <p:spPr bwMode="auto">
          <a:xfrm>
            <a:off x="1280944" y="2639191"/>
            <a:ext cx="9544043" cy="403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Wunderwaffe Plasmid</a:t>
            </a:r>
            <a:endParaRPr lang="de-DE" dirty="0"/>
          </a:p>
        </p:txBody>
      </p:sp>
      <p:sp>
        <p:nvSpPr>
          <p:cNvPr id="3" name="Inhaltsplatzhalter 2"/>
          <p:cNvSpPr>
            <a:spLocks noGrp="1"/>
          </p:cNvSpPr>
          <p:nvPr>
            <p:ph sz="quarter" idx="1"/>
          </p:nvPr>
        </p:nvSpPr>
        <p:spPr/>
        <p:txBody>
          <a:bodyPr/>
          <a:lstStyle/>
          <a:p>
            <a:endParaRPr lang="de-DE"/>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937" t="42200" r="36563" b="40400"/>
          <a:stretch/>
        </p:blipFill>
        <p:spPr bwMode="auto">
          <a:xfrm>
            <a:off x="6856081" y="181404"/>
            <a:ext cx="3839357" cy="231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3361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THERAPIE	</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p:txBody>
          <a:bodyPr>
            <a:noAutofit/>
          </a:bodyPr>
          <a:lstStyle/>
          <a:p>
            <a:pPr marL="0" indent="0">
              <a:buNone/>
            </a:pPr>
            <a:r>
              <a:rPr lang="de-DE" sz="2200" b="1" u="sng" dirty="0"/>
              <a:t>Prävention der Tbc:</a:t>
            </a:r>
            <a:br>
              <a:rPr lang="de-DE" sz="2200" b="1" u="sng" dirty="0"/>
            </a:br>
            <a:endParaRPr lang="de-DE" sz="2200" b="1" u="sng" dirty="0"/>
          </a:p>
          <a:p>
            <a:r>
              <a:rPr lang="de-DE" sz="2200" dirty="0"/>
              <a:t>Isolierung von Patienten mit offener Lungentuberkulose</a:t>
            </a:r>
          </a:p>
          <a:p>
            <a:r>
              <a:rPr lang="de-DE" sz="2200" dirty="0"/>
              <a:t>Umgebungsuntersuchungen durch die Gesundheitsämter</a:t>
            </a:r>
          </a:p>
          <a:p>
            <a:r>
              <a:rPr lang="de-DE" sz="2200" dirty="0" err="1"/>
              <a:t>Chemoprävention</a:t>
            </a:r>
            <a:r>
              <a:rPr lang="de-DE" sz="2200" dirty="0"/>
              <a:t> i. d. R. mit INH für 9 Monate</a:t>
            </a:r>
          </a:p>
          <a:p>
            <a:pPr marL="0" indent="0">
              <a:buNone/>
            </a:pPr>
            <a:r>
              <a:rPr lang="de-DE" sz="2200" dirty="0"/>
              <a:t>	- </a:t>
            </a:r>
            <a:r>
              <a:rPr lang="de-DE" sz="2200" u="sng" dirty="0"/>
              <a:t>Indikation:</a:t>
            </a:r>
            <a:r>
              <a:rPr lang="de-DE" sz="2200" dirty="0"/>
              <a:t> Personen mit positivem Tuberkulin-Hauttest</a:t>
            </a:r>
          </a:p>
          <a:p>
            <a:pPr lvl="1">
              <a:buFont typeface="Wingdings" panose="05000000000000000000" pitchFamily="2" charset="2"/>
              <a:buChar char="§"/>
            </a:pPr>
            <a:r>
              <a:rPr lang="de-DE" sz="2200" dirty="0">
                <a:solidFill>
                  <a:schemeClr val="tx1"/>
                </a:solidFill>
              </a:rPr>
              <a:t>HIV-Infizierte oder Patienten mit Abwehrschwäche</a:t>
            </a:r>
          </a:p>
          <a:p>
            <a:pPr lvl="1">
              <a:buFont typeface="Wingdings" panose="05000000000000000000" pitchFamily="2" charset="2"/>
              <a:buChar char="§"/>
            </a:pPr>
            <a:r>
              <a:rPr lang="de-DE" sz="2200" dirty="0">
                <a:solidFill>
                  <a:schemeClr val="tx1"/>
                </a:solidFill>
              </a:rPr>
              <a:t>Kinder</a:t>
            </a:r>
          </a:p>
          <a:p>
            <a:pPr lvl="1">
              <a:buFont typeface="Wingdings" panose="05000000000000000000" pitchFamily="2" charset="2"/>
              <a:buChar char="§"/>
            </a:pPr>
            <a:r>
              <a:rPr lang="de-DE" sz="2200" dirty="0">
                <a:solidFill>
                  <a:schemeClr val="tx1"/>
                </a:solidFill>
              </a:rPr>
              <a:t>Bei Personen mit anderweitigen Risikofaktoren für die Entwicklung einer aktiven Tbc</a:t>
            </a:r>
          </a:p>
          <a:p>
            <a:pPr marL="274320" lvl="1" indent="0">
              <a:buNone/>
            </a:pPr>
            <a:endParaRPr lang="de-DE" sz="2200" dirty="0">
              <a:solidFill>
                <a:schemeClr val="tx1"/>
              </a:solidFill>
            </a:endParaRPr>
          </a:p>
          <a:p>
            <a:pPr marL="3175" lvl="1" indent="0">
              <a:buNone/>
            </a:pPr>
            <a:r>
              <a:rPr lang="de-DE" sz="2200" dirty="0" smtClean="0">
                <a:solidFill>
                  <a:schemeClr val="tx1"/>
                </a:solidFill>
              </a:rPr>
              <a:t>Impfung gibt es seit </a:t>
            </a:r>
            <a:r>
              <a:rPr lang="de-DE" sz="2200" dirty="0">
                <a:solidFill>
                  <a:schemeClr val="tx1"/>
                </a:solidFill>
              </a:rPr>
              <a:t>1998 in Deutschland nicht mehr.</a:t>
            </a:r>
          </a:p>
          <a:p>
            <a:pPr marL="0" indent="0">
              <a:buNone/>
            </a:pPr>
            <a:endParaRPr lang="de-DE" sz="2200" dirty="0"/>
          </a:p>
          <a:p>
            <a:pPr marL="0" indent="0">
              <a:buNone/>
            </a:pPr>
            <a:endParaRPr lang="de-DE" sz="2000" b="1" u="sng" dirty="0"/>
          </a:p>
        </p:txBody>
      </p:sp>
    </p:spTree>
    <p:extLst>
      <p:ext uri="{BB962C8B-B14F-4D97-AF65-F5344CB8AC3E}">
        <p14:creationId xmlns:p14="http://schemas.microsoft.com/office/powerpoint/2010/main" val="272696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
          </p:nvPr>
        </p:nvSpPr>
        <p:spPr>
          <a:xfrm>
            <a:off x="479376" y="836135"/>
            <a:ext cx="10972800" cy="4937760"/>
          </a:xfrm>
        </p:spPr>
        <p:txBody>
          <a:bodyPr/>
          <a:lstStyle/>
          <a:p>
            <a:r>
              <a:rPr lang="de-DE" dirty="0" smtClean="0"/>
              <a:t>Abkürzung: MOTT (</a:t>
            </a:r>
            <a:r>
              <a:rPr lang="de-DE" dirty="0" err="1" smtClean="0"/>
              <a:t>mycobacteria</a:t>
            </a:r>
            <a:r>
              <a:rPr lang="de-DE" dirty="0" smtClean="0"/>
              <a:t> </a:t>
            </a:r>
            <a:r>
              <a:rPr lang="de-DE" dirty="0" err="1" smtClean="0"/>
              <a:t>other</a:t>
            </a:r>
            <a:r>
              <a:rPr lang="de-DE" dirty="0" smtClean="0"/>
              <a:t> </a:t>
            </a:r>
            <a:r>
              <a:rPr lang="de-DE" dirty="0" err="1" smtClean="0"/>
              <a:t>than</a:t>
            </a:r>
            <a:r>
              <a:rPr lang="de-DE" dirty="0" smtClean="0"/>
              <a:t> </a:t>
            </a:r>
            <a:r>
              <a:rPr lang="de-DE" dirty="0" err="1" smtClean="0"/>
              <a:t>tuberculosis</a:t>
            </a:r>
            <a:r>
              <a:rPr lang="de-DE" dirty="0" smtClean="0"/>
              <a:t>)</a:t>
            </a:r>
          </a:p>
          <a:p>
            <a:r>
              <a:rPr lang="de-DE" dirty="0" smtClean="0"/>
              <a:t>Viele verschiedene Arten</a:t>
            </a:r>
          </a:p>
          <a:p>
            <a:pPr lvl="1"/>
            <a:r>
              <a:rPr lang="de-DE" dirty="0" smtClean="0"/>
              <a:t>M. </a:t>
            </a:r>
            <a:r>
              <a:rPr lang="de-DE" dirty="0" err="1" smtClean="0"/>
              <a:t>avium</a:t>
            </a:r>
            <a:endParaRPr lang="de-DE" dirty="0" smtClean="0"/>
          </a:p>
          <a:p>
            <a:pPr lvl="1"/>
            <a:r>
              <a:rPr lang="de-DE" dirty="0" smtClean="0"/>
              <a:t>M. </a:t>
            </a:r>
            <a:r>
              <a:rPr lang="de-DE" dirty="0" err="1" smtClean="0"/>
              <a:t>kansasii</a:t>
            </a:r>
            <a:endParaRPr lang="de-DE" dirty="0" smtClean="0"/>
          </a:p>
          <a:p>
            <a:pPr lvl="1"/>
            <a:r>
              <a:rPr lang="de-DE" dirty="0" smtClean="0"/>
              <a:t>M. </a:t>
            </a:r>
            <a:r>
              <a:rPr lang="de-DE" dirty="0" err="1" smtClean="0"/>
              <a:t>marinum</a:t>
            </a:r>
            <a:endParaRPr lang="de-DE" dirty="0" smtClean="0"/>
          </a:p>
          <a:p>
            <a:r>
              <a:rPr lang="de-DE" dirty="0" smtClean="0"/>
              <a:t>Ubiquitäres Vorkommen (Wasser, Boden, Schwimmbäder, Aquarien…)</a:t>
            </a:r>
          </a:p>
          <a:p>
            <a:r>
              <a:rPr lang="de-DE" dirty="0" smtClean="0"/>
              <a:t>Oft wenig pathogen</a:t>
            </a:r>
          </a:p>
          <a:p>
            <a:r>
              <a:rPr lang="de-DE" dirty="0" smtClean="0"/>
              <a:t>Infektionen von</a:t>
            </a:r>
          </a:p>
          <a:p>
            <a:pPr lvl="1"/>
            <a:r>
              <a:rPr lang="de-DE" dirty="0" smtClean="0"/>
              <a:t>Lunge</a:t>
            </a:r>
          </a:p>
          <a:p>
            <a:pPr lvl="1"/>
            <a:r>
              <a:rPr lang="de-DE" dirty="0" smtClean="0"/>
              <a:t>Haut- und Weichteilen</a:t>
            </a:r>
          </a:p>
          <a:p>
            <a:pPr lvl="1"/>
            <a:r>
              <a:rPr lang="de-DE" dirty="0" smtClean="0"/>
              <a:t>Lymphknoten</a:t>
            </a:r>
            <a:endParaRPr lang="de-DE" dirty="0"/>
          </a:p>
        </p:txBody>
      </p:sp>
      <p:sp>
        <p:nvSpPr>
          <p:cNvPr id="3" name="Titel 2"/>
          <p:cNvSpPr>
            <a:spLocks noGrp="1"/>
          </p:cNvSpPr>
          <p:nvPr>
            <p:ph type="title"/>
          </p:nvPr>
        </p:nvSpPr>
        <p:spPr>
          <a:xfrm>
            <a:off x="767408" y="-171400"/>
            <a:ext cx="10972800" cy="990600"/>
          </a:xfrm>
        </p:spPr>
        <p:txBody>
          <a:bodyPr>
            <a:noAutofit/>
          </a:bodyPr>
          <a:lstStyle/>
          <a:p>
            <a:r>
              <a:rPr lang="de-DE" dirty="0" smtClean="0"/>
              <a:t>Atypische </a:t>
            </a:r>
            <a:r>
              <a:rPr lang="de-DE" dirty="0" err="1" smtClean="0"/>
              <a:t>Mycobakterien</a:t>
            </a:r>
            <a:endParaRPr lang="de-DE" dirty="0"/>
          </a:p>
        </p:txBody>
      </p:sp>
      <p:pic>
        <p:nvPicPr>
          <p:cNvPr id="3074" name="Picture 2" descr="Abb.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475" y="4267833"/>
            <a:ext cx="382905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4"/>
          <a:stretch>
            <a:fillRect/>
          </a:stretch>
        </p:blipFill>
        <p:spPr>
          <a:xfrm>
            <a:off x="8184232" y="4105908"/>
            <a:ext cx="3810000" cy="2495550"/>
          </a:xfrm>
          <a:prstGeom prst="rect">
            <a:avLst/>
          </a:prstGeom>
        </p:spPr>
      </p:pic>
    </p:spTree>
    <p:extLst>
      <p:ext uri="{BB962C8B-B14F-4D97-AF65-F5344CB8AC3E}">
        <p14:creationId xmlns:p14="http://schemas.microsoft.com/office/powerpoint/2010/main" val="1250234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7" name="Group 3"/>
          <p:cNvGrpSpPr>
            <a:grpSpLocks/>
          </p:cNvGrpSpPr>
          <p:nvPr/>
        </p:nvGrpSpPr>
        <p:grpSpPr bwMode="auto">
          <a:xfrm>
            <a:off x="10873720" y="5420181"/>
            <a:ext cx="527315" cy="696284"/>
            <a:chOff x="4904" y="1559"/>
            <a:chExt cx="689" cy="1134"/>
          </a:xfrm>
          <a:effectLst>
            <a:outerShdw blurRad="50800" dist="38100" dir="8100000" algn="tr" rotWithShape="0">
              <a:prstClr val="black">
                <a:alpha val="40000"/>
              </a:prstClr>
            </a:outerShdw>
          </a:effectLst>
        </p:grpSpPr>
        <p:sp>
          <p:nvSpPr>
            <p:cNvPr id="108548" name="AutoShape 4"/>
            <p:cNvSpPr>
              <a:spLocks noChangeArrowheads="1"/>
            </p:cNvSpPr>
            <p:nvPr/>
          </p:nvSpPr>
          <p:spPr bwMode="auto">
            <a:xfrm>
              <a:off x="4904" y="1559"/>
              <a:ext cx="689" cy="1134"/>
            </a:xfrm>
            <a:prstGeom prst="roundRect">
              <a:avLst>
                <a:gd name="adj" fmla="val 16667"/>
              </a:avLst>
            </a:prstGeom>
            <a:solidFill>
              <a:srgbClr val="C0C0C0"/>
            </a:solidFill>
            <a:ln>
              <a:noFill/>
            </a:ln>
            <a:effectLst>
              <a:prstShdw prst="shdw17" dist="17961" dir="2700000">
                <a:srgbClr val="C0C0C0">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pSp>
          <p:nvGrpSpPr>
            <p:cNvPr id="108549" name="Group 5"/>
            <p:cNvGrpSpPr>
              <a:grpSpLocks/>
            </p:cNvGrpSpPr>
            <p:nvPr/>
          </p:nvGrpSpPr>
          <p:grpSpPr bwMode="auto">
            <a:xfrm>
              <a:off x="4940" y="1693"/>
              <a:ext cx="629" cy="890"/>
              <a:chOff x="4940" y="1693"/>
              <a:chExt cx="629" cy="890"/>
            </a:xfrm>
          </p:grpSpPr>
          <p:sp>
            <p:nvSpPr>
              <p:cNvPr id="108550" name="Freeform 6"/>
              <p:cNvSpPr>
                <a:spLocks/>
              </p:cNvSpPr>
              <p:nvPr/>
            </p:nvSpPr>
            <p:spPr bwMode="auto">
              <a:xfrm>
                <a:off x="4961" y="2126"/>
                <a:ext cx="595" cy="457"/>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1905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1" name="Oval 7"/>
              <p:cNvSpPr>
                <a:spLocks noChangeArrowheads="1"/>
              </p:cNvSpPr>
              <p:nvPr/>
            </p:nvSpPr>
            <p:spPr bwMode="auto">
              <a:xfrm>
                <a:off x="5007" y="1718"/>
                <a:ext cx="495" cy="488"/>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2" name="Oval 8"/>
              <p:cNvSpPr>
                <a:spLocks noChangeArrowheads="1"/>
              </p:cNvSpPr>
              <p:nvPr/>
            </p:nvSpPr>
            <p:spPr bwMode="auto">
              <a:xfrm>
                <a:off x="4940" y="1725"/>
                <a:ext cx="629" cy="636"/>
              </a:xfrm>
              <a:prstGeom prst="ellipse">
                <a:avLst/>
              </a:prstGeom>
              <a:solidFill>
                <a:srgbClr val="FFFFFF"/>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3" name="Oval 9"/>
              <p:cNvSpPr>
                <a:spLocks noChangeArrowheads="1"/>
              </p:cNvSpPr>
              <p:nvPr/>
            </p:nvSpPr>
            <p:spPr bwMode="auto">
              <a:xfrm>
                <a:off x="5007" y="1695"/>
                <a:ext cx="495" cy="536"/>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4" name="Rectangle 10"/>
              <p:cNvSpPr>
                <a:spLocks noChangeArrowheads="1"/>
              </p:cNvSpPr>
              <p:nvPr/>
            </p:nvSpPr>
            <p:spPr bwMode="auto">
              <a:xfrm>
                <a:off x="5007" y="1693"/>
                <a:ext cx="495" cy="243"/>
              </a:xfrm>
              <a:prstGeom prst="rect">
                <a:avLst/>
              </a:prstGeom>
              <a:solidFill>
                <a:srgbClr val="FF000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5" name="Rectangle 11"/>
              <p:cNvSpPr>
                <a:spLocks noChangeArrowheads="1"/>
              </p:cNvSpPr>
              <p:nvPr/>
            </p:nvSpPr>
            <p:spPr bwMode="auto">
              <a:xfrm>
                <a:off x="5018" y="1718"/>
                <a:ext cx="472" cy="227"/>
              </a:xfrm>
              <a:prstGeom prst="rect">
                <a:avLst/>
              </a:prstGeom>
              <a:solidFill>
                <a:srgbClr val="FF00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8556" name="Line 12"/>
              <p:cNvSpPr>
                <a:spLocks noChangeShapeType="1"/>
              </p:cNvSpPr>
              <p:nvPr/>
            </p:nvSpPr>
            <p:spPr bwMode="auto">
              <a:xfrm>
                <a:off x="5081" y="1863"/>
                <a:ext cx="136" cy="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7" name="Line 13"/>
              <p:cNvSpPr>
                <a:spLocks noChangeShapeType="1"/>
              </p:cNvSpPr>
              <p:nvPr/>
            </p:nvSpPr>
            <p:spPr bwMode="auto">
              <a:xfrm flipH="1">
                <a:off x="5215" y="1758"/>
                <a:ext cx="42"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8" name="Line 14"/>
              <p:cNvSpPr>
                <a:spLocks noChangeShapeType="1"/>
              </p:cNvSpPr>
              <p:nvPr/>
            </p:nvSpPr>
            <p:spPr bwMode="auto">
              <a:xfrm>
                <a:off x="5259" y="1758"/>
                <a:ext cx="36" cy="1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9" name="Line 15"/>
              <p:cNvSpPr>
                <a:spLocks noChangeShapeType="1"/>
              </p:cNvSpPr>
              <p:nvPr/>
            </p:nvSpPr>
            <p:spPr bwMode="auto">
              <a:xfrm flipV="1">
                <a:off x="5295" y="1861"/>
                <a:ext cx="138" cy="3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0" name="Line 16"/>
              <p:cNvSpPr>
                <a:spLocks noChangeShapeType="1"/>
              </p:cNvSpPr>
              <p:nvPr/>
            </p:nvSpPr>
            <p:spPr bwMode="auto">
              <a:xfrm flipV="1">
                <a:off x="5338" y="1861"/>
                <a:ext cx="95" cy="10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1" name="Line 17"/>
              <p:cNvSpPr>
                <a:spLocks noChangeShapeType="1"/>
              </p:cNvSpPr>
              <p:nvPr/>
            </p:nvSpPr>
            <p:spPr bwMode="auto">
              <a:xfrm>
                <a:off x="5340" y="1963"/>
                <a:ext cx="92"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2" name="Line 18"/>
              <p:cNvSpPr>
                <a:spLocks noChangeShapeType="1"/>
              </p:cNvSpPr>
              <p:nvPr/>
            </p:nvSpPr>
            <p:spPr bwMode="auto">
              <a:xfrm>
                <a:off x="5298" y="2041"/>
                <a:ext cx="134" cy="2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3" name="Line 19"/>
              <p:cNvSpPr>
                <a:spLocks noChangeShapeType="1"/>
              </p:cNvSpPr>
              <p:nvPr/>
            </p:nvSpPr>
            <p:spPr bwMode="auto">
              <a:xfrm flipV="1">
                <a:off x="5076" y="2039"/>
                <a:ext cx="141" cy="3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4" name="Line 20"/>
              <p:cNvSpPr>
                <a:spLocks noChangeShapeType="1"/>
              </p:cNvSpPr>
              <p:nvPr/>
            </p:nvSpPr>
            <p:spPr bwMode="auto">
              <a:xfrm flipH="1">
                <a:off x="5256" y="2041"/>
                <a:ext cx="43" cy="12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5" name="Line 21"/>
              <p:cNvSpPr>
                <a:spLocks noChangeShapeType="1"/>
              </p:cNvSpPr>
              <p:nvPr/>
            </p:nvSpPr>
            <p:spPr bwMode="auto">
              <a:xfrm>
                <a:off x="5215" y="2038"/>
                <a:ext cx="40" cy="1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6" name="Line 22"/>
              <p:cNvSpPr>
                <a:spLocks noChangeShapeType="1"/>
              </p:cNvSpPr>
              <p:nvPr/>
            </p:nvSpPr>
            <p:spPr bwMode="auto">
              <a:xfrm flipH="1">
                <a:off x="5076" y="1966"/>
                <a:ext cx="96"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7" name="Line 23"/>
              <p:cNvSpPr>
                <a:spLocks noChangeShapeType="1"/>
              </p:cNvSpPr>
              <p:nvPr/>
            </p:nvSpPr>
            <p:spPr bwMode="auto">
              <a:xfrm>
                <a:off x="5081" y="1863"/>
                <a:ext cx="90" cy="10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8" name="Line 24"/>
              <p:cNvSpPr>
                <a:spLocks noChangeShapeType="1"/>
              </p:cNvSpPr>
              <p:nvPr/>
            </p:nvSpPr>
            <p:spPr bwMode="auto">
              <a:xfrm>
                <a:off x="5176" y="2428"/>
                <a:ext cx="62"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9" name="Line 25"/>
              <p:cNvSpPr>
                <a:spLocks noChangeShapeType="1"/>
              </p:cNvSpPr>
              <p:nvPr/>
            </p:nvSpPr>
            <p:spPr bwMode="auto">
              <a:xfrm flipH="1">
                <a:off x="5236" y="2381"/>
                <a:ext cx="20"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0" name="Line 26"/>
              <p:cNvSpPr>
                <a:spLocks noChangeShapeType="1"/>
              </p:cNvSpPr>
              <p:nvPr/>
            </p:nvSpPr>
            <p:spPr bwMode="auto">
              <a:xfrm>
                <a:off x="5256" y="2381"/>
                <a:ext cx="17"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1" name="Line 27"/>
              <p:cNvSpPr>
                <a:spLocks noChangeShapeType="1"/>
              </p:cNvSpPr>
              <p:nvPr/>
            </p:nvSpPr>
            <p:spPr bwMode="auto">
              <a:xfrm flipV="1">
                <a:off x="5273" y="2428"/>
                <a:ext cx="63"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2" name="Line 28"/>
              <p:cNvSpPr>
                <a:spLocks noChangeShapeType="1"/>
              </p:cNvSpPr>
              <p:nvPr/>
            </p:nvSpPr>
            <p:spPr bwMode="auto">
              <a:xfrm flipV="1">
                <a:off x="5292" y="242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3" name="Line 29"/>
              <p:cNvSpPr>
                <a:spLocks noChangeShapeType="1"/>
              </p:cNvSpPr>
              <p:nvPr/>
            </p:nvSpPr>
            <p:spPr bwMode="auto">
              <a:xfrm>
                <a:off x="5294" y="2476"/>
                <a:ext cx="40"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4" name="Line 30"/>
              <p:cNvSpPr>
                <a:spLocks noChangeShapeType="1"/>
              </p:cNvSpPr>
              <p:nvPr/>
            </p:nvSpPr>
            <p:spPr bwMode="auto">
              <a:xfrm>
                <a:off x="5274" y="2512"/>
                <a:ext cx="60" cy="1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5" name="Line 31"/>
              <p:cNvSpPr>
                <a:spLocks noChangeShapeType="1"/>
              </p:cNvSpPr>
              <p:nvPr/>
            </p:nvSpPr>
            <p:spPr bwMode="auto">
              <a:xfrm flipV="1">
                <a:off x="5173" y="2510"/>
                <a:ext cx="65"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6" name="Line 32"/>
              <p:cNvSpPr>
                <a:spLocks noChangeShapeType="1"/>
              </p:cNvSpPr>
              <p:nvPr/>
            </p:nvSpPr>
            <p:spPr bwMode="auto">
              <a:xfrm flipH="1">
                <a:off x="5255" y="2512"/>
                <a:ext cx="19" cy="6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7" name="Line 33"/>
              <p:cNvSpPr>
                <a:spLocks noChangeShapeType="1"/>
              </p:cNvSpPr>
              <p:nvPr/>
            </p:nvSpPr>
            <p:spPr bwMode="auto">
              <a:xfrm>
                <a:off x="5236" y="2510"/>
                <a:ext cx="19" cy="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8" name="Line 34"/>
              <p:cNvSpPr>
                <a:spLocks noChangeShapeType="1"/>
              </p:cNvSpPr>
              <p:nvPr/>
            </p:nvSpPr>
            <p:spPr bwMode="auto">
              <a:xfrm flipH="1">
                <a:off x="5173" y="247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9" name="Line 35"/>
              <p:cNvSpPr>
                <a:spLocks noChangeShapeType="1"/>
              </p:cNvSpPr>
              <p:nvPr/>
            </p:nvSpPr>
            <p:spPr bwMode="auto">
              <a:xfrm>
                <a:off x="5176" y="2430"/>
                <a:ext cx="41"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pSp>
      </p:grpSp>
      <p:sp>
        <p:nvSpPr>
          <p:cNvPr id="108583" name="Text Box 39"/>
          <p:cNvSpPr txBox="1">
            <a:spLocks noChangeArrowheads="1"/>
          </p:cNvSpPr>
          <p:nvPr/>
        </p:nvSpPr>
        <p:spPr bwMode="auto">
          <a:xfrm>
            <a:off x="9941208" y="6198742"/>
            <a:ext cx="1865023" cy="246221"/>
          </a:xfrm>
          <a:prstGeom prst="rect">
            <a:avLst/>
          </a:prstGeom>
          <a:solidFill>
            <a:schemeClr val="bg1"/>
          </a:solidFill>
          <a:ln>
            <a:noFill/>
          </a:ln>
          <a:effectLs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Lucida Grande" pitchFamily="-68" charset="0"/>
                <a:ea typeface="+mn-ea"/>
                <a:cs typeface="+mn-cs"/>
              </a:rPr>
              <a:t>www.rheumazentrum-halle.de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55" y="5473370"/>
            <a:ext cx="1574245" cy="688146"/>
          </a:xfrm>
          <a:prstGeom prst="rect">
            <a:avLst/>
          </a:prstGeom>
          <a:ln w="76200">
            <a:solidFill>
              <a:schemeClr val="bg1">
                <a:lumMod val="95000"/>
              </a:schemeClr>
            </a:solidFill>
          </a:ln>
          <a:effectLst>
            <a:outerShdw blurRad="50800" dist="38100" dir="2700000" algn="tl" rotWithShape="0">
              <a:prstClr val="black">
                <a:alpha val="40000"/>
              </a:prstClr>
            </a:outerShdw>
          </a:effectLst>
        </p:spPr>
      </p:pic>
      <p:sp>
        <p:nvSpPr>
          <p:cNvPr id="3" name="Rechteck 2"/>
          <p:cNvSpPr/>
          <p:nvPr/>
        </p:nvSpPr>
        <p:spPr>
          <a:xfrm>
            <a:off x="0" y="6386346"/>
            <a:ext cx="5713026" cy="33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hteck 3"/>
          <p:cNvSpPr/>
          <p:nvPr/>
        </p:nvSpPr>
        <p:spPr>
          <a:xfrm>
            <a:off x="212944" y="1040191"/>
            <a:ext cx="11593287" cy="236988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smtClean="0">
              <a:ln>
                <a:noFill/>
              </a:ln>
              <a:solidFill>
                <a:prstClr val="black"/>
              </a:solidFill>
              <a:effectLst/>
              <a:uLnTx/>
              <a:uFillTx/>
              <a:latin typeface="Bookman Old Styl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3200" b="0" i="0" u="none" strike="noStrike" kern="1200" cap="none" spc="0" normalizeH="0" noProof="0" dirty="0" smtClean="0">
                <a:ln>
                  <a:noFill/>
                </a:ln>
                <a:solidFill>
                  <a:srgbClr val="464653"/>
                </a:solidFill>
                <a:effectLst/>
                <a:uLnTx/>
                <a:uFillTx/>
                <a:latin typeface="Bookman Old Style"/>
                <a:ea typeface="+mn-ea"/>
                <a:cs typeface="+mn-cs"/>
              </a:rPr>
              <a:t> Bakterielle </a:t>
            </a:r>
            <a:r>
              <a:rPr kumimoji="0" lang="de-DE" sz="3200" b="0" i="0" u="none" strike="noStrike" kern="1200" cap="none" spc="0" normalizeH="0" baseline="0" noProof="0" dirty="0" smtClean="0">
                <a:ln>
                  <a:noFill/>
                </a:ln>
                <a:solidFill>
                  <a:srgbClr val="464653"/>
                </a:solidFill>
                <a:effectLst/>
                <a:uLnTx/>
                <a:uFillTx/>
                <a:latin typeface="Bookman Old Style"/>
                <a:ea typeface="+mn-ea"/>
                <a:cs typeface="+mn-cs"/>
              </a:rPr>
              <a:t>Infektionen II</a:t>
            </a:r>
            <a:r>
              <a:rPr kumimoji="0" lang="de-DE" sz="3200" b="0" i="0" u="none" strike="noStrike" kern="1200" cap="none" spc="0" normalizeH="0" baseline="0" noProof="0" dirty="0">
                <a:ln>
                  <a:noFill/>
                </a:ln>
                <a:solidFill>
                  <a:srgbClr val="464653"/>
                </a:solidFill>
                <a:effectLst/>
                <a:uLnTx/>
                <a:uFillTx/>
                <a:latin typeface="Bookman Old Style"/>
                <a:ea typeface="+mn-ea"/>
                <a:cs typeface="+mn-cs"/>
              </a:rPr>
              <a:t/>
            </a:r>
            <a:br>
              <a:rPr kumimoji="0" lang="de-DE" sz="3200" b="0" i="0" u="none" strike="noStrike" kern="1200" cap="none" spc="0" normalizeH="0" baseline="0" noProof="0" dirty="0">
                <a:ln>
                  <a:noFill/>
                </a:ln>
                <a:solidFill>
                  <a:srgbClr val="464653"/>
                </a:solidFill>
                <a:effectLst/>
                <a:uLnTx/>
                <a:uFillTx/>
                <a:latin typeface="Bookman Old Style"/>
                <a:ea typeface="+mn-ea"/>
                <a:cs typeface="+mn-cs"/>
              </a:rPr>
            </a:br>
            <a:r>
              <a:rPr kumimoji="0" lang="de-DE" sz="3200" b="0" i="0" u="none" strike="noStrike" kern="1200" cap="none" spc="0" normalizeH="0" baseline="0" noProof="0" dirty="0">
                <a:ln>
                  <a:noFill/>
                </a:ln>
                <a:solidFill>
                  <a:srgbClr val="464653"/>
                </a:solidFill>
                <a:effectLst/>
                <a:uLnTx/>
                <a:uFillTx/>
                <a:latin typeface="Bookman Old Style"/>
                <a:ea typeface="+mn-ea"/>
                <a:cs typeface="+mn-cs"/>
              </a:rPr>
              <a:t>Innere Medizin für Zahnmediziner </a:t>
            </a:r>
            <a:endParaRPr kumimoji="0" lang="de-DE" sz="2000" b="0" i="0" u="none" strike="noStrike" kern="1200" cap="none" spc="0" normalizeH="0" baseline="0" noProof="0" dirty="0" smtClean="0">
              <a:ln>
                <a:noFill/>
              </a:ln>
              <a:solidFill>
                <a:prstClr val="black"/>
              </a:solidFill>
              <a:effectLst/>
              <a:uLnTx/>
              <a:uFillTx/>
              <a:latin typeface="Bookman Old Style"/>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Bookman Old Style"/>
                <a:ea typeface="+mn-ea"/>
                <a:cs typeface="+mn-cs"/>
              </a:rPr>
              <a:t>G</a:t>
            </a:r>
            <a:r>
              <a:rPr kumimoji="0" lang="de-DE" sz="2000" b="0" i="0" u="none" strike="noStrike" kern="1200" cap="none" spc="0" normalizeH="0" baseline="0" noProof="0" dirty="0">
                <a:ln>
                  <a:noFill/>
                </a:ln>
                <a:solidFill>
                  <a:prstClr val="black"/>
                </a:solidFill>
                <a:effectLst/>
                <a:uLnTx/>
                <a:uFillTx/>
                <a:latin typeface="Bookman Old Style"/>
                <a:ea typeface="+mn-ea"/>
                <a:cs typeface="+mn-cs"/>
              </a:rPr>
              <a:t>. </a:t>
            </a:r>
            <a:r>
              <a:rPr kumimoji="0" lang="de-DE" sz="2000" b="0" i="0" u="none" strike="noStrike" kern="1200" cap="none" spc="0" normalizeH="0" baseline="0" noProof="0" dirty="0" smtClean="0">
                <a:ln>
                  <a:noFill/>
                </a:ln>
                <a:solidFill>
                  <a:prstClr val="black"/>
                </a:solidFill>
                <a:effectLst/>
                <a:uLnTx/>
                <a:uFillTx/>
                <a:latin typeface="Bookman Old Style"/>
                <a:ea typeface="+mn-ea"/>
                <a:cs typeface="+mn-cs"/>
              </a:rPr>
              <a:t>Keyßer</a:t>
            </a:r>
            <a:endParaRPr kumimoji="0" lang="de-DE" sz="2000" b="0"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42" name="Grafik 41"/>
          <p:cNvPicPr>
            <a:picLocks noChangeAspect="1"/>
          </p:cNvPicPr>
          <p:nvPr/>
        </p:nvPicPr>
        <p:blipFill rotWithShape="1">
          <a:blip r:embed="rId3"/>
          <a:srcRect l="3539" t="60904" r="40156" b="19469"/>
          <a:stretch/>
        </p:blipFill>
        <p:spPr>
          <a:xfrm>
            <a:off x="4344213" y="5332055"/>
            <a:ext cx="4988455" cy="941876"/>
          </a:xfrm>
          <a:prstGeom prst="rect">
            <a:avLst/>
          </a:prstGeom>
        </p:spPr>
      </p:pic>
    </p:spTree>
    <p:extLst>
      <p:ext uri="{BB962C8B-B14F-4D97-AF65-F5344CB8AC3E}">
        <p14:creationId xmlns:p14="http://schemas.microsoft.com/office/powerpoint/2010/main" val="105941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smtClean="0"/>
              <a:t>Venerische Infektionen im Mundbereich</a:t>
            </a:r>
          </a:p>
          <a:p>
            <a:r>
              <a:rPr lang="de-DE" sz="2400" dirty="0" err="1" smtClean="0">
                <a:solidFill>
                  <a:schemeClr val="bg1">
                    <a:lumMod val="65000"/>
                  </a:schemeClr>
                </a:solidFill>
              </a:rPr>
              <a:t>Legionellose</a:t>
            </a:r>
            <a:endParaRPr lang="de-DE" sz="2400" dirty="0" smtClean="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smtClean="0">
                <a:solidFill>
                  <a:schemeClr val="bg1">
                    <a:lumMod val="65000"/>
                  </a:schemeClr>
                </a:solidFill>
              </a:rPr>
              <a:t>Diphterie</a:t>
            </a:r>
            <a:endParaRPr lang="de-DE" sz="2400" dirty="0">
              <a:solidFill>
                <a:schemeClr val="bg1">
                  <a:lumMod val="65000"/>
                </a:schemeClr>
              </a:solidFill>
            </a:endParaRPr>
          </a:p>
          <a:p>
            <a:r>
              <a:rPr lang="de-DE" sz="2400" dirty="0" smtClean="0">
                <a:solidFill>
                  <a:schemeClr val="bg1">
                    <a:lumMod val="65000"/>
                  </a:schemeClr>
                </a:solidFill>
              </a:rPr>
              <a:t>Tetanus</a:t>
            </a:r>
          </a:p>
          <a:p>
            <a:r>
              <a:rPr lang="de-DE" sz="2400" dirty="0" smtClean="0">
                <a:solidFill>
                  <a:schemeClr val="bg1">
                    <a:lumMod val="65000"/>
                  </a:schemeClr>
                </a:solidFill>
              </a:rPr>
              <a:t>Lyme-Erkrankung</a:t>
            </a:r>
          </a:p>
          <a:p>
            <a:r>
              <a:rPr lang="de-DE" sz="2400" dirty="0" smtClean="0">
                <a:solidFill>
                  <a:schemeClr val="bg1">
                    <a:lumMod val="65000"/>
                  </a:schemeClr>
                </a:solidFill>
              </a:rPr>
              <a:t>Aktinomykose</a:t>
            </a:r>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359815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smtClean="0"/>
              <a:t>Venerische </a:t>
            </a:r>
            <a:r>
              <a:rPr lang="de-DE" sz="2800" dirty="0"/>
              <a:t>Infektionen im </a:t>
            </a:r>
            <a:r>
              <a:rPr lang="de-DE" sz="2800" dirty="0" smtClean="0"/>
              <a:t>Mundbereich: Gonorrhoe</a:t>
            </a:r>
            <a:endParaRPr lang="de-DE" sz="2800" dirty="0"/>
          </a:p>
        </p:txBody>
      </p:sp>
      <p:sp>
        <p:nvSpPr>
          <p:cNvPr id="4" name="Inhaltsplatzhalter 3"/>
          <p:cNvSpPr>
            <a:spLocks noGrp="1"/>
          </p:cNvSpPr>
          <p:nvPr>
            <p:ph sz="quarter" idx="1"/>
          </p:nvPr>
        </p:nvSpPr>
        <p:spPr/>
        <p:txBody>
          <a:bodyPr/>
          <a:lstStyle/>
          <a:p>
            <a:r>
              <a:rPr lang="de-DE" dirty="0" smtClean="0"/>
              <a:t>Gonokokken: Gramnegative Diplokokken</a:t>
            </a:r>
          </a:p>
          <a:p>
            <a:endParaRPr lang="de-DE" dirty="0" smtClean="0"/>
          </a:p>
          <a:p>
            <a:endParaRPr lang="de-DE" dirty="0"/>
          </a:p>
          <a:p>
            <a:endParaRPr lang="de-DE" dirty="0"/>
          </a:p>
          <a:p>
            <a:r>
              <a:rPr lang="de-DE" dirty="0" smtClean="0"/>
              <a:t>Hohe Dunkelziffer</a:t>
            </a:r>
          </a:p>
          <a:p>
            <a:pPr lvl="1"/>
            <a:r>
              <a:rPr lang="de-DE" dirty="0" smtClean="0"/>
              <a:t>Viele andere Ursachen für entzündliche Veränderungen möglich</a:t>
            </a:r>
          </a:p>
          <a:p>
            <a:pPr lvl="1"/>
            <a:r>
              <a:rPr lang="de-DE" dirty="0" smtClean="0"/>
              <a:t>Oft keine gezielte Nachfrage</a:t>
            </a:r>
          </a:p>
          <a:p>
            <a:r>
              <a:rPr lang="de-DE" dirty="0" smtClean="0"/>
              <a:t>Orale Infektionen oft wenig symptomatisch, aber hochinfektiös</a:t>
            </a:r>
          </a:p>
          <a:p>
            <a:pPr lvl="2"/>
            <a:r>
              <a:rPr lang="de-DE" dirty="0" smtClean="0"/>
              <a:t>Asymptomatisch oder leichte Pharyngitis, Dysphagie</a:t>
            </a:r>
          </a:p>
          <a:p>
            <a:r>
              <a:rPr lang="de-DE" dirty="0" smtClean="0"/>
              <a:t>Therapie: </a:t>
            </a:r>
            <a:r>
              <a:rPr lang="de-DE" dirty="0" err="1" smtClean="0"/>
              <a:t>Penicillinresistente</a:t>
            </a:r>
            <a:r>
              <a:rPr lang="de-DE" dirty="0" smtClean="0"/>
              <a:t> Gonokokken weit verbreitet</a:t>
            </a:r>
          </a:p>
          <a:p>
            <a:pPr lvl="1"/>
            <a:r>
              <a:rPr lang="de-DE" dirty="0" smtClean="0"/>
              <a:t>Einmalige Gabe von 1g </a:t>
            </a:r>
            <a:r>
              <a:rPr lang="de-DE" dirty="0" err="1" smtClean="0"/>
              <a:t>Ceftriaxon</a:t>
            </a:r>
            <a:endParaRPr lang="de-DE" dirty="0"/>
          </a:p>
        </p:txBody>
      </p:sp>
      <p:pic>
        <p:nvPicPr>
          <p:cNvPr id="1026" name="Picture 2" descr="Neisseria gonorrhoeae: Übertragung | Symptome | Bedeutu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513" y="1219200"/>
            <a:ext cx="4596887" cy="222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81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smtClean="0"/>
              <a:t>Venerische </a:t>
            </a:r>
            <a:r>
              <a:rPr lang="de-DE" sz="2800" dirty="0"/>
              <a:t>Infektionen im </a:t>
            </a:r>
            <a:r>
              <a:rPr lang="de-DE" sz="2800" dirty="0" smtClean="0"/>
              <a:t>Mundbereich: </a:t>
            </a:r>
            <a:r>
              <a:rPr lang="de-DE" sz="2800" b="1" dirty="0" smtClean="0"/>
              <a:t>Syphilis</a:t>
            </a:r>
            <a:endParaRPr lang="de-DE" sz="2800" b="1" dirty="0"/>
          </a:p>
        </p:txBody>
      </p:sp>
      <p:sp>
        <p:nvSpPr>
          <p:cNvPr id="4" name="Inhaltsplatzhalter 3"/>
          <p:cNvSpPr>
            <a:spLocks noGrp="1"/>
          </p:cNvSpPr>
          <p:nvPr>
            <p:ph sz="quarter" idx="1"/>
          </p:nvPr>
        </p:nvSpPr>
        <p:spPr/>
        <p:txBody>
          <a:bodyPr/>
          <a:lstStyle/>
          <a:p>
            <a:r>
              <a:rPr lang="de-DE" dirty="0" smtClean="0"/>
              <a:t>Erreger: </a:t>
            </a:r>
            <a:r>
              <a:rPr lang="de-DE" dirty="0" err="1" smtClean="0"/>
              <a:t>Treponema</a:t>
            </a:r>
            <a:r>
              <a:rPr lang="de-DE" dirty="0" smtClean="0"/>
              <a:t> </a:t>
            </a:r>
            <a:r>
              <a:rPr lang="de-DE" dirty="0" err="1" smtClean="0"/>
              <a:t>pallidum</a:t>
            </a:r>
            <a:endParaRPr lang="de-DE" dirty="0" smtClean="0"/>
          </a:p>
          <a:p>
            <a:pPr lvl="1"/>
            <a:r>
              <a:rPr lang="de-DE" dirty="0" smtClean="0"/>
              <a:t>Gramnegative Spirochäte</a:t>
            </a:r>
          </a:p>
          <a:p>
            <a:pPr lvl="1"/>
            <a:r>
              <a:rPr lang="de-DE" dirty="0" smtClean="0"/>
              <a:t>Schwer </a:t>
            </a:r>
            <a:r>
              <a:rPr lang="de-DE" dirty="0" err="1" smtClean="0"/>
              <a:t>anzüchtbar</a:t>
            </a:r>
            <a:endParaRPr lang="de-DE" dirty="0" smtClean="0"/>
          </a:p>
          <a:p>
            <a:r>
              <a:rPr lang="de-DE" dirty="0" smtClean="0"/>
              <a:t>In Deutschland ca. 3500 Fälle pro Jahr gemeldet</a:t>
            </a:r>
            <a:br>
              <a:rPr lang="de-DE" dirty="0" smtClean="0"/>
            </a:br>
            <a:r>
              <a:rPr lang="de-DE" dirty="0" smtClean="0"/>
              <a:t>(Erkrankung ist </a:t>
            </a:r>
            <a:r>
              <a:rPr lang="de-DE" dirty="0" err="1" smtClean="0"/>
              <a:t>medlepflichtig</a:t>
            </a:r>
            <a:r>
              <a:rPr lang="de-DE" dirty="0" smtClean="0"/>
              <a:t>!)</a:t>
            </a:r>
          </a:p>
          <a:p>
            <a:r>
              <a:rPr lang="de-DE" dirty="0" smtClean="0"/>
              <a:t>Verlauf: </a:t>
            </a:r>
          </a:p>
          <a:p>
            <a:pPr lvl="1"/>
            <a:r>
              <a:rPr lang="de-DE" dirty="0" smtClean="0"/>
              <a:t>1.) Syphilitischer Primäraffekt</a:t>
            </a:r>
          </a:p>
          <a:p>
            <a:pPr lvl="2"/>
            <a:r>
              <a:rPr lang="de-DE" dirty="0" smtClean="0"/>
              <a:t>Ulcus</a:t>
            </a:r>
          </a:p>
          <a:p>
            <a:pPr lvl="2"/>
            <a:r>
              <a:rPr lang="de-DE" dirty="0" smtClean="0"/>
              <a:t>Regionale </a:t>
            </a:r>
            <a:br>
              <a:rPr lang="de-DE" dirty="0" smtClean="0"/>
            </a:br>
            <a:r>
              <a:rPr lang="de-DE" dirty="0" smtClean="0"/>
              <a:t>Lymphknotenschwellung</a:t>
            </a:r>
          </a:p>
          <a:p>
            <a:pPr lvl="1"/>
            <a:endParaRPr lang="de-DE" dirty="0"/>
          </a:p>
        </p:txBody>
      </p:sp>
      <p:pic>
        <p:nvPicPr>
          <p:cNvPr id="2" name="Grafik 1"/>
          <p:cNvPicPr>
            <a:picLocks noChangeAspect="1"/>
          </p:cNvPicPr>
          <p:nvPr/>
        </p:nvPicPr>
        <p:blipFill rotWithShape="1">
          <a:blip r:embed="rId3"/>
          <a:srcRect l="24800" t="19469" r="32281" b="53635"/>
          <a:stretch/>
        </p:blipFill>
        <p:spPr>
          <a:xfrm>
            <a:off x="4151784" y="3933056"/>
            <a:ext cx="7848872" cy="2664296"/>
          </a:xfrm>
          <a:prstGeom prst="rect">
            <a:avLst/>
          </a:prstGeom>
        </p:spPr>
      </p:pic>
      <p:pic>
        <p:nvPicPr>
          <p:cNvPr id="5" name="Grafik 4"/>
          <p:cNvPicPr>
            <a:picLocks noChangeAspect="1"/>
          </p:cNvPicPr>
          <p:nvPr/>
        </p:nvPicPr>
        <p:blipFill>
          <a:blip r:embed="rId4"/>
          <a:stretch>
            <a:fillRect/>
          </a:stretch>
        </p:blipFill>
        <p:spPr>
          <a:xfrm>
            <a:off x="8458472" y="1307907"/>
            <a:ext cx="2816408" cy="2189117"/>
          </a:xfrm>
          <a:prstGeom prst="rect">
            <a:avLst/>
          </a:prstGeom>
        </p:spPr>
      </p:pic>
      <p:sp>
        <p:nvSpPr>
          <p:cNvPr id="6" name="Textfeld 5"/>
          <p:cNvSpPr txBox="1"/>
          <p:nvPr/>
        </p:nvSpPr>
        <p:spPr>
          <a:xfrm>
            <a:off x="4143092" y="6583005"/>
            <a:ext cx="7272808" cy="246221"/>
          </a:xfrm>
          <a:prstGeom prst="rect">
            <a:avLst/>
          </a:prstGeom>
          <a:noFill/>
        </p:spPr>
        <p:txBody>
          <a:bodyPr wrap="square" rtlCol="0">
            <a:spAutoFit/>
          </a:bodyPr>
          <a:lstStyle/>
          <a:p>
            <a:r>
              <a:rPr lang="de-DE" sz="1000" dirty="0" smtClean="0"/>
              <a:t>H. </a:t>
            </a:r>
            <a:r>
              <a:rPr lang="de-DE" sz="1000" dirty="0" err="1" smtClean="0"/>
              <a:t>Schöfer</a:t>
            </a:r>
            <a:r>
              <a:rPr lang="de-DE" sz="1000" dirty="0" smtClean="0"/>
              <a:t>: hautnah 2013, 12:14–19, DOI </a:t>
            </a:r>
            <a:r>
              <a:rPr lang="de-DE" sz="1000" dirty="0"/>
              <a:t>10.1007/s12326-013-0036-6</a:t>
            </a:r>
          </a:p>
        </p:txBody>
      </p:sp>
    </p:spTree>
    <p:extLst>
      <p:ext uri="{BB962C8B-B14F-4D97-AF65-F5344CB8AC3E}">
        <p14:creationId xmlns:p14="http://schemas.microsoft.com/office/powerpoint/2010/main" val="64759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9600" y="-197445"/>
            <a:ext cx="10972800" cy="990600"/>
          </a:xfrm>
        </p:spPr>
        <p:txBody>
          <a:bodyPr>
            <a:noAutofit/>
          </a:bodyPr>
          <a:lstStyle/>
          <a:p>
            <a:r>
              <a:rPr lang="de-DE" sz="2800" dirty="0" smtClean="0"/>
              <a:t>Venerische </a:t>
            </a:r>
            <a:r>
              <a:rPr lang="de-DE" sz="2800" dirty="0"/>
              <a:t>Infektionen im </a:t>
            </a:r>
            <a:r>
              <a:rPr lang="de-DE" sz="2800" dirty="0" smtClean="0"/>
              <a:t>Mundbereich: Syphilis</a:t>
            </a:r>
            <a:endParaRPr lang="de-DE" sz="2800" dirty="0"/>
          </a:p>
        </p:txBody>
      </p:sp>
      <p:sp>
        <p:nvSpPr>
          <p:cNvPr id="4" name="Inhaltsplatzhalter 3"/>
          <p:cNvSpPr>
            <a:spLocks noGrp="1"/>
          </p:cNvSpPr>
          <p:nvPr>
            <p:ph sz="quarter" idx="1"/>
          </p:nvPr>
        </p:nvSpPr>
        <p:spPr>
          <a:xfrm>
            <a:off x="566226" y="891106"/>
            <a:ext cx="10972800" cy="5562230"/>
          </a:xfrm>
        </p:spPr>
        <p:txBody>
          <a:bodyPr>
            <a:normAutofit/>
          </a:bodyPr>
          <a:lstStyle/>
          <a:p>
            <a:r>
              <a:rPr lang="de-DE" dirty="0" smtClean="0"/>
              <a:t>Stadium 2: Sekundärsyphilis</a:t>
            </a:r>
          </a:p>
          <a:p>
            <a:pPr lvl="1"/>
            <a:r>
              <a:rPr lang="de-DE" dirty="0" smtClean="0"/>
              <a:t>Entzündliches Generalisationsstadium</a:t>
            </a:r>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a:p>
            <a:r>
              <a:rPr lang="de-DE" dirty="0" smtClean="0"/>
              <a:t>Stadium 3: Destruktionen/Organschäden durch </a:t>
            </a:r>
            <a:r>
              <a:rPr lang="de-DE" dirty="0" err="1" smtClean="0"/>
              <a:t>granulomatöse</a:t>
            </a:r>
            <a:r>
              <a:rPr lang="de-DE" dirty="0" smtClean="0"/>
              <a:t> Entzündung</a:t>
            </a:r>
          </a:p>
        </p:txBody>
      </p:sp>
      <p:pic>
        <p:nvPicPr>
          <p:cNvPr id="2" name="Grafik 1"/>
          <p:cNvPicPr>
            <a:picLocks noChangeAspect="1"/>
          </p:cNvPicPr>
          <p:nvPr/>
        </p:nvPicPr>
        <p:blipFill rotWithShape="1">
          <a:blip r:embed="rId3"/>
          <a:srcRect l="70088" t="20354" r="10618" b="52750"/>
          <a:stretch/>
        </p:blipFill>
        <p:spPr>
          <a:xfrm>
            <a:off x="8098175" y="1977217"/>
            <a:ext cx="3528392" cy="2664296"/>
          </a:xfrm>
          <a:prstGeom prst="rect">
            <a:avLst/>
          </a:prstGeom>
        </p:spPr>
      </p:pic>
      <p:sp>
        <p:nvSpPr>
          <p:cNvPr id="6" name="Textfeld 5"/>
          <p:cNvSpPr txBox="1"/>
          <p:nvPr/>
        </p:nvSpPr>
        <p:spPr>
          <a:xfrm>
            <a:off x="4143092" y="6583005"/>
            <a:ext cx="7272808" cy="246221"/>
          </a:xfrm>
          <a:prstGeom prst="rect">
            <a:avLst/>
          </a:prstGeom>
          <a:noFill/>
        </p:spPr>
        <p:txBody>
          <a:bodyPr wrap="square" rtlCol="0">
            <a:spAutoFit/>
          </a:bodyPr>
          <a:lstStyle/>
          <a:p>
            <a:r>
              <a:rPr lang="de-DE" sz="1000" dirty="0" smtClean="0"/>
              <a:t>H. </a:t>
            </a:r>
            <a:r>
              <a:rPr lang="de-DE" sz="1000" dirty="0" err="1" smtClean="0"/>
              <a:t>Schöfer</a:t>
            </a:r>
            <a:r>
              <a:rPr lang="de-DE" sz="1000" dirty="0" smtClean="0"/>
              <a:t>: hautnah 2013, 12:14–19, DOI </a:t>
            </a:r>
            <a:r>
              <a:rPr lang="de-DE" sz="1000" dirty="0"/>
              <a:t>10.1007/s12326-013-0036-6</a:t>
            </a:r>
          </a:p>
        </p:txBody>
      </p:sp>
      <p:sp>
        <p:nvSpPr>
          <p:cNvPr id="7" name="Textfeld 6"/>
          <p:cNvSpPr txBox="1"/>
          <p:nvPr/>
        </p:nvSpPr>
        <p:spPr>
          <a:xfrm>
            <a:off x="8400256" y="4705394"/>
            <a:ext cx="2645596" cy="369332"/>
          </a:xfrm>
          <a:prstGeom prst="rect">
            <a:avLst/>
          </a:prstGeom>
          <a:noFill/>
        </p:spPr>
        <p:txBody>
          <a:bodyPr wrap="none" rtlCol="0">
            <a:spAutoFit/>
          </a:bodyPr>
          <a:lstStyle/>
          <a:p>
            <a:r>
              <a:rPr lang="de-DE" dirty="0" smtClean="0"/>
              <a:t>Stadium 2: Angina </a:t>
            </a:r>
            <a:r>
              <a:rPr lang="de-DE" dirty="0" err="1" smtClean="0"/>
              <a:t>specifica</a:t>
            </a:r>
            <a:endParaRPr lang="de-DE" dirty="0"/>
          </a:p>
        </p:txBody>
      </p:sp>
      <p:pic>
        <p:nvPicPr>
          <p:cNvPr id="8" name="Grafik 7"/>
          <p:cNvPicPr>
            <a:picLocks noChangeAspect="1"/>
          </p:cNvPicPr>
          <p:nvPr/>
        </p:nvPicPr>
        <p:blipFill rotWithShape="1">
          <a:blip r:embed="rId3"/>
          <a:srcRect l="24718" t="63557" r="9917" b="4512"/>
          <a:stretch/>
        </p:blipFill>
        <p:spPr>
          <a:xfrm>
            <a:off x="152834" y="2109323"/>
            <a:ext cx="7980515" cy="2111765"/>
          </a:xfrm>
          <a:prstGeom prst="rect">
            <a:avLst/>
          </a:prstGeom>
        </p:spPr>
      </p:pic>
      <p:sp>
        <p:nvSpPr>
          <p:cNvPr id="9" name="Textfeld 8"/>
          <p:cNvSpPr txBox="1"/>
          <p:nvPr/>
        </p:nvSpPr>
        <p:spPr>
          <a:xfrm>
            <a:off x="174173" y="4366164"/>
            <a:ext cx="6656309" cy="369332"/>
          </a:xfrm>
          <a:prstGeom prst="rect">
            <a:avLst/>
          </a:prstGeom>
          <a:noFill/>
        </p:spPr>
        <p:txBody>
          <a:bodyPr wrap="none" rtlCol="0">
            <a:spAutoFit/>
          </a:bodyPr>
          <a:lstStyle/>
          <a:p>
            <a:r>
              <a:rPr lang="de-DE" dirty="0" smtClean="0"/>
              <a:t>Stadium 2:  a: Plaques </a:t>
            </a:r>
            <a:r>
              <a:rPr lang="de-DE" dirty="0" err="1" smtClean="0"/>
              <a:t>muqueuses</a:t>
            </a:r>
            <a:r>
              <a:rPr lang="de-DE" dirty="0" smtClean="0"/>
              <a:t>, b: Pl. </a:t>
            </a:r>
            <a:r>
              <a:rPr lang="de-DE" dirty="0" err="1" smtClean="0"/>
              <a:t>Opalines</a:t>
            </a:r>
            <a:r>
              <a:rPr lang="de-DE" dirty="0" smtClean="0"/>
              <a:t>, 		c: Pl. </a:t>
            </a:r>
            <a:r>
              <a:rPr lang="de-DE" dirty="0" err="1" smtClean="0"/>
              <a:t>lisses</a:t>
            </a:r>
            <a:endParaRPr lang="de-DE" dirty="0"/>
          </a:p>
        </p:txBody>
      </p:sp>
    </p:spTree>
    <p:extLst>
      <p:ext uri="{BB962C8B-B14F-4D97-AF65-F5344CB8AC3E}">
        <p14:creationId xmlns:p14="http://schemas.microsoft.com/office/powerpoint/2010/main" val="74230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404588"/>
            <a:ext cx="4951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Latasa Santos, B. Et al.;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N Engl J Med 2024;391:1342</a:t>
            </a: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7" name="Grafik 6"/>
          <p:cNvPicPr>
            <a:picLocks noChangeAspect="1"/>
          </p:cNvPicPr>
          <p:nvPr/>
        </p:nvPicPr>
        <p:blipFill>
          <a:blip r:embed="rId4"/>
          <a:stretch>
            <a:fillRect/>
          </a:stretch>
        </p:blipFill>
        <p:spPr>
          <a:xfrm>
            <a:off x="460225" y="1772816"/>
            <a:ext cx="11414985" cy="3597195"/>
          </a:xfrm>
          <a:prstGeom prst="rect">
            <a:avLst/>
          </a:prstGeom>
        </p:spPr>
      </p:pic>
      <p:sp>
        <p:nvSpPr>
          <p:cNvPr id="8" name="Rechteck 7"/>
          <p:cNvSpPr/>
          <p:nvPr/>
        </p:nvSpPr>
        <p:spPr>
          <a:xfrm>
            <a:off x="687810" y="423112"/>
            <a:ext cx="5747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i="0" u="none" strike="noStrike" kern="1200" cap="none" spc="0" normalizeH="0" baseline="0" noProof="0" dirty="0" smtClean="0">
                <a:ln>
                  <a:noFill/>
                </a:ln>
                <a:solidFill>
                  <a:srgbClr val="1A1A1A"/>
                </a:solidFill>
                <a:effectLst/>
                <a:uLnTx/>
                <a:uFillTx/>
                <a:latin typeface="Bookman Old Style"/>
                <a:ea typeface="+mn-ea"/>
                <a:cs typeface="+mn-cs"/>
              </a:rPr>
              <a:t>Sekundäre Syphilis mit </a:t>
            </a:r>
            <a:r>
              <a:rPr kumimoji="0" lang="de-DE" sz="2800" i="0" u="none" strike="noStrike" kern="1200" cap="none" spc="0" normalizeH="0" baseline="0" noProof="0" dirty="0" err="1" smtClean="0">
                <a:ln>
                  <a:noFill/>
                </a:ln>
                <a:solidFill>
                  <a:srgbClr val="1A1A1A"/>
                </a:solidFill>
                <a:effectLst/>
                <a:uLnTx/>
                <a:uFillTx/>
                <a:latin typeface="Bookman Old Style"/>
                <a:ea typeface="+mn-ea"/>
                <a:cs typeface="+mn-cs"/>
              </a:rPr>
              <a:t>Osteitis</a:t>
            </a:r>
            <a:endParaRPr kumimoji="0" lang="de-DE" sz="2800" i="0" u="none" strike="noStrike" kern="1200" cap="none" spc="0" normalizeH="0" baseline="0" noProof="0" dirty="0">
              <a:ln>
                <a:noFill/>
              </a:ln>
              <a:solidFill>
                <a:srgbClr val="1A1A1A"/>
              </a:solidFill>
              <a:effectLst/>
              <a:uLnTx/>
              <a:uFillTx/>
              <a:latin typeface="Bookman Old Style"/>
              <a:ea typeface="+mn-ea"/>
              <a:cs typeface="+mn-cs"/>
            </a:endParaRPr>
          </a:p>
        </p:txBody>
      </p:sp>
    </p:spTree>
    <p:extLst>
      <p:ext uri="{BB962C8B-B14F-4D97-AF65-F5344CB8AC3E}">
        <p14:creationId xmlns:p14="http://schemas.microsoft.com/office/powerpoint/2010/main" val="1090928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9600" y="-197445"/>
            <a:ext cx="10972800" cy="990600"/>
          </a:xfrm>
        </p:spPr>
        <p:txBody>
          <a:bodyPr>
            <a:noAutofit/>
          </a:bodyPr>
          <a:lstStyle/>
          <a:p>
            <a:r>
              <a:rPr lang="de-DE" sz="2800" dirty="0" smtClean="0"/>
              <a:t>Lues </a:t>
            </a:r>
            <a:r>
              <a:rPr lang="de-DE" sz="2800" dirty="0" err="1" smtClean="0"/>
              <a:t>connata</a:t>
            </a:r>
            <a:r>
              <a:rPr lang="de-DE" sz="2800" dirty="0" smtClean="0"/>
              <a:t>: Angeborene Syphilis</a:t>
            </a:r>
            <a:endParaRPr lang="de-DE" sz="2800" dirty="0"/>
          </a:p>
        </p:txBody>
      </p:sp>
      <p:sp>
        <p:nvSpPr>
          <p:cNvPr id="4" name="Inhaltsplatzhalter 3"/>
          <p:cNvSpPr>
            <a:spLocks noGrp="1"/>
          </p:cNvSpPr>
          <p:nvPr>
            <p:ph sz="quarter" idx="1"/>
          </p:nvPr>
        </p:nvSpPr>
        <p:spPr>
          <a:xfrm>
            <a:off x="566226" y="891106"/>
            <a:ext cx="10972800" cy="5562230"/>
          </a:xfrm>
        </p:spPr>
        <p:txBody>
          <a:bodyPr>
            <a:normAutofit/>
          </a:bodyPr>
          <a:lstStyle/>
          <a:p>
            <a:r>
              <a:rPr lang="de-DE" dirty="0" smtClean="0"/>
              <a:t>Diaplazentare Übertragung von </a:t>
            </a:r>
            <a:r>
              <a:rPr lang="de-DE" dirty="0" err="1" smtClean="0"/>
              <a:t>Treponemen</a:t>
            </a:r>
            <a:r>
              <a:rPr lang="de-DE" dirty="0" smtClean="0"/>
              <a:t> </a:t>
            </a:r>
          </a:p>
          <a:p>
            <a:r>
              <a:rPr lang="de-DE" dirty="0" smtClean="0"/>
              <a:t>Hutchinson-Trias</a:t>
            </a:r>
          </a:p>
          <a:p>
            <a:pPr lvl="1"/>
            <a:r>
              <a:rPr lang="de-DE" dirty="0" smtClean="0"/>
              <a:t>Deformierte Schneidezähne</a:t>
            </a:r>
          </a:p>
          <a:p>
            <a:pPr lvl="1"/>
            <a:r>
              <a:rPr lang="de-DE" dirty="0" smtClean="0"/>
              <a:t>Innenohrschwerhörigkeit</a:t>
            </a:r>
          </a:p>
          <a:p>
            <a:pPr lvl="1"/>
            <a:r>
              <a:rPr lang="de-DE" dirty="0" smtClean="0"/>
              <a:t>Keratitis </a:t>
            </a:r>
            <a:r>
              <a:rPr lang="de-DE" dirty="0" err="1" smtClean="0"/>
              <a:t>parenchymatosa</a:t>
            </a:r>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p:txBody>
      </p:sp>
      <p:sp>
        <p:nvSpPr>
          <p:cNvPr id="6" name="Textfeld 5"/>
          <p:cNvSpPr txBox="1"/>
          <p:nvPr/>
        </p:nvSpPr>
        <p:spPr>
          <a:xfrm>
            <a:off x="4143092" y="6583005"/>
            <a:ext cx="7272808" cy="246221"/>
          </a:xfrm>
          <a:prstGeom prst="rect">
            <a:avLst/>
          </a:prstGeom>
          <a:noFill/>
        </p:spPr>
        <p:txBody>
          <a:bodyPr wrap="square" rtlCol="0">
            <a:spAutoFit/>
          </a:bodyPr>
          <a:lstStyle/>
          <a:p>
            <a:r>
              <a:rPr lang="de-DE" sz="1000" dirty="0" smtClean="0"/>
              <a:t>H. </a:t>
            </a:r>
            <a:r>
              <a:rPr lang="de-DE" sz="1000" dirty="0" err="1" smtClean="0"/>
              <a:t>Schöfer</a:t>
            </a:r>
            <a:r>
              <a:rPr lang="de-DE" sz="1000" dirty="0" smtClean="0"/>
              <a:t>: hautnah 2013, 12:14–19, DOI </a:t>
            </a:r>
            <a:r>
              <a:rPr lang="de-DE" sz="1000" dirty="0"/>
              <a:t>10.1007/s12326-013-0036-6</a:t>
            </a:r>
          </a:p>
        </p:txBody>
      </p:sp>
      <p:pic>
        <p:nvPicPr>
          <p:cNvPr id="5" name="Grafik 4"/>
          <p:cNvPicPr>
            <a:picLocks noChangeAspect="1"/>
          </p:cNvPicPr>
          <p:nvPr/>
        </p:nvPicPr>
        <p:blipFill>
          <a:blip r:embed="rId3"/>
          <a:stretch>
            <a:fillRect/>
          </a:stretch>
        </p:blipFill>
        <p:spPr>
          <a:xfrm>
            <a:off x="5811580" y="1581970"/>
            <a:ext cx="4774607" cy="3133337"/>
          </a:xfrm>
          <a:prstGeom prst="rect">
            <a:avLst/>
          </a:prstGeom>
        </p:spPr>
      </p:pic>
      <p:sp>
        <p:nvSpPr>
          <p:cNvPr id="11" name="Textfeld 10"/>
          <p:cNvSpPr txBox="1"/>
          <p:nvPr/>
        </p:nvSpPr>
        <p:spPr>
          <a:xfrm>
            <a:off x="5425849" y="4860402"/>
            <a:ext cx="5546070" cy="830997"/>
          </a:xfrm>
          <a:prstGeom prst="rect">
            <a:avLst/>
          </a:prstGeom>
          <a:noFill/>
        </p:spPr>
        <p:txBody>
          <a:bodyPr wrap="none" rtlCol="0">
            <a:spAutoFit/>
          </a:bodyPr>
          <a:lstStyle/>
          <a:p>
            <a:pPr algn="ctr"/>
            <a:r>
              <a:rPr lang="de-DE" sz="2400" dirty="0" smtClean="0"/>
              <a:t>„Tonnenzähne“ oder „</a:t>
            </a:r>
            <a:r>
              <a:rPr lang="de-DE" sz="2400" dirty="0" err="1" smtClean="0"/>
              <a:t>Screw</a:t>
            </a:r>
            <a:r>
              <a:rPr lang="de-DE" sz="2400" dirty="0" smtClean="0"/>
              <a:t>-driver </a:t>
            </a:r>
            <a:r>
              <a:rPr lang="de-DE" sz="2400" dirty="0" err="1" smtClean="0"/>
              <a:t>teeth</a:t>
            </a:r>
            <a:r>
              <a:rPr lang="de-DE" sz="2400" dirty="0" smtClean="0"/>
              <a:t>“ </a:t>
            </a:r>
            <a:br>
              <a:rPr lang="de-DE" sz="2400" dirty="0" smtClean="0"/>
            </a:br>
            <a:r>
              <a:rPr lang="de-DE" sz="2400" dirty="0" smtClean="0"/>
              <a:t>bei Lues </a:t>
            </a:r>
            <a:r>
              <a:rPr lang="de-DE" sz="2400" dirty="0" err="1" smtClean="0"/>
              <a:t>connata</a:t>
            </a:r>
            <a:endParaRPr lang="de-DE" sz="2400" dirty="0"/>
          </a:p>
        </p:txBody>
      </p:sp>
    </p:spTree>
    <p:extLst>
      <p:ext uri="{BB962C8B-B14F-4D97-AF65-F5344CB8AC3E}">
        <p14:creationId xmlns:p14="http://schemas.microsoft.com/office/powerpoint/2010/main" val="1360930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9600" y="-197445"/>
            <a:ext cx="10972800" cy="990600"/>
          </a:xfrm>
        </p:spPr>
        <p:txBody>
          <a:bodyPr>
            <a:noAutofit/>
          </a:bodyPr>
          <a:lstStyle/>
          <a:p>
            <a:r>
              <a:rPr lang="de-DE" sz="2800" dirty="0" smtClean="0"/>
              <a:t>Venerische </a:t>
            </a:r>
            <a:r>
              <a:rPr lang="de-DE" sz="2800" dirty="0"/>
              <a:t>Infektionen im </a:t>
            </a:r>
            <a:r>
              <a:rPr lang="de-DE" sz="2800" dirty="0" smtClean="0"/>
              <a:t>Mundbereich: Syphilis</a:t>
            </a:r>
            <a:endParaRPr lang="de-DE" sz="2800" dirty="0"/>
          </a:p>
        </p:txBody>
      </p:sp>
      <p:sp>
        <p:nvSpPr>
          <p:cNvPr id="4" name="Inhaltsplatzhalter 3"/>
          <p:cNvSpPr>
            <a:spLocks noGrp="1"/>
          </p:cNvSpPr>
          <p:nvPr>
            <p:ph sz="quarter" idx="1"/>
          </p:nvPr>
        </p:nvSpPr>
        <p:spPr>
          <a:xfrm>
            <a:off x="263352" y="980728"/>
            <a:ext cx="10972800" cy="5562230"/>
          </a:xfrm>
        </p:spPr>
        <p:txBody>
          <a:bodyPr>
            <a:normAutofit/>
          </a:bodyPr>
          <a:lstStyle/>
          <a:p>
            <a:r>
              <a:rPr lang="de-DE" dirty="0" smtClean="0"/>
              <a:t>Diagnostik:</a:t>
            </a:r>
          </a:p>
          <a:p>
            <a:pPr lvl="1"/>
            <a:r>
              <a:rPr lang="de-DE" dirty="0" smtClean="0"/>
              <a:t>Serologie (Test auf Antikörper)</a:t>
            </a:r>
          </a:p>
          <a:p>
            <a:pPr lvl="2"/>
            <a:r>
              <a:rPr lang="de-DE" dirty="0" smtClean="0"/>
              <a:t>Screening mit  </a:t>
            </a:r>
            <a:r>
              <a:rPr lang="de-DE" dirty="0" err="1" smtClean="0"/>
              <a:t>Treponema</a:t>
            </a:r>
            <a:r>
              <a:rPr lang="de-DE" dirty="0" smtClean="0"/>
              <a:t> </a:t>
            </a:r>
            <a:r>
              <a:rPr lang="de-DE" dirty="0" err="1" smtClean="0"/>
              <a:t>pallidum</a:t>
            </a:r>
            <a:r>
              <a:rPr lang="de-DE" dirty="0" smtClean="0"/>
              <a:t> </a:t>
            </a:r>
            <a:r>
              <a:rPr lang="de-DE" dirty="0" err="1" smtClean="0"/>
              <a:t>Hämagglutinationstest</a:t>
            </a:r>
            <a:r>
              <a:rPr lang="de-DE" dirty="0" smtClean="0"/>
              <a:t> (TPHA)</a:t>
            </a:r>
          </a:p>
          <a:p>
            <a:pPr marL="274320" lvl="1" indent="0">
              <a:buNone/>
            </a:pPr>
            <a:endParaRPr lang="de-DE" dirty="0" smtClean="0"/>
          </a:p>
          <a:p>
            <a:r>
              <a:rPr lang="de-DE" dirty="0" smtClean="0"/>
              <a:t>Therapie: Penicillin</a:t>
            </a:r>
          </a:p>
          <a:p>
            <a:pPr lvl="1"/>
            <a:r>
              <a:rPr lang="de-DE" dirty="0" smtClean="0"/>
              <a:t>Stadien 1 und 2 komplett ausheilend</a:t>
            </a:r>
          </a:p>
          <a:p>
            <a:pPr lvl="1"/>
            <a:r>
              <a:rPr lang="de-DE" dirty="0" smtClean="0"/>
              <a:t>Schäden in Stadium 3 irreversibel</a:t>
            </a:r>
            <a:endParaRPr lang="de-DE" dirty="0"/>
          </a:p>
        </p:txBody>
      </p:sp>
      <p:pic>
        <p:nvPicPr>
          <p:cNvPr id="4098" name="Picture 2" descr="Fig.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2401747"/>
            <a:ext cx="6730678" cy="414121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487500" y="2564904"/>
            <a:ext cx="1217000" cy="584775"/>
          </a:xfrm>
          <a:prstGeom prst="rect">
            <a:avLst/>
          </a:prstGeom>
          <a:solidFill>
            <a:schemeClr val="accent1">
              <a:lumMod val="20000"/>
              <a:lumOff val="80000"/>
            </a:schemeClr>
          </a:solidFill>
        </p:spPr>
        <p:txBody>
          <a:bodyPr wrap="none" rtlCol="0">
            <a:spAutoFit/>
          </a:bodyPr>
          <a:lstStyle/>
          <a:p>
            <a:r>
              <a:rPr lang="de-DE" sz="3200" dirty="0" smtClean="0"/>
              <a:t>TPHA</a:t>
            </a:r>
            <a:endParaRPr lang="de-DE" sz="3200" dirty="0"/>
          </a:p>
        </p:txBody>
      </p:sp>
    </p:spTree>
    <p:extLst>
      <p:ext uri="{BB962C8B-B14F-4D97-AF65-F5344CB8AC3E}">
        <p14:creationId xmlns:p14="http://schemas.microsoft.com/office/powerpoint/2010/main" val="3052692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30" t="46565" r="36259" b="2543"/>
          <a:stretch/>
        </p:blipFill>
        <p:spPr bwMode="auto">
          <a:xfrm>
            <a:off x="6242111" y="2013967"/>
            <a:ext cx="4621703" cy="4662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81" t="22016" r="34854" b="53932"/>
          <a:stretch/>
        </p:blipFill>
        <p:spPr bwMode="auto">
          <a:xfrm>
            <a:off x="1482177" y="1383277"/>
            <a:ext cx="4767778" cy="225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Bildergebnis für autoreif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501" y="3627655"/>
            <a:ext cx="2850302" cy="304896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lstStyle/>
          <a:p>
            <a:r>
              <a:rPr lang="de-DE" dirty="0" smtClean="0"/>
              <a:t>Bakterielle Zellwand</a:t>
            </a:r>
            <a:endParaRPr lang="de-DE" dirty="0"/>
          </a:p>
        </p:txBody>
      </p:sp>
    </p:spTree>
    <p:extLst>
      <p:ext uri="{BB962C8B-B14F-4D97-AF65-F5344CB8AC3E}">
        <p14:creationId xmlns:p14="http://schemas.microsoft.com/office/powerpoint/2010/main" val="2898137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smtClean="0">
                <a:solidFill>
                  <a:schemeClr val="bg1">
                    <a:lumMod val="65000"/>
                  </a:schemeClr>
                </a:solidFill>
              </a:rPr>
              <a:t>Venerische Infektionen im Mundbereich</a:t>
            </a:r>
          </a:p>
          <a:p>
            <a:r>
              <a:rPr lang="de-DE" sz="2400" dirty="0" err="1" smtClean="0"/>
              <a:t>Legionellose</a:t>
            </a:r>
            <a:endParaRPr lang="de-DE" sz="2400" dirty="0" smtClean="0"/>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smtClean="0">
                <a:solidFill>
                  <a:schemeClr val="bg1">
                    <a:lumMod val="65000"/>
                  </a:schemeClr>
                </a:solidFill>
              </a:rPr>
              <a:t>Diphterie</a:t>
            </a:r>
            <a:endParaRPr lang="de-DE" sz="2400" dirty="0">
              <a:solidFill>
                <a:schemeClr val="bg1">
                  <a:lumMod val="65000"/>
                </a:schemeClr>
              </a:solidFill>
            </a:endParaRPr>
          </a:p>
          <a:p>
            <a:r>
              <a:rPr lang="de-DE" sz="2400" dirty="0" smtClean="0">
                <a:solidFill>
                  <a:schemeClr val="bg1">
                    <a:lumMod val="65000"/>
                  </a:schemeClr>
                </a:solidFill>
              </a:rPr>
              <a:t>Tetanus</a:t>
            </a:r>
          </a:p>
          <a:p>
            <a:r>
              <a:rPr lang="de-DE" sz="2400" dirty="0" smtClean="0">
                <a:solidFill>
                  <a:schemeClr val="bg1">
                    <a:lumMod val="65000"/>
                  </a:schemeClr>
                </a:solidFill>
              </a:rPr>
              <a:t>Lyme-Erkrankung</a:t>
            </a:r>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17140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
          </p:nvPr>
        </p:nvSpPr>
        <p:spPr/>
        <p:txBody>
          <a:bodyPr>
            <a:normAutofit lnSpcReduction="10000"/>
          </a:bodyPr>
          <a:lstStyle/>
          <a:p>
            <a:r>
              <a:rPr lang="de-DE" dirty="0" err="1" smtClean="0"/>
              <a:t>Legionella</a:t>
            </a:r>
            <a:r>
              <a:rPr lang="de-DE" dirty="0" smtClean="0"/>
              <a:t> </a:t>
            </a:r>
            <a:r>
              <a:rPr lang="de-DE" dirty="0" err="1" smtClean="0"/>
              <a:t>pneumophila</a:t>
            </a:r>
            <a:r>
              <a:rPr lang="de-DE" dirty="0" smtClean="0"/>
              <a:t>: „Legionärskrankheit“</a:t>
            </a:r>
          </a:p>
          <a:p>
            <a:r>
              <a:rPr lang="de-DE" dirty="0" smtClean="0"/>
              <a:t>Gramnegatives Stäbchen</a:t>
            </a:r>
            <a:br>
              <a:rPr lang="de-DE" dirty="0" smtClean="0"/>
            </a:br>
            <a:r>
              <a:rPr lang="de-DE" dirty="0" smtClean="0"/>
              <a:t>intrazelluläre Persistenz</a:t>
            </a:r>
          </a:p>
          <a:p>
            <a:r>
              <a:rPr lang="de-DE" dirty="0" smtClean="0"/>
              <a:t>Wasser- und Bodenkeim</a:t>
            </a:r>
          </a:p>
          <a:p>
            <a:r>
              <a:rPr lang="de-DE" dirty="0" smtClean="0"/>
              <a:t>V.a. in schlecht gewarteten</a:t>
            </a:r>
            <a:br>
              <a:rPr lang="de-DE" dirty="0" smtClean="0"/>
            </a:br>
            <a:r>
              <a:rPr lang="de-DE" dirty="0" smtClean="0"/>
              <a:t>Warmwasser- und Klima-</a:t>
            </a:r>
            <a:br>
              <a:rPr lang="de-DE" dirty="0" smtClean="0"/>
            </a:br>
            <a:r>
              <a:rPr lang="de-DE" dirty="0" smtClean="0"/>
              <a:t>anlagen, Whirlpools</a:t>
            </a:r>
          </a:p>
          <a:p>
            <a:endParaRPr lang="de-DE" dirty="0"/>
          </a:p>
          <a:p>
            <a:r>
              <a:rPr lang="de-DE" dirty="0" smtClean="0"/>
              <a:t>Daher: Regelmäßige Wartung von Dentaleinheiten, </a:t>
            </a:r>
            <a:br>
              <a:rPr lang="de-DE" dirty="0" smtClean="0"/>
            </a:br>
            <a:r>
              <a:rPr lang="de-DE" dirty="0" smtClean="0"/>
              <a:t>Warmwasser- und Klimaanlagen! Prüfung auf Legionellen, </a:t>
            </a:r>
            <a:br>
              <a:rPr lang="de-DE" dirty="0" smtClean="0"/>
            </a:br>
            <a:r>
              <a:rPr lang="de-DE" dirty="0" smtClean="0"/>
              <a:t>regelmäßiges Hochfahren der Temperatur über 60°C</a:t>
            </a:r>
          </a:p>
          <a:p>
            <a:r>
              <a:rPr lang="de-DE" dirty="0"/>
              <a:t>https://www.umweltbundesamt.de/themen/wasser/trinkwasser</a:t>
            </a:r>
            <a:endParaRPr lang="de-DE" dirty="0" smtClean="0"/>
          </a:p>
        </p:txBody>
      </p:sp>
      <p:sp>
        <p:nvSpPr>
          <p:cNvPr id="6" name="Titel 5"/>
          <p:cNvSpPr>
            <a:spLocks noGrp="1"/>
          </p:cNvSpPr>
          <p:nvPr>
            <p:ph type="title"/>
          </p:nvPr>
        </p:nvSpPr>
        <p:spPr/>
        <p:txBody>
          <a:bodyPr/>
          <a:lstStyle/>
          <a:p>
            <a:r>
              <a:rPr lang="de-DE" dirty="0" err="1" smtClean="0"/>
              <a:t>Legionellose</a:t>
            </a:r>
            <a:r>
              <a:rPr lang="de-DE" dirty="0"/>
              <a:t>	</a:t>
            </a:r>
          </a:p>
        </p:txBody>
      </p:sp>
      <p:pic>
        <p:nvPicPr>
          <p:cNvPr id="8" name="Grafik 7"/>
          <p:cNvPicPr>
            <a:picLocks noChangeAspect="1"/>
          </p:cNvPicPr>
          <p:nvPr/>
        </p:nvPicPr>
        <p:blipFill>
          <a:blip r:embed="rId3"/>
          <a:stretch>
            <a:fillRect/>
          </a:stretch>
        </p:blipFill>
        <p:spPr>
          <a:xfrm>
            <a:off x="9250033" y="174917"/>
            <a:ext cx="2302127" cy="4176464"/>
          </a:xfrm>
          <a:prstGeom prst="rect">
            <a:avLst/>
          </a:prstGeom>
        </p:spPr>
      </p:pic>
      <p:sp>
        <p:nvSpPr>
          <p:cNvPr id="11" name="Textfeld 10"/>
          <p:cNvSpPr txBox="1"/>
          <p:nvPr/>
        </p:nvSpPr>
        <p:spPr>
          <a:xfrm>
            <a:off x="9056405" y="4384582"/>
            <a:ext cx="2900602" cy="646331"/>
          </a:xfrm>
          <a:prstGeom prst="rect">
            <a:avLst/>
          </a:prstGeom>
          <a:solidFill>
            <a:schemeClr val="bg1"/>
          </a:solidFill>
        </p:spPr>
        <p:txBody>
          <a:bodyPr wrap="none" rtlCol="0">
            <a:spAutoFit/>
          </a:bodyPr>
          <a:lstStyle/>
          <a:p>
            <a:r>
              <a:rPr lang="de-DE" dirty="0"/>
              <a:t>The Bellevue-</a:t>
            </a:r>
            <a:r>
              <a:rPr lang="de-DE" dirty="0" err="1"/>
              <a:t>Stratford</a:t>
            </a:r>
            <a:r>
              <a:rPr lang="de-DE" dirty="0"/>
              <a:t> Hotel</a:t>
            </a:r>
          </a:p>
          <a:p>
            <a:r>
              <a:rPr lang="de-DE" dirty="0" smtClean="0"/>
              <a:t>Philadelphia</a:t>
            </a:r>
            <a:endParaRPr lang="de-DE" dirty="0"/>
          </a:p>
        </p:txBody>
      </p:sp>
      <p:pic>
        <p:nvPicPr>
          <p:cNvPr id="13" name="Grafik 12"/>
          <p:cNvPicPr>
            <a:picLocks noChangeAspect="1"/>
          </p:cNvPicPr>
          <p:nvPr/>
        </p:nvPicPr>
        <p:blipFill>
          <a:blip r:embed="rId4"/>
          <a:stretch>
            <a:fillRect/>
          </a:stretch>
        </p:blipFill>
        <p:spPr>
          <a:xfrm>
            <a:off x="5159896" y="1916832"/>
            <a:ext cx="2701514" cy="2184855"/>
          </a:xfrm>
          <a:prstGeom prst="rect">
            <a:avLst/>
          </a:prstGeom>
          <a:ln>
            <a:solidFill>
              <a:schemeClr val="tx2"/>
            </a:solidFill>
          </a:ln>
        </p:spPr>
      </p:pic>
    </p:spTree>
    <p:extLst>
      <p:ext uri="{BB962C8B-B14F-4D97-AF65-F5344CB8AC3E}">
        <p14:creationId xmlns:p14="http://schemas.microsoft.com/office/powerpoint/2010/main" val="41530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p:cTn id="7"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7">
                                            <p:txEl>
                                              <p:pRg st="5" end="5"/>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 calcmode="lin" valueType="num">
                                      <p:cBhvr>
                                        <p:cTn id="12"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1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
          </p:nvPr>
        </p:nvSpPr>
        <p:spPr>
          <a:xfrm>
            <a:off x="581750" y="1268760"/>
            <a:ext cx="10972800" cy="4937760"/>
          </a:xfrm>
        </p:spPr>
        <p:txBody>
          <a:bodyPr/>
          <a:lstStyle/>
          <a:p>
            <a:r>
              <a:rPr lang="de-DE" dirty="0" err="1" smtClean="0"/>
              <a:t>Interstitelle</a:t>
            </a:r>
            <a:r>
              <a:rPr lang="de-DE" dirty="0" smtClean="0"/>
              <a:t> Pneumonie</a:t>
            </a:r>
            <a:endParaRPr lang="de-DE" dirty="0"/>
          </a:p>
          <a:p>
            <a:r>
              <a:rPr lang="de-DE" dirty="0" smtClean="0"/>
              <a:t>Zusätzlich Diarrhoe, Kopfschmerzen, Verwirrtheit</a:t>
            </a:r>
          </a:p>
          <a:p>
            <a:endParaRPr lang="de-DE" dirty="0"/>
          </a:p>
          <a:p>
            <a:r>
              <a:rPr lang="de-DE" dirty="0" smtClean="0"/>
              <a:t>Mildere Verlaufsform: Pontiac-Fieber (Grippe-ähnlich)</a:t>
            </a:r>
          </a:p>
          <a:p>
            <a:r>
              <a:rPr lang="de-DE" dirty="0" smtClean="0"/>
              <a:t>Diagnostik</a:t>
            </a:r>
            <a:r>
              <a:rPr lang="de-DE" dirty="0"/>
              <a:t>: Legionellen-Antigen im </a:t>
            </a:r>
            <a:r>
              <a:rPr lang="de-DE" dirty="0" smtClean="0"/>
              <a:t>Urin</a:t>
            </a:r>
          </a:p>
          <a:p>
            <a:pPr lvl="1"/>
            <a:r>
              <a:rPr lang="de-DE" dirty="0" smtClean="0"/>
              <a:t>hohe </a:t>
            </a:r>
            <a:r>
              <a:rPr lang="de-DE" dirty="0"/>
              <a:t>Spezifität (&gt; 99%). </a:t>
            </a:r>
          </a:p>
          <a:p>
            <a:pPr lvl="1"/>
            <a:r>
              <a:rPr lang="de-DE" dirty="0" smtClean="0"/>
              <a:t>Beginn </a:t>
            </a:r>
            <a:r>
              <a:rPr lang="de-DE" dirty="0"/>
              <a:t>der Antigenausscheidung </a:t>
            </a:r>
            <a:br>
              <a:rPr lang="de-DE" dirty="0"/>
            </a:br>
            <a:r>
              <a:rPr lang="de-DE" dirty="0"/>
              <a:t>24 Stunden nach </a:t>
            </a:r>
            <a:r>
              <a:rPr lang="de-DE" dirty="0" smtClean="0"/>
              <a:t>Symptombeginn</a:t>
            </a:r>
          </a:p>
          <a:p>
            <a:r>
              <a:rPr lang="de-DE" dirty="0" smtClean="0"/>
              <a:t>Therapie: </a:t>
            </a:r>
          </a:p>
          <a:p>
            <a:pPr lvl="1"/>
            <a:r>
              <a:rPr lang="de-DE" dirty="0" err="1" smtClean="0"/>
              <a:t>Chinolone</a:t>
            </a:r>
            <a:r>
              <a:rPr lang="de-DE" dirty="0" smtClean="0"/>
              <a:t> (</a:t>
            </a:r>
            <a:r>
              <a:rPr lang="de-DE" dirty="0" err="1" smtClean="0"/>
              <a:t>Moxifloxazin</a:t>
            </a:r>
            <a:r>
              <a:rPr lang="de-DE" dirty="0" smtClean="0"/>
              <a:t>)</a:t>
            </a:r>
          </a:p>
          <a:p>
            <a:pPr lvl="1"/>
            <a:r>
              <a:rPr lang="de-DE" dirty="0" smtClean="0"/>
              <a:t>Makrolide bei milderen Verläufen (</a:t>
            </a:r>
            <a:r>
              <a:rPr lang="de-DE" dirty="0" err="1" smtClean="0"/>
              <a:t>Azithromyzin</a:t>
            </a:r>
            <a:r>
              <a:rPr lang="de-DE" dirty="0" smtClean="0"/>
              <a:t>, </a:t>
            </a:r>
            <a:r>
              <a:rPr lang="de-DE" dirty="0" err="1" smtClean="0"/>
              <a:t>Clarithromycin</a:t>
            </a:r>
            <a:r>
              <a:rPr lang="de-DE" dirty="0" smtClean="0"/>
              <a:t>)</a:t>
            </a:r>
            <a:endParaRPr lang="de-DE" dirty="0"/>
          </a:p>
          <a:p>
            <a:endParaRPr lang="de-DE" dirty="0" smtClean="0"/>
          </a:p>
        </p:txBody>
      </p:sp>
      <p:sp>
        <p:nvSpPr>
          <p:cNvPr id="6" name="Titel 5"/>
          <p:cNvSpPr>
            <a:spLocks noGrp="1"/>
          </p:cNvSpPr>
          <p:nvPr>
            <p:ph type="title"/>
          </p:nvPr>
        </p:nvSpPr>
        <p:spPr/>
        <p:txBody>
          <a:bodyPr/>
          <a:lstStyle/>
          <a:p>
            <a:r>
              <a:rPr lang="de-DE" dirty="0" smtClean="0"/>
              <a:t>Legionellen-Pneumonie</a:t>
            </a:r>
            <a:r>
              <a:rPr lang="de-DE" dirty="0"/>
              <a:t>	</a:t>
            </a:r>
          </a:p>
        </p:txBody>
      </p:sp>
      <p:pic>
        <p:nvPicPr>
          <p:cNvPr id="2050" name="Picture 2" descr="https://upload.wikimedia.org/wikipedia/commons/3/32/Severe_Pneumonia_Caused_by_Legionella_pneumophila_Serogroup_11%2C_Italy.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79" t="60260" r="1721" b="10980"/>
          <a:stretch/>
        </p:blipFill>
        <p:spPr bwMode="auto">
          <a:xfrm>
            <a:off x="7741974" y="620688"/>
            <a:ext cx="384042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ccdn.de/www.doccheck.com/data/6j/uj/kd/u5/2y/sv/legionellentesturin_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2214" y="3573016"/>
            <a:ext cx="3859684" cy="216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221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smtClean="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smtClean="0"/>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smtClean="0">
                <a:solidFill>
                  <a:schemeClr val="bg1">
                    <a:lumMod val="65000"/>
                  </a:schemeClr>
                </a:solidFill>
              </a:rPr>
              <a:t>Diphterie</a:t>
            </a:r>
            <a:endParaRPr lang="de-DE" sz="2400" dirty="0">
              <a:solidFill>
                <a:schemeClr val="bg1">
                  <a:lumMod val="65000"/>
                </a:schemeClr>
              </a:solidFill>
            </a:endParaRPr>
          </a:p>
          <a:p>
            <a:r>
              <a:rPr lang="de-DE" sz="2400" dirty="0" smtClean="0">
                <a:solidFill>
                  <a:schemeClr val="bg1">
                    <a:lumMod val="65000"/>
                  </a:schemeClr>
                </a:solidFill>
              </a:rPr>
              <a:t>Tetanus</a:t>
            </a:r>
          </a:p>
          <a:p>
            <a:r>
              <a:rPr lang="de-DE" sz="2400" dirty="0" smtClean="0">
                <a:solidFill>
                  <a:schemeClr val="bg1">
                    <a:lumMod val="65000"/>
                  </a:schemeClr>
                </a:solidFill>
              </a:rPr>
              <a:t>Lyme-Erkrankung</a:t>
            </a:r>
          </a:p>
          <a:p>
            <a:r>
              <a:rPr lang="de-DE" sz="2400" dirty="0">
                <a:solidFill>
                  <a:schemeClr val="bg1">
                    <a:lumMod val="65000"/>
                  </a:schemeClr>
                </a:solidFill>
              </a:rPr>
              <a:t>Aktinomykose</a:t>
            </a:r>
          </a:p>
          <a:p>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227730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lstStyle/>
          <a:p>
            <a:r>
              <a:rPr lang="de-DE" dirty="0" smtClean="0"/>
              <a:t>Nachweis von Bakterien </a:t>
            </a:r>
            <a:br>
              <a:rPr lang="de-DE" dirty="0" smtClean="0"/>
            </a:br>
            <a:r>
              <a:rPr lang="de-DE" dirty="0" smtClean="0"/>
              <a:t>im Blutkreislauf </a:t>
            </a:r>
            <a:br>
              <a:rPr lang="de-DE" dirty="0" smtClean="0"/>
            </a:br>
            <a:r>
              <a:rPr lang="de-DE" dirty="0" smtClean="0"/>
              <a:t>ohne </a:t>
            </a:r>
            <a:r>
              <a:rPr lang="de-DE" dirty="0" err="1" smtClean="0"/>
              <a:t>Sepsiszeichen</a:t>
            </a:r>
            <a:endParaRPr lang="de-DE" dirty="0" smtClean="0"/>
          </a:p>
          <a:p>
            <a:pPr lvl="1"/>
            <a:endParaRPr lang="de-DE" dirty="0"/>
          </a:p>
        </p:txBody>
      </p:sp>
      <p:sp>
        <p:nvSpPr>
          <p:cNvPr id="1218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dirty="0" err="1" smtClean="0"/>
              <a:t>Bakteriämie</a:t>
            </a:r>
            <a:endParaRPr lang="en-US" altLang="de-DE" dirty="0" smtClean="0"/>
          </a:p>
        </p:txBody>
      </p:sp>
      <p:pic>
        <p:nvPicPr>
          <p:cNvPr id="4" name="Grafik 3"/>
          <p:cNvPicPr>
            <a:picLocks noChangeAspect="1"/>
          </p:cNvPicPr>
          <p:nvPr/>
        </p:nvPicPr>
        <p:blipFill rotWithShape="1">
          <a:blip r:embed="rId2"/>
          <a:srcRect l="16138" t="29646" r="45669" b="5815"/>
          <a:stretch/>
        </p:blipFill>
        <p:spPr>
          <a:xfrm>
            <a:off x="4583832" y="69386"/>
            <a:ext cx="7416824" cy="6788614"/>
          </a:xfrm>
          <a:prstGeom prst="rect">
            <a:avLst/>
          </a:prstGeom>
        </p:spPr>
      </p:pic>
      <p:sp>
        <p:nvSpPr>
          <p:cNvPr id="9" name="Textfeld 8"/>
          <p:cNvSpPr txBox="1"/>
          <p:nvPr/>
        </p:nvSpPr>
        <p:spPr>
          <a:xfrm>
            <a:off x="191344" y="6033105"/>
            <a:ext cx="3748142" cy="400110"/>
          </a:xfrm>
          <a:prstGeom prst="rect">
            <a:avLst/>
          </a:prstGeom>
          <a:noFill/>
        </p:spPr>
        <p:txBody>
          <a:bodyPr wrap="none" rtlCol="0">
            <a:spAutoFit/>
          </a:bodyPr>
          <a:lstStyle/>
          <a:p>
            <a:r>
              <a:rPr lang="de-DE" sz="1000" dirty="0"/>
              <a:t>https://</a:t>
            </a:r>
            <a:r>
              <a:rPr lang="de-DE" sz="1000"/>
              <a:t>www.zwp-online.info/fachgebiete/prophylaxe/parodontologie</a:t>
            </a:r>
            <a:r>
              <a:rPr lang="de-DE" sz="1000" smtClean="0"/>
              <a:t>/</a:t>
            </a:r>
            <a:endParaRPr lang="de-DE" sz="1000" dirty="0" smtClean="0"/>
          </a:p>
          <a:p>
            <a:r>
              <a:rPr lang="de-DE" sz="1000" dirty="0" smtClean="0"/>
              <a:t>der-</a:t>
            </a:r>
            <a:r>
              <a:rPr lang="de-DE" sz="1000" dirty="0" err="1" smtClean="0"/>
              <a:t>infektionsgefaehrdete</a:t>
            </a:r>
            <a:r>
              <a:rPr lang="de-DE" sz="1000" dirty="0" smtClean="0"/>
              <a:t>-patient-was-der-zahnarzt-wissen-s</a:t>
            </a:r>
            <a:endParaRPr lang="de-DE" sz="1000" dirty="0"/>
          </a:p>
        </p:txBody>
      </p:sp>
    </p:spTree>
    <p:extLst>
      <p:ext uri="{BB962C8B-B14F-4D97-AF65-F5344CB8AC3E}">
        <p14:creationId xmlns:p14="http://schemas.microsoft.com/office/powerpoint/2010/main" val="153242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23392" y="-171400"/>
            <a:ext cx="8229600" cy="9906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dirty="0" smtClean="0"/>
              <a:t>Sepsis</a:t>
            </a:r>
          </a:p>
        </p:txBody>
      </p:sp>
      <p:sp>
        <p:nvSpPr>
          <p:cNvPr id="2" name="Inhaltsplatzhalter 1"/>
          <p:cNvSpPr>
            <a:spLocks noGrp="1"/>
          </p:cNvSpPr>
          <p:nvPr>
            <p:ph sz="quarter" idx="1"/>
          </p:nvPr>
        </p:nvSpPr>
        <p:spPr>
          <a:xfrm>
            <a:off x="623392" y="819200"/>
            <a:ext cx="10972800" cy="4937760"/>
          </a:xfrm>
        </p:spPr>
        <p:txBody>
          <a:bodyPr/>
          <a:lstStyle/>
          <a:p>
            <a:pPr marL="0" indent="0">
              <a:buNone/>
            </a:pPr>
            <a:r>
              <a:rPr lang="de-DE" dirty="0" smtClean="0"/>
              <a:t>Definition: </a:t>
            </a:r>
          </a:p>
          <a:p>
            <a:pPr marL="0" indent="0">
              <a:buNone/>
            </a:pPr>
            <a:r>
              <a:rPr lang="de-DE" dirty="0" smtClean="0"/>
              <a:t>Syndrom von lebensbedrohlicher Organ-Dysfunktion, </a:t>
            </a:r>
          </a:p>
          <a:p>
            <a:pPr marL="0" indent="0">
              <a:buNone/>
            </a:pPr>
            <a:r>
              <a:rPr lang="de-DE" dirty="0" smtClean="0"/>
              <a:t>Verursacht durch fehlregulierte Antwort </a:t>
            </a:r>
          </a:p>
          <a:p>
            <a:pPr marL="0" indent="0">
              <a:buNone/>
            </a:pPr>
            <a:r>
              <a:rPr lang="de-DE" dirty="0" smtClean="0"/>
              <a:t>auf bakterielle, </a:t>
            </a:r>
            <a:r>
              <a:rPr lang="de-DE" dirty="0" err="1" smtClean="0"/>
              <a:t>fungale</a:t>
            </a:r>
            <a:r>
              <a:rPr lang="de-DE" dirty="0" smtClean="0"/>
              <a:t>, virale oder parasitäre Infektion</a:t>
            </a:r>
            <a:endParaRPr lang="de-DE" dirty="0"/>
          </a:p>
        </p:txBody>
      </p:sp>
      <p:pic>
        <p:nvPicPr>
          <p:cNvPr id="5" name="Grafik 4"/>
          <p:cNvPicPr>
            <a:picLocks noChangeAspect="1"/>
          </p:cNvPicPr>
          <p:nvPr/>
        </p:nvPicPr>
        <p:blipFill rotWithShape="1">
          <a:blip r:embed="rId2"/>
          <a:srcRect b="67896"/>
          <a:stretch/>
        </p:blipFill>
        <p:spPr>
          <a:xfrm>
            <a:off x="5665814" y="3288080"/>
            <a:ext cx="6287860" cy="3501611"/>
          </a:xfrm>
          <a:prstGeom prst="rect">
            <a:avLst/>
          </a:prstGeom>
        </p:spPr>
      </p:pic>
      <p:sp>
        <p:nvSpPr>
          <p:cNvPr id="6" name="Textfeld 5"/>
          <p:cNvSpPr txBox="1"/>
          <p:nvPr/>
        </p:nvSpPr>
        <p:spPr>
          <a:xfrm>
            <a:off x="4943872" y="3212976"/>
            <a:ext cx="7153818" cy="461665"/>
          </a:xfrm>
          <a:prstGeom prst="rect">
            <a:avLst/>
          </a:prstGeom>
          <a:solidFill>
            <a:schemeClr val="bg1"/>
          </a:solidFill>
        </p:spPr>
        <p:txBody>
          <a:bodyPr wrap="none" rtlCol="0">
            <a:spAutoFit/>
          </a:bodyPr>
          <a:lstStyle/>
          <a:p>
            <a:r>
              <a:rPr lang="de-DE" sz="2400" dirty="0" smtClean="0"/>
              <a:t>Inzidenz der Sepsis und Krankenhaussterblichkeit (USA)</a:t>
            </a:r>
            <a:endParaRPr lang="de-DE" sz="2400" dirty="0"/>
          </a:p>
        </p:txBody>
      </p:sp>
      <p:sp>
        <p:nvSpPr>
          <p:cNvPr id="7" name="Textfeld 6"/>
          <p:cNvSpPr txBox="1"/>
          <p:nvPr/>
        </p:nvSpPr>
        <p:spPr>
          <a:xfrm>
            <a:off x="516158" y="6211242"/>
            <a:ext cx="6912768" cy="338554"/>
          </a:xfrm>
          <a:prstGeom prst="rect">
            <a:avLst/>
          </a:prstGeom>
          <a:noFill/>
        </p:spPr>
        <p:txBody>
          <a:bodyPr wrap="square" rtlCol="0">
            <a:spAutoFit/>
          </a:bodyPr>
          <a:lstStyle/>
          <a:p>
            <a:r>
              <a:rPr lang="en-US" sz="800" dirty="0"/>
              <a:t>Sepsis and Septic Shock | </a:t>
            </a:r>
            <a:endParaRPr lang="en-US" sz="800" dirty="0" smtClean="0"/>
          </a:p>
          <a:p>
            <a:r>
              <a:rPr lang="en-US" sz="800" dirty="0" smtClean="0"/>
              <a:t>https</a:t>
            </a:r>
            <a:r>
              <a:rPr lang="en-US" sz="800" dirty="0"/>
              <a:t>://www.nejm.org/doi/full/10.1056/NEJMra2403213?logout=trueew England Journal of Medicine</a:t>
            </a:r>
            <a:endParaRPr lang="de-DE" sz="800" dirty="0"/>
          </a:p>
        </p:txBody>
      </p:sp>
      <p:sp>
        <p:nvSpPr>
          <p:cNvPr id="8" name="Textfeld 7"/>
          <p:cNvSpPr txBox="1"/>
          <p:nvPr/>
        </p:nvSpPr>
        <p:spPr>
          <a:xfrm>
            <a:off x="8465101" y="6211242"/>
            <a:ext cx="1351845" cy="369332"/>
          </a:xfrm>
          <a:prstGeom prst="rect">
            <a:avLst/>
          </a:prstGeom>
          <a:solidFill>
            <a:schemeClr val="bg1"/>
          </a:solidFill>
        </p:spPr>
        <p:txBody>
          <a:bodyPr wrap="none" rtlCol="0">
            <a:spAutoFit/>
          </a:bodyPr>
          <a:lstStyle/>
          <a:p>
            <a:r>
              <a:rPr lang="de-DE" dirty="0" smtClean="0"/>
              <a:t>Alter (Jahre)</a:t>
            </a:r>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103872330"/>
              </p:ext>
            </p:extLst>
          </p:nvPr>
        </p:nvGraphicFramePr>
        <p:xfrm>
          <a:off x="551384" y="3694627"/>
          <a:ext cx="4464496" cy="212344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281354353"/>
                    </a:ext>
                  </a:extLst>
                </a:gridCol>
                <a:gridCol w="2232248">
                  <a:extLst>
                    <a:ext uri="{9D8B030D-6E8A-4147-A177-3AD203B41FA5}">
                      <a16:colId xmlns:a16="http://schemas.microsoft.com/office/drawing/2014/main" val="2248778894"/>
                    </a:ext>
                  </a:extLst>
                </a:gridCol>
              </a:tblGrid>
              <a:tr h="370840">
                <a:tc>
                  <a:txBody>
                    <a:bodyPr/>
                    <a:lstStyle/>
                    <a:p>
                      <a:r>
                        <a:rPr lang="de-DE" dirty="0" smtClean="0"/>
                        <a:t>Infektiöser Fokus</a:t>
                      </a:r>
                      <a:endParaRPr lang="de-DE" dirty="0"/>
                    </a:p>
                  </a:txBody>
                  <a:tcPr/>
                </a:tc>
                <a:tc>
                  <a:txBody>
                    <a:bodyPr/>
                    <a:lstStyle/>
                    <a:p>
                      <a:pPr algn="ctr"/>
                      <a:r>
                        <a:rPr lang="de-DE" dirty="0" smtClean="0"/>
                        <a:t>Häufigkeit als Sepsis-</a:t>
                      </a:r>
                      <a:r>
                        <a:rPr lang="de-DE" dirty="0" err="1" smtClean="0"/>
                        <a:t>Ausöser</a:t>
                      </a:r>
                      <a:r>
                        <a:rPr lang="de-DE" dirty="0" smtClean="0"/>
                        <a:t> (%)</a:t>
                      </a:r>
                      <a:endParaRPr lang="de-DE" dirty="0"/>
                    </a:p>
                  </a:txBody>
                  <a:tcPr/>
                </a:tc>
                <a:extLst>
                  <a:ext uri="{0D108BD9-81ED-4DB2-BD59-A6C34878D82A}">
                    <a16:rowId xmlns:a16="http://schemas.microsoft.com/office/drawing/2014/main" val="643114579"/>
                  </a:ext>
                </a:extLst>
              </a:tr>
              <a:tr h="370840">
                <a:tc>
                  <a:txBody>
                    <a:bodyPr/>
                    <a:lstStyle/>
                    <a:p>
                      <a:r>
                        <a:rPr lang="de-DE" dirty="0" smtClean="0"/>
                        <a:t>Lunge</a:t>
                      </a:r>
                      <a:endParaRPr lang="de-DE" dirty="0"/>
                    </a:p>
                  </a:txBody>
                  <a:tcPr/>
                </a:tc>
                <a:tc>
                  <a:txBody>
                    <a:bodyPr/>
                    <a:lstStyle/>
                    <a:p>
                      <a:pPr algn="ctr"/>
                      <a:r>
                        <a:rPr lang="de-DE" dirty="0" smtClean="0"/>
                        <a:t>40-60</a:t>
                      </a:r>
                      <a:endParaRPr lang="de-DE" dirty="0"/>
                    </a:p>
                  </a:txBody>
                  <a:tcPr/>
                </a:tc>
                <a:extLst>
                  <a:ext uri="{0D108BD9-81ED-4DB2-BD59-A6C34878D82A}">
                    <a16:rowId xmlns:a16="http://schemas.microsoft.com/office/drawing/2014/main" val="1594302456"/>
                  </a:ext>
                </a:extLst>
              </a:tr>
              <a:tr h="370840">
                <a:tc>
                  <a:txBody>
                    <a:bodyPr/>
                    <a:lstStyle/>
                    <a:p>
                      <a:r>
                        <a:rPr lang="de-DE" dirty="0" smtClean="0"/>
                        <a:t>Urogenital</a:t>
                      </a:r>
                      <a:endParaRPr lang="de-DE" dirty="0"/>
                    </a:p>
                  </a:txBody>
                  <a:tcPr/>
                </a:tc>
                <a:tc>
                  <a:txBody>
                    <a:bodyPr/>
                    <a:lstStyle/>
                    <a:p>
                      <a:pPr algn="ctr"/>
                      <a:r>
                        <a:rPr lang="de-DE" dirty="0" smtClean="0"/>
                        <a:t>15-30</a:t>
                      </a:r>
                      <a:endParaRPr lang="de-DE" dirty="0"/>
                    </a:p>
                  </a:txBody>
                  <a:tcPr/>
                </a:tc>
                <a:extLst>
                  <a:ext uri="{0D108BD9-81ED-4DB2-BD59-A6C34878D82A}">
                    <a16:rowId xmlns:a16="http://schemas.microsoft.com/office/drawing/2014/main" val="1510227220"/>
                  </a:ext>
                </a:extLst>
              </a:tr>
              <a:tr h="370840">
                <a:tc>
                  <a:txBody>
                    <a:bodyPr/>
                    <a:lstStyle/>
                    <a:p>
                      <a:r>
                        <a:rPr lang="de-DE" dirty="0" smtClean="0"/>
                        <a:t>Abdomen</a:t>
                      </a:r>
                      <a:endParaRPr lang="de-DE" dirty="0"/>
                    </a:p>
                  </a:txBody>
                  <a:tcPr/>
                </a:tc>
                <a:tc>
                  <a:txBody>
                    <a:bodyPr/>
                    <a:lstStyle/>
                    <a:p>
                      <a:pPr algn="ctr"/>
                      <a:r>
                        <a:rPr lang="de-DE" dirty="0" smtClean="0"/>
                        <a:t>15-30</a:t>
                      </a:r>
                      <a:endParaRPr lang="de-DE" dirty="0"/>
                    </a:p>
                  </a:txBody>
                  <a:tcPr/>
                </a:tc>
                <a:extLst>
                  <a:ext uri="{0D108BD9-81ED-4DB2-BD59-A6C34878D82A}">
                    <a16:rowId xmlns:a16="http://schemas.microsoft.com/office/drawing/2014/main" val="3025034559"/>
                  </a:ext>
                </a:extLst>
              </a:tr>
              <a:tr h="370840">
                <a:tc>
                  <a:txBody>
                    <a:bodyPr/>
                    <a:lstStyle/>
                    <a:p>
                      <a:r>
                        <a:rPr lang="de-DE" dirty="0" smtClean="0"/>
                        <a:t>Weichteile, Haut etc. </a:t>
                      </a:r>
                      <a:endParaRPr lang="de-DE" dirty="0"/>
                    </a:p>
                  </a:txBody>
                  <a:tcPr/>
                </a:tc>
                <a:tc>
                  <a:txBody>
                    <a:bodyPr/>
                    <a:lstStyle/>
                    <a:p>
                      <a:pPr algn="ctr"/>
                      <a:r>
                        <a:rPr lang="de-DE" dirty="0" smtClean="0"/>
                        <a:t>variabel</a:t>
                      </a:r>
                      <a:endParaRPr lang="de-DE" dirty="0"/>
                    </a:p>
                  </a:txBody>
                  <a:tcPr/>
                </a:tc>
                <a:extLst>
                  <a:ext uri="{0D108BD9-81ED-4DB2-BD59-A6C34878D82A}">
                    <a16:rowId xmlns:a16="http://schemas.microsoft.com/office/drawing/2014/main" val="3738929066"/>
                  </a:ext>
                </a:extLst>
              </a:tr>
            </a:tbl>
          </a:graphicData>
        </a:graphic>
      </p:graphicFrame>
    </p:spTree>
    <p:extLst>
      <p:ext uri="{BB962C8B-B14F-4D97-AF65-F5344CB8AC3E}">
        <p14:creationId xmlns:p14="http://schemas.microsoft.com/office/powerpoint/2010/main" val="51338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981200" y="-243408"/>
            <a:ext cx="8229600" cy="9906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dirty="0" smtClean="0"/>
              <a:t>Sepsis</a:t>
            </a:r>
          </a:p>
        </p:txBody>
      </p:sp>
      <p:sp>
        <p:nvSpPr>
          <p:cNvPr id="3" name="Inhaltsplatzhalter 2"/>
          <p:cNvSpPr>
            <a:spLocks noGrp="1"/>
          </p:cNvSpPr>
          <p:nvPr>
            <p:ph sz="quarter" idx="1"/>
          </p:nvPr>
        </p:nvSpPr>
        <p:spPr>
          <a:xfrm>
            <a:off x="1981200" y="747192"/>
            <a:ext cx="8229600" cy="4937760"/>
          </a:xfrm>
        </p:spPr>
        <p:txBody>
          <a:bodyPr/>
          <a:lstStyle/>
          <a:p>
            <a:pPr marL="0" indent="0">
              <a:buNone/>
            </a:pPr>
            <a:r>
              <a:rPr lang="de-DE" dirty="0" smtClean="0"/>
              <a:t>76 -110 Fälle pro 100 000 </a:t>
            </a:r>
            <a:r>
              <a:rPr lang="de-DE" dirty="0" err="1" smtClean="0"/>
              <a:t>Ew</a:t>
            </a:r>
            <a:r>
              <a:rPr lang="de-DE" dirty="0" smtClean="0"/>
              <a:t>. </a:t>
            </a:r>
            <a:r>
              <a:rPr lang="de-DE" dirty="0"/>
              <a:t> </a:t>
            </a:r>
            <a:r>
              <a:rPr lang="de-DE" dirty="0" smtClean="0"/>
              <a:t>in Deutschland</a:t>
            </a:r>
            <a:endParaRPr lang="de-DE" dirty="0"/>
          </a:p>
        </p:txBody>
      </p:sp>
      <p:pic>
        <p:nvPicPr>
          <p:cNvPr id="4098" name="Picture 2" descr="Bildergebnis für sepsis verlau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673" y="1233836"/>
            <a:ext cx="7515930" cy="5624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07368" y="3445753"/>
            <a:ext cx="5832648" cy="1200329"/>
          </a:xfrm>
          <a:prstGeom prst="rect">
            <a:avLst/>
          </a:prstGeom>
          <a:solidFill>
            <a:schemeClr val="accent1">
              <a:lumMod val="75000"/>
            </a:schemeClr>
          </a:solidFill>
        </p:spPr>
        <p:txBody>
          <a:bodyPr wrap="square" rtlCol="0">
            <a:spAutoFit/>
          </a:bodyPr>
          <a:lstStyle/>
          <a:p>
            <a:r>
              <a:rPr lang="de-DE" sz="2400" dirty="0">
                <a:solidFill>
                  <a:schemeClr val="bg1"/>
                </a:solidFill>
              </a:rPr>
              <a:t>Hinweise: </a:t>
            </a:r>
            <a:r>
              <a:rPr lang="de-DE" sz="2400" dirty="0" smtClean="0">
                <a:solidFill>
                  <a:schemeClr val="bg1"/>
                </a:solidFill>
              </a:rPr>
              <a:t>Fieber oder Hypothermie</a:t>
            </a:r>
          </a:p>
          <a:p>
            <a:r>
              <a:rPr lang="de-DE" sz="2400" dirty="0" smtClean="0">
                <a:solidFill>
                  <a:schemeClr val="bg1"/>
                </a:solidFill>
              </a:rPr>
              <a:t>andere </a:t>
            </a:r>
            <a:r>
              <a:rPr lang="de-DE" sz="2400" dirty="0">
                <a:solidFill>
                  <a:schemeClr val="bg1"/>
                </a:solidFill>
              </a:rPr>
              <a:t>Zeichen einer Infektion</a:t>
            </a:r>
          </a:p>
          <a:p>
            <a:r>
              <a:rPr lang="de-DE" sz="2400" dirty="0" smtClean="0">
                <a:solidFill>
                  <a:schemeClr val="bg1"/>
                </a:solidFill>
              </a:rPr>
              <a:t>Schockzeichen (Tachykardie, Blutdruckabfall)</a:t>
            </a:r>
            <a:endParaRPr lang="de-DE" sz="2400" dirty="0">
              <a:solidFill>
                <a:schemeClr val="bg1"/>
              </a:solidFill>
            </a:endParaRPr>
          </a:p>
        </p:txBody>
      </p:sp>
    </p:spTree>
    <p:extLst>
      <p:ext uri="{BB962C8B-B14F-4D97-AF65-F5344CB8AC3E}">
        <p14:creationId xmlns:p14="http://schemas.microsoft.com/office/powerpoint/2010/main" val="1025489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a:bodyPr>
          <a:lstStyle/>
          <a:p>
            <a:r>
              <a:rPr lang="de-DE" dirty="0" smtClean="0"/>
              <a:t>Klinische Untersuchung, bei sichtbaren Infektionsherden Materialgewinnung</a:t>
            </a:r>
          </a:p>
          <a:p>
            <a:r>
              <a:rPr lang="de-DE" dirty="0" smtClean="0"/>
              <a:t>CRP, </a:t>
            </a:r>
            <a:r>
              <a:rPr lang="de-DE" dirty="0" err="1" smtClean="0"/>
              <a:t>Procalcitonin</a:t>
            </a:r>
            <a:r>
              <a:rPr lang="de-DE" dirty="0" smtClean="0"/>
              <a:t>, Leukozytenzahl</a:t>
            </a:r>
          </a:p>
          <a:p>
            <a:r>
              <a:rPr lang="de-DE" dirty="0" smtClean="0"/>
              <a:t>Blutkulturen</a:t>
            </a:r>
          </a:p>
          <a:p>
            <a:pPr lvl="1"/>
            <a:r>
              <a:rPr lang="de-DE" dirty="0" smtClean="0"/>
              <a:t>Nur in 20-30% positiv</a:t>
            </a:r>
          </a:p>
          <a:p>
            <a:pPr lvl="1"/>
            <a:r>
              <a:rPr lang="de-DE" dirty="0" smtClean="0"/>
              <a:t>Häufigste Erreger: </a:t>
            </a:r>
            <a:r>
              <a:rPr lang="de-DE" dirty="0" err="1" smtClean="0"/>
              <a:t>E.coli</a:t>
            </a:r>
            <a:r>
              <a:rPr lang="de-DE" dirty="0" smtClean="0"/>
              <a:t>, </a:t>
            </a:r>
            <a:r>
              <a:rPr lang="de-DE" dirty="0" err="1" smtClean="0"/>
              <a:t>Klebsiellen</a:t>
            </a:r>
            <a:r>
              <a:rPr lang="de-DE" dirty="0" smtClean="0"/>
              <a:t>, </a:t>
            </a:r>
            <a:r>
              <a:rPr lang="de-DE" dirty="0" err="1" smtClean="0"/>
              <a:t>Pseudomonas</a:t>
            </a:r>
            <a:r>
              <a:rPr lang="de-DE" dirty="0" smtClean="0"/>
              <a:t>, </a:t>
            </a:r>
            <a:r>
              <a:rPr lang="de-DE" dirty="0" err="1" smtClean="0"/>
              <a:t>Staph</a:t>
            </a:r>
            <a:r>
              <a:rPr lang="de-DE" dirty="0" smtClean="0"/>
              <a:t>. </a:t>
            </a:r>
            <a:r>
              <a:rPr lang="de-DE" dirty="0" err="1" smtClean="0"/>
              <a:t>aureus</a:t>
            </a:r>
            <a:endParaRPr lang="de-DE" dirty="0" smtClean="0"/>
          </a:p>
          <a:p>
            <a:r>
              <a:rPr lang="de-DE" u="sng" dirty="0" smtClean="0"/>
              <a:t>Breit wirksame, hochdosierte Antibiose </a:t>
            </a:r>
            <a:r>
              <a:rPr lang="de-DE" dirty="0" smtClean="0"/>
              <a:t>sofort nach Blutkultur, </a:t>
            </a:r>
            <a:br>
              <a:rPr lang="de-DE" dirty="0" smtClean="0"/>
            </a:br>
            <a:r>
              <a:rPr lang="de-DE" u="sng" dirty="0" smtClean="0"/>
              <a:t>keine Verzögerung durch mikrobiologische Diagnostik! </a:t>
            </a:r>
            <a:br>
              <a:rPr lang="de-DE" u="sng" dirty="0" smtClean="0"/>
            </a:br>
            <a:r>
              <a:rPr lang="de-DE" dirty="0" smtClean="0"/>
              <a:t>Evtl. Umstellung nach Befundeingang!</a:t>
            </a:r>
          </a:p>
          <a:p>
            <a:endParaRPr lang="de-DE" dirty="0" smtClean="0"/>
          </a:p>
          <a:p>
            <a:endParaRPr lang="de-DE" dirty="0"/>
          </a:p>
        </p:txBody>
      </p:sp>
      <p:sp>
        <p:nvSpPr>
          <p:cNvPr id="1218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dirty="0" smtClean="0"/>
              <a:t>Sepsis: </a:t>
            </a:r>
            <a:r>
              <a:rPr lang="en-US" altLang="de-DE" dirty="0" err="1" smtClean="0"/>
              <a:t>Diagnostik</a:t>
            </a:r>
            <a:endParaRPr lang="en-US" altLang="de-DE" dirty="0" smtClean="0"/>
          </a:p>
        </p:txBody>
      </p:sp>
      <p:sp>
        <p:nvSpPr>
          <p:cNvPr id="3" name="Textfeld 2"/>
          <p:cNvSpPr txBox="1"/>
          <p:nvPr/>
        </p:nvSpPr>
        <p:spPr>
          <a:xfrm>
            <a:off x="6384032" y="4941168"/>
            <a:ext cx="5036956" cy="1569660"/>
          </a:xfrm>
          <a:prstGeom prst="rect">
            <a:avLst/>
          </a:prstGeom>
          <a:solidFill>
            <a:schemeClr val="bg2"/>
          </a:solidFill>
        </p:spPr>
        <p:txBody>
          <a:bodyPr wrap="none" rtlCol="0">
            <a:spAutoFit/>
          </a:bodyPr>
          <a:lstStyle/>
          <a:p>
            <a:r>
              <a:rPr lang="de-DE" sz="2400" dirty="0" smtClean="0"/>
              <a:t>Beispiele: </a:t>
            </a:r>
          </a:p>
          <a:p>
            <a:r>
              <a:rPr lang="de-DE" sz="2400" dirty="0" smtClean="0"/>
              <a:t>1x4g </a:t>
            </a:r>
            <a:r>
              <a:rPr lang="de-DE" sz="2400" dirty="0" err="1" smtClean="0"/>
              <a:t>Ceftriaxon</a:t>
            </a:r>
            <a:r>
              <a:rPr lang="de-DE" sz="2400" dirty="0" smtClean="0"/>
              <a:t> als Bolus</a:t>
            </a:r>
          </a:p>
          <a:p>
            <a:r>
              <a:rPr lang="de-DE" sz="2400" dirty="0" smtClean="0"/>
              <a:t>3x2g </a:t>
            </a:r>
            <a:r>
              <a:rPr lang="de-DE" sz="2400" dirty="0" err="1" smtClean="0"/>
              <a:t>Meropenem</a:t>
            </a:r>
            <a:r>
              <a:rPr lang="de-DE" sz="2400" dirty="0" smtClean="0"/>
              <a:t> über 3h</a:t>
            </a:r>
          </a:p>
          <a:p>
            <a:r>
              <a:rPr lang="de-DE" sz="2400" dirty="0" smtClean="0"/>
              <a:t>4x4,5g </a:t>
            </a:r>
            <a:r>
              <a:rPr lang="de-DE" sz="2400" dirty="0" err="1" smtClean="0"/>
              <a:t>Piperacillin</a:t>
            </a:r>
            <a:r>
              <a:rPr lang="de-DE" sz="2400" dirty="0" smtClean="0"/>
              <a:t>/</a:t>
            </a:r>
            <a:r>
              <a:rPr lang="de-DE" sz="2400" dirty="0" err="1" smtClean="0"/>
              <a:t>Tacobactam</a:t>
            </a:r>
            <a:r>
              <a:rPr lang="de-DE" sz="2400" dirty="0" smtClean="0"/>
              <a:t> über 3h</a:t>
            </a:r>
            <a:endParaRPr lang="de-DE" sz="2400" dirty="0"/>
          </a:p>
        </p:txBody>
      </p:sp>
    </p:spTree>
    <p:extLst>
      <p:ext uri="{BB962C8B-B14F-4D97-AF65-F5344CB8AC3E}">
        <p14:creationId xmlns:p14="http://schemas.microsoft.com/office/powerpoint/2010/main" val="110701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lnSpcReduction="10000"/>
          </a:bodyPr>
          <a:lstStyle/>
          <a:p>
            <a:pPr marL="0" indent="0">
              <a:buNone/>
            </a:pPr>
            <a:r>
              <a:rPr lang="de-DE" dirty="0" smtClean="0"/>
              <a:t>Leitsymptome:</a:t>
            </a:r>
          </a:p>
          <a:p>
            <a:r>
              <a:rPr lang="de-DE" dirty="0" smtClean="0"/>
              <a:t>Fieber</a:t>
            </a:r>
          </a:p>
          <a:p>
            <a:r>
              <a:rPr lang="de-DE" dirty="0" smtClean="0"/>
              <a:t>Tachykardie</a:t>
            </a:r>
          </a:p>
          <a:p>
            <a:r>
              <a:rPr lang="de-DE" dirty="0" smtClean="0"/>
              <a:t>Luftnot</a:t>
            </a:r>
          </a:p>
          <a:p>
            <a:r>
              <a:rPr lang="de-DE" dirty="0" smtClean="0"/>
              <a:t>Neu aufgetretene</a:t>
            </a:r>
            <a:br>
              <a:rPr lang="de-DE" dirty="0" smtClean="0"/>
            </a:br>
            <a:r>
              <a:rPr lang="de-DE" dirty="0" smtClean="0"/>
              <a:t>Herzgeräusche</a:t>
            </a:r>
          </a:p>
          <a:p>
            <a:r>
              <a:rPr lang="de-DE" dirty="0" smtClean="0"/>
              <a:t>Embolien</a:t>
            </a:r>
          </a:p>
          <a:p>
            <a:r>
              <a:rPr lang="de-DE" dirty="0" smtClean="0"/>
              <a:t>Risikopatienten: Vorgeschädigte Klappen, künstliche Herzklappen, Eingriffe mit Bakteriämie</a:t>
            </a:r>
          </a:p>
          <a:p>
            <a:endParaRPr lang="de-DE" dirty="0" smtClean="0"/>
          </a:p>
          <a:p>
            <a:r>
              <a:rPr lang="de-DE" dirty="0" smtClean="0"/>
              <a:t>Häufige Erreger: Streptokokken, Staphylokokken, Enterokokken</a:t>
            </a:r>
            <a:endParaRPr lang="de-DE" dirty="0"/>
          </a:p>
        </p:txBody>
      </p:sp>
      <p:sp>
        <p:nvSpPr>
          <p:cNvPr id="1218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dirty="0" err="1" smtClean="0"/>
              <a:t>Endokarditis</a:t>
            </a:r>
            <a:endParaRPr lang="en-US" altLang="de-DE" dirty="0" smtClean="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61" r="8845"/>
          <a:stretch/>
        </p:blipFill>
        <p:spPr bwMode="auto">
          <a:xfrm>
            <a:off x="6816081" y="116632"/>
            <a:ext cx="370026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367" y="908720"/>
            <a:ext cx="2118856"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24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a:bodyPr>
          <a:lstStyle/>
          <a:p>
            <a:r>
              <a:rPr lang="de-DE" dirty="0" smtClean="0"/>
              <a:t>Diagnostik:</a:t>
            </a:r>
          </a:p>
          <a:p>
            <a:pPr lvl="1"/>
            <a:r>
              <a:rPr lang="de-DE" dirty="0" err="1" smtClean="0"/>
              <a:t>Mindestes</a:t>
            </a:r>
            <a:r>
              <a:rPr lang="de-DE" dirty="0" smtClean="0"/>
              <a:t> 3 separat abgenommene Blutkulturen</a:t>
            </a:r>
          </a:p>
          <a:p>
            <a:pPr lvl="1"/>
            <a:r>
              <a:rPr lang="de-DE" dirty="0" smtClean="0"/>
              <a:t>Unabhängig von Körpertemperatur</a:t>
            </a:r>
          </a:p>
          <a:p>
            <a:pPr lvl="1"/>
            <a:r>
              <a:rPr lang="de-DE" dirty="0" smtClean="0"/>
              <a:t>„Verdacht Endokarditis“ auf BK vermerken! </a:t>
            </a:r>
            <a:br>
              <a:rPr lang="de-DE" dirty="0" smtClean="0"/>
            </a:br>
            <a:r>
              <a:rPr lang="de-DE" dirty="0" smtClean="0"/>
              <a:t>Verlängerte Bebrütung</a:t>
            </a:r>
          </a:p>
          <a:p>
            <a:endParaRPr lang="de-DE" dirty="0"/>
          </a:p>
          <a:p>
            <a:r>
              <a:rPr lang="de-DE" dirty="0" smtClean="0"/>
              <a:t>Antibiose unmittelbar nach echokardiographischer Diagnose beginnen! </a:t>
            </a:r>
            <a:br>
              <a:rPr lang="de-DE" dirty="0" smtClean="0"/>
            </a:br>
            <a:r>
              <a:rPr lang="de-DE" dirty="0" smtClean="0"/>
              <a:t>Auch bei negativer Blutkultur fortführen!</a:t>
            </a:r>
            <a:endParaRPr lang="de-DE" dirty="0"/>
          </a:p>
        </p:txBody>
      </p:sp>
      <p:sp>
        <p:nvSpPr>
          <p:cNvPr id="121858"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en-US" altLang="de-DE" dirty="0" err="1" smtClean="0"/>
              <a:t>Endokarditis</a:t>
            </a:r>
            <a:endParaRPr lang="en-US" altLang="de-DE" dirty="0" smtClean="0"/>
          </a:p>
        </p:txBody>
      </p:sp>
    </p:spTree>
    <p:extLst>
      <p:ext uri="{BB962C8B-B14F-4D97-AF65-F5344CB8AC3E}">
        <p14:creationId xmlns:p14="http://schemas.microsoft.com/office/powerpoint/2010/main" val="41981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95" t="22231" r="7829" b="7031"/>
          <a:stretch/>
        </p:blipFill>
        <p:spPr bwMode="auto">
          <a:xfrm>
            <a:off x="2088305" y="1257405"/>
            <a:ext cx="8291788" cy="543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907071" y="28644"/>
            <a:ext cx="8242268" cy="1143000"/>
          </a:xfrm>
        </p:spPr>
        <p:txBody>
          <a:bodyPr/>
          <a:lstStyle/>
          <a:p>
            <a:r>
              <a:rPr lang="de-DE" dirty="0" smtClean="0"/>
              <a:t>Einteilung der Bakterien </a:t>
            </a:r>
            <a:br>
              <a:rPr lang="de-DE" dirty="0" smtClean="0"/>
            </a:br>
            <a:r>
              <a:rPr lang="de-DE" dirty="0" smtClean="0"/>
              <a:t>nach ihrem Äußeren</a:t>
            </a:r>
            <a:endParaRPr lang="de-DE" dirty="0"/>
          </a:p>
        </p:txBody>
      </p:sp>
    </p:spTree>
    <p:extLst>
      <p:ext uri="{BB962C8B-B14F-4D97-AF65-F5344CB8AC3E}">
        <p14:creationId xmlns:p14="http://schemas.microsoft.com/office/powerpoint/2010/main" val="23829372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18120" y="-191267"/>
            <a:ext cx="8526463"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de-DE" dirty="0" err="1" smtClean="0"/>
              <a:t>Endokarditis-Prophylaxe</a:t>
            </a:r>
            <a:r>
              <a:rPr lang="en-US" altLang="de-DE" dirty="0" smtClean="0"/>
              <a:t> </a:t>
            </a:r>
            <a:r>
              <a:rPr lang="en-US" altLang="de-DE" dirty="0" err="1" smtClean="0"/>
              <a:t>beim</a:t>
            </a:r>
            <a:r>
              <a:rPr lang="en-US" altLang="de-DE" dirty="0" smtClean="0"/>
              <a:t> </a:t>
            </a:r>
            <a:r>
              <a:rPr lang="en-US" altLang="de-DE" dirty="0" err="1" smtClean="0"/>
              <a:t>Zahnarzt</a:t>
            </a:r>
            <a:endParaRPr lang="en-US" altLang="de-DE" dirty="0" smtClean="0"/>
          </a:p>
        </p:txBody>
      </p:sp>
      <p:sp>
        <p:nvSpPr>
          <p:cNvPr id="51203" name="Rectangle 3"/>
          <p:cNvSpPr>
            <a:spLocks noGrp="1" noChangeArrowheads="1"/>
          </p:cNvSpPr>
          <p:nvPr>
            <p:ph type="body" idx="1"/>
          </p:nvPr>
        </p:nvSpPr>
        <p:spPr>
          <a:xfrm>
            <a:off x="551779" y="951732"/>
            <a:ext cx="9157750" cy="5630103"/>
          </a:xfrm>
        </p:spPr>
        <p:txBody>
          <a:bodyPr>
            <a:normAutofit fontScale="92500" lnSpcReduction="10000"/>
          </a:bodyPr>
          <a:lstStyle/>
          <a:p>
            <a:r>
              <a:rPr lang="de-DE" dirty="0" smtClean="0"/>
              <a:t>Wer?</a:t>
            </a:r>
          </a:p>
          <a:p>
            <a:pPr lvl="1"/>
            <a:r>
              <a:rPr lang="de-DE" dirty="0" smtClean="0"/>
              <a:t>Klappenersatz </a:t>
            </a:r>
            <a:r>
              <a:rPr lang="de-DE" dirty="0"/>
              <a:t>(mechanische und biologische Prothesen)</a:t>
            </a:r>
          </a:p>
          <a:p>
            <a:pPr lvl="1"/>
            <a:r>
              <a:rPr lang="de-DE" dirty="0" smtClean="0"/>
              <a:t>Rekonstruierte Herzklappen </a:t>
            </a:r>
            <a:r>
              <a:rPr lang="de-DE" dirty="0"/>
              <a:t>unter Verwendung </a:t>
            </a:r>
            <a:r>
              <a:rPr lang="de-DE" dirty="0" smtClean="0"/>
              <a:t/>
            </a:r>
            <a:br>
              <a:rPr lang="de-DE" dirty="0" smtClean="0"/>
            </a:br>
            <a:r>
              <a:rPr lang="de-DE" dirty="0" smtClean="0"/>
              <a:t>von </a:t>
            </a:r>
            <a:r>
              <a:rPr lang="de-DE" dirty="0"/>
              <a:t>künstlichem Material in den ersten 6 Monaten nach Operation *</a:t>
            </a:r>
          </a:p>
          <a:p>
            <a:pPr lvl="1"/>
            <a:r>
              <a:rPr lang="de-DE" dirty="0" smtClean="0"/>
              <a:t>Überstandene </a:t>
            </a:r>
            <a:r>
              <a:rPr lang="de-DE" dirty="0"/>
              <a:t>Endokarditis</a:t>
            </a:r>
          </a:p>
          <a:p>
            <a:pPr lvl="1"/>
            <a:endParaRPr lang="de-DE" dirty="0" smtClean="0"/>
          </a:p>
          <a:p>
            <a:pPr lvl="1"/>
            <a:r>
              <a:rPr lang="de-DE" dirty="0" smtClean="0"/>
              <a:t>Angeborene Herzfehler: </a:t>
            </a:r>
            <a:br>
              <a:rPr lang="de-DE" dirty="0" smtClean="0"/>
            </a:br>
            <a:r>
              <a:rPr lang="de-DE" dirty="0" smtClean="0"/>
              <a:t>“</a:t>
            </a:r>
            <a:r>
              <a:rPr lang="de-DE" dirty="0"/>
              <a:t>blaue” Herzfehler, die nicht oder palliativ operiert sind (z.B. “Shunt”)</a:t>
            </a:r>
          </a:p>
          <a:p>
            <a:pPr lvl="1"/>
            <a:r>
              <a:rPr lang="de-DE" dirty="0"/>
              <a:t>operierte Herzfehler mit </a:t>
            </a:r>
            <a:r>
              <a:rPr lang="de-DE" dirty="0" err="1"/>
              <a:t>Conduitimplantation</a:t>
            </a:r>
            <a:r>
              <a:rPr lang="de-DE" dirty="0"/>
              <a:t> oder Restdefekten, </a:t>
            </a:r>
            <a:r>
              <a:rPr lang="de-DE" dirty="0" smtClean="0"/>
              <a:t/>
            </a:r>
            <a:br>
              <a:rPr lang="de-DE" dirty="0" smtClean="0"/>
            </a:br>
            <a:r>
              <a:rPr lang="de-DE" dirty="0" smtClean="0"/>
              <a:t>d.h</a:t>
            </a:r>
            <a:r>
              <a:rPr lang="de-DE" dirty="0"/>
              <a:t>. turbulenter Blutströmung im Bereich des künstlichen Materials</a:t>
            </a:r>
          </a:p>
          <a:p>
            <a:pPr lvl="1"/>
            <a:r>
              <a:rPr lang="de-DE" dirty="0"/>
              <a:t>alle operativ oder mittels Herzkatheter unter Verwendung von künstlichem Material behandelten Herzfehler in den ersten 6 Monaten nach dem Eingriff </a:t>
            </a:r>
            <a:endParaRPr lang="de-DE" dirty="0" smtClean="0"/>
          </a:p>
          <a:p>
            <a:r>
              <a:rPr lang="de-DE" dirty="0" smtClean="0"/>
              <a:t>Bei welchem Eingriff?</a:t>
            </a:r>
          </a:p>
          <a:p>
            <a:pPr lvl="1"/>
            <a:r>
              <a:rPr lang="de-DE" dirty="0" smtClean="0"/>
              <a:t>Eingriffe </a:t>
            </a:r>
            <a:r>
              <a:rPr lang="de-DE" dirty="0"/>
              <a:t>an </a:t>
            </a:r>
            <a:r>
              <a:rPr lang="de-DE" dirty="0" err="1" smtClean="0"/>
              <a:t>Gingiva</a:t>
            </a:r>
            <a:r>
              <a:rPr lang="de-DE" dirty="0" smtClean="0"/>
              <a:t> oder Zahnwurzel </a:t>
            </a:r>
            <a:r>
              <a:rPr lang="de-DE" dirty="0"/>
              <a:t>oder Einschneiden des Zahnfleisches.</a:t>
            </a:r>
          </a:p>
          <a:p>
            <a:pPr lvl="1"/>
            <a:r>
              <a:rPr lang="de-DE" dirty="0"/>
              <a:t>Bei professioneller </a:t>
            </a:r>
            <a:r>
              <a:rPr lang="de-DE" dirty="0" smtClean="0"/>
              <a:t>Zahnreinigung</a:t>
            </a:r>
            <a:endParaRPr lang="de-DE" dirty="0"/>
          </a:p>
        </p:txBody>
      </p:sp>
      <p:sp>
        <p:nvSpPr>
          <p:cNvPr id="3" name="Textfeld 2"/>
          <p:cNvSpPr txBox="1"/>
          <p:nvPr/>
        </p:nvSpPr>
        <p:spPr>
          <a:xfrm>
            <a:off x="4286250" y="2381789"/>
            <a:ext cx="7797519" cy="923330"/>
          </a:xfrm>
          <a:prstGeom prst="rect">
            <a:avLst/>
          </a:prstGeom>
          <a:solidFill>
            <a:schemeClr val="accent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Gill Sans MT"/>
                <a:ea typeface="+mn-ea"/>
                <a:cs typeface="+mn-cs"/>
              </a:rPr>
              <a:t>Amoxicillin</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50 mg/kg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KG</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(max. 2 g) oral 30 - 60 min vor dem Eingriff</a:t>
            </a:r>
            <a:br>
              <a:rPr kumimoji="0" lang="de-DE" sz="1800" b="0" i="0" u="none" strike="noStrike" kern="1200" cap="none" spc="0" normalizeH="0" baseline="0" noProof="0" dirty="0">
                <a:ln>
                  <a:noFill/>
                </a:ln>
                <a:solidFill>
                  <a:prstClr val="black"/>
                </a:solidFill>
                <a:effectLst/>
                <a:uLnTx/>
                <a:uFillTx/>
                <a:latin typeface="Gill Sans MT"/>
                <a:ea typeface="+mn-ea"/>
                <a:cs typeface="+mn-cs"/>
              </a:rPr>
            </a:br>
            <a:r>
              <a:rPr kumimoji="0" lang="de-DE" sz="1800" b="0" i="0" u="none" strike="noStrike" kern="1200" cap="none" spc="0" normalizeH="0" baseline="0" noProof="0" dirty="0">
                <a:ln>
                  <a:noFill/>
                </a:ln>
                <a:solidFill>
                  <a:prstClr val="black"/>
                </a:solidFill>
                <a:effectLst/>
                <a:uLnTx/>
                <a:uFillTx/>
                <a:latin typeface="Gill Sans MT"/>
                <a:ea typeface="+mn-ea"/>
                <a:cs typeface="+mn-cs"/>
              </a:rPr>
              <a:t>Alternative: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a:t>
            </a:r>
            <a:r>
              <a:rPr kumimoji="0" lang="de-DE" sz="1800" b="1" i="0" u="none" strike="noStrike" kern="1200" cap="none" spc="0" normalizeH="0" baseline="0" noProof="0" dirty="0" smtClean="0">
                <a:ln>
                  <a:noFill/>
                </a:ln>
                <a:solidFill>
                  <a:prstClr val="black"/>
                </a:solidFill>
                <a:effectLst/>
                <a:uLnTx/>
                <a:uFillTx/>
                <a:latin typeface="Gill Sans MT"/>
                <a:ea typeface="+mn-ea"/>
                <a:cs typeface="+mn-cs"/>
              </a:rPr>
              <a:t>V-Penicillin</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50.000 E/kg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KG</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(max. 2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Mega</a:t>
            </a:r>
            <a:r>
              <a:rPr kumimoji="0" lang="de-DE" sz="1800" b="0" i="0" u="none" strike="noStrike" kern="1200" cap="none" spc="0" normalizeH="0" baseline="0" noProof="0" dirty="0">
                <a:ln>
                  <a:noFill/>
                </a:ln>
                <a:solidFill>
                  <a:prstClr val="black"/>
                </a:solidFill>
                <a:effectLst/>
                <a:uLnTx/>
                <a:uFillTx/>
                <a:latin typeface="Gill Sans MT"/>
                <a:ea typeface="+mn-ea"/>
                <a:cs typeface="+mn-cs"/>
              </a:rPr>
              <a:t>)</a:t>
            </a:r>
            <a:br>
              <a:rPr kumimoji="0" lang="de-DE" sz="1800" b="0" i="0" u="none" strike="noStrike" kern="1200" cap="none" spc="0" normalizeH="0" baseline="0" noProof="0" dirty="0">
                <a:ln>
                  <a:noFill/>
                </a:ln>
                <a:solidFill>
                  <a:prstClr val="black"/>
                </a:solidFill>
                <a:effectLst/>
                <a:uLnTx/>
                <a:uFillTx/>
                <a:latin typeface="Gill Sans MT"/>
                <a:ea typeface="+mn-ea"/>
                <a:cs typeface="+mn-cs"/>
              </a:rPr>
            </a:br>
            <a:r>
              <a:rPr kumimoji="0" lang="de-DE" sz="1800" b="0" i="0" u="none" strike="noStrike" kern="1200" cap="none" spc="0" normalizeH="0" baseline="0" noProof="0" dirty="0">
                <a:ln>
                  <a:noFill/>
                </a:ln>
                <a:solidFill>
                  <a:prstClr val="black"/>
                </a:solidFill>
                <a:effectLst/>
                <a:uLnTx/>
                <a:uFillTx/>
                <a:latin typeface="Gill Sans MT"/>
                <a:ea typeface="+mn-ea"/>
                <a:cs typeface="+mn-cs"/>
              </a:rPr>
              <a:t>Bei Penicillin- oder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Ampicillin</a:t>
            </a:r>
            <a:r>
              <a:rPr kumimoji="0" lang="de-DE" sz="1800" b="0" i="0" u="none" strike="noStrike" kern="1200" cap="none" spc="0" normalizeH="0" baseline="0" noProof="0" dirty="0">
                <a:ln>
                  <a:noFill/>
                </a:ln>
                <a:solidFill>
                  <a:prstClr val="black"/>
                </a:solidFill>
                <a:effectLst/>
                <a:uLnTx/>
                <a:uFillTx/>
                <a:latin typeface="Gill Sans MT"/>
                <a:ea typeface="+mn-ea"/>
                <a:cs typeface="+mn-cs"/>
              </a:rPr>
              <a:t>-Allergie: </a:t>
            </a:r>
            <a:r>
              <a:rPr kumimoji="0" lang="de-DE" sz="1800" b="1" i="0" u="none" strike="noStrike" kern="1200" cap="none" spc="0" normalizeH="0" baseline="0" noProof="0" dirty="0" err="1">
                <a:ln>
                  <a:noFill/>
                </a:ln>
                <a:solidFill>
                  <a:prstClr val="black"/>
                </a:solidFill>
                <a:effectLst/>
                <a:uLnTx/>
                <a:uFillTx/>
                <a:latin typeface="Gill Sans MT"/>
                <a:ea typeface="+mn-ea"/>
                <a:cs typeface="+mn-cs"/>
              </a:rPr>
              <a:t>Clindamycin</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20 mg/kg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KG</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(max. 600 mg)</a:t>
            </a:r>
          </a:p>
        </p:txBody>
      </p:sp>
      <p:sp>
        <p:nvSpPr>
          <p:cNvPr id="4" name="Textfeld 3"/>
          <p:cNvSpPr txBox="1"/>
          <p:nvPr/>
        </p:nvSpPr>
        <p:spPr>
          <a:xfrm>
            <a:off x="130105" y="6581836"/>
            <a:ext cx="4551246"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Gill Sans MT"/>
                <a:ea typeface="+mn-ea"/>
                <a:cs typeface="+mn-cs"/>
              </a:rPr>
              <a:t>https://www.uksh.de/kinderherzzentrum-kiel/Die+Klinik/Herzfibel/Endokarditis.html</a:t>
            </a:r>
          </a:p>
        </p:txBody>
      </p:sp>
    </p:spTree>
    <p:extLst>
      <p:ext uri="{BB962C8B-B14F-4D97-AF65-F5344CB8AC3E}">
        <p14:creationId xmlns:p14="http://schemas.microsoft.com/office/powerpoint/2010/main" val="18406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t>Meningitiden</a:t>
            </a:r>
          </a:p>
          <a:p>
            <a:r>
              <a:rPr lang="de-DE" sz="2400" dirty="0" smtClean="0">
                <a:solidFill>
                  <a:schemeClr val="bg1">
                    <a:lumMod val="65000"/>
                  </a:schemeClr>
                </a:solidFill>
              </a:rPr>
              <a:t>Diphterie</a:t>
            </a:r>
            <a:endParaRPr lang="de-DE" sz="2400" dirty="0">
              <a:solidFill>
                <a:schemeClr val="bg1">
                  <a:lumMod val="65000"/>
                </a:schemeClr>
              </a:solidFill>
            </a:endParaRPr>
          </a:p>
          <a:p>
            <a:r>
              <a:rPr lang="de-DE" sz="2400" dirty="0" smtClean="0">
                <a:solidFill>
                  <a:schemeClr val="bg1">
                    <a:lumMod val="65000"/>
                  </a:schemeClr>
                </a:solidFill>
              </a:rPr>
              <a:t>Tetanus</a:t>
            </a:r>
          </a:p>
          <a:p>
            <a:r>
              <a:rPr lang="de-DE" sz="2400" dirty="0" smtClean="0">
                <a:solidFill>
                  <a:schemeClr val="bg1">
                    <a:lumMod val="65000"/>
                  </a:schemeClr>
                </a:solidFill>
              </a:rPr>
              <a:t>Lyme-Erkrankung</a:t>
            </a:r>
          </a:p>
          <a:p>
            <a:r>
              <a:rPr lang="de-DE" sz="2400" dirty="0">
                <a:solidFill>
                  <a:schemeClr val="bg1">
                    <a:lumMod val="65000"/>
                  </a:schemeClr>
                </a:solidFill>
              </a:rPr>
              <a:t>Aktinomykose</a:t>
            </a:r>
          </a:p>
          <a:p>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187848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smtClean="0"/>
              <a:t>MENINGITIS</a:t>
            </a:r>
            <a:r>
              <a:rPr lang="de-DE" sz="2000" b="1" dirty="0"/>
              <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609600" y="908720"/>
            <a:ext cx="10887000" cy="4937760"/>
          </a:xfrm>
        </p:spPr>
        <p:txBody>
          <a:bodyPr>
            <a:noAutofit/>
          </a:bodyPr>
          <a:lstStyle/>
          <a:p>
            <a:pPr marL="0" indent="0">
              <a:buNone/>
            </a:pPr>
            <a:r>
              <a:rPr lang="de-DE" sz="2400" b="1" u="sng" dirty="0"/>
              <a:t>Definition:</a:t>
            </a:r>
            <a:r>
              <a:rPr lang="de-DE" sz="2400" dirty="0"/>
              <a:t> 	Entzündung der Hirn- und/oder Rückenmarkshäute (</a:t>
            </a:r>
            <a:r>
              <a:rPr lang="de-DE" sz="2400" dirty="0" err="1"/>
              <a:t>Meningen</a:t>
            </a:r>
            <a:r>
              <a:rPr lang="de-DE" sz="2400" dirty="0"/>
              <a:t>), </a:t>
            </a:r>
            <a:br>
              <a:rPr lang="de-DE" sz="2400" dirty="0"/>
            </a:br>
            <a:r>
              <a:rPr lang="de-DE" sz="2400" dirty="0"/>
              <a:t>verursacht durch </a:t>
            </a:r>
            <a:r>
              <a:rPr lang="de-DE" sz="2400" dirty="0" smtClean="0"/>
              <a:t>bakterielle, virale oder Pilz-Infektionen</a:t>
            </a:r>
            <a:endParaRPr lang="de-DE" sz="2400" dirty="0"/>
          </a:p>
        </p:txBody>
      </p:sp>
      <p:pic>
        <p:nvPicPr>
          <p:cNvPr id="4098" name="Picture 2" descr="http://neuropathology-web.org/chapter5/images5/5-meningitis-gro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2587342"/>
            <a:ext cx="4368485"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615947" y="6331759"/>
            <a:ext cx="2021323" cy="307777"/>
          </a:xfrm>
          <a:prstGeom prst="rect">
            <a:avLst/>
          </a:prstGeom>
          <a:noFill/>
        </p:spPr>
        <p:txBody>
          <a:bodyPr wrap="none" rtlCol="0">
            <a:spAutoFit/>
          </a:bodyPr>
          <a:lstStyle/>
          <a:p>
            <a:r>
              <a:rPr lang="de-DE" sz="1400" dirty="0"/>
              <a:t>www.neuropathology.org</a:t>
            </a:r>
          </a:p>
        </p:txBody>
      </p:sp>
    </p:spTree>
    <p:extLst>
      <p:ext uri="{BB962C8B-B14F-4D97-AF65-F5344CB8AC3E}">
        <p14:creationId xmlns:p14="http://schemas.microsoft.com/office/powerpoint/2010/main" val="105250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609600" y="1071002"/>
            <a:ext cx="8964488" cy="4937760"/>
          </a:xfrm>
        </p:spPr>
        <p:txBody>
          <a:bodyPr>
            <a:noAutofit/>
          </a:bodyPr>
          <a:lstStyle/>
          <a:p>
            <a:r>
              <a:rPr lang="de-DE" sz="2400" b="1" dirty="0"/>
              <a:t>Ambulant erworben:</a:t>
            </a:r>
          </a:p>
          <a:p>
            <a:pPr marL="731837" indent="-285750"/>
            <a:r>
              <a:rPr lang="de-DE" sz="2000" dirty="0"/>
              <a:t>Kleinkinder:  H. </a:t>
            </a:r>
            <a:r>
              <a:rPr lang="de-DE" sz="2000" dirty="0" err="1"/>
              <a:t>influenzae</a:t>
            </a:r>
            <a:r>
              <a:rPr lang="de-DE" sz="2000" dirty="0"/>
              <a:t>,  </a:t>
            </a:r>
            <a:r>
              <a:rPr lang="de-DE" sz="2000" dirty="0" err="1"/>
              <a:t>Meningokokken</a:t>
            </a:r>
            <a:r>
              <a:rPr lang="de-DE" sz="2000" dirty="0"/>
              <a:t>,  </a:t>
            </a:r>
            <a:r>
              <a:rPr lang="de-DE" sz="2000" b="1" dirty="0"/>
              <a:t>Pneumokokken (gram-pos.)</a:t>
            </a:r>
          </a:p>
          <a:p>
            <a:pPr marL="731837" indent="-285750"/>
            <a:r>
              <a:rPr lang="de-DE" sz="2000" dirty="0"/>
              <a:t>Erwachsene:  Pneumokokken, </a:t>
            </a:r>
            <a:r>
              <a:rPr lang="de-DE" sz="2000" dirty="0" err="1"/>
              <a:t>Meningokokken</a:t>
            </a:r>
            <a:r>
              <a:rPr lang="de-DE" sz="2000" dirty="0"/>
              <a:t>,  </a:t>
            </a:r>
            <a:r>
              <a:rPr lang="de-DE" sz="2000" dirty="0" err="1"/>
              <a:t>Listerien</a:t>
            </a:r>
            <a:endParaRPr lang="de-DE" sz="2000" dirty="0"/>
          </a:p>
          <a:p>
            <a:pPr defTabSz="269875"/>
            <a:r>
              <a:rPr lang="de-DE" sz="2400" b="1" dirty="0"/>
              <a:t>Nosokomial erworben</a:t>
            </a:r>
            <a:r>
              <a:rPr lang="de-DE" sz="2400" dirty="0"/>
              <a:t>: </a:t>
            </a:r>
            <a:br>
              <a:rPr lang="de-DE" sz="2400" dirty="0"/>
            </a:br>
            <a:r>
              <a:rPr lang="de-DE" sz="2000" dirty="0" err="1"/>
              <a:t>Enterobacteriaceae</a:t>
            </a:r>
            <a:r>
              <a:rPr lang="de-DE" sz="2000" dirty="0"/>
              <a:t>, </a:t>
            </a:r>
            <a:r>
              <a:rPr lang="de-DE" sz="2000" dirty="0" err="1"/>
              <a:t>Pseudomonas</a:t>
            </a:r>
            <a:r>
              <a:rPr lang="de-DE" sz="2000" dirty="0"/>
              <a:t> </a:t>
            </a:r>
            <a:r>
              <a:rPr lang="de-DE" sz="2000" dirty="0" err="1"/>
              <a:t>aeruginosa</a:t>
            </a:r>
            <a:r>
              <a:rPr lang="de-DE" sz="2000" dirty="0"/>
              <a:t>, Staphylokokken</a:t>
            </a:r>
          </a:p>
          <a:p>
            <a:pPr defTabSz="269875"/>
            <a:r>
              <a:rPr lang="de-DE" sz="2400" b="1" dirty="0"/>
              <a:t>Patienten mit Immunsuppression/Immunschwäche</a:t>
            </a:r>
            <a:r>
              <a:rPr lang="de-DE" sz="2400" dirty="0"/>
              <a:t>: </a:t>
            </a:r>
            <a:br>
              <a:rPr lang="de-DE" sz="2400" dirty="0"/>
            </a:br>
            <a:r>
              <a:rPr lang="de-DE" sz="2000" dirty="0" err="1"/>
              <a:t>Listeria</a:t>
            </a:r>
            <a:r>
              <a:rPr lang="de-DE" sz="2000" dirty="0"/>
              <a:t> </a:t>
            </a:r>
            <a:r>
              <a:rPr lang="de-DE" sz="2000" dirty="0" err="1"/>
              <a:t>monocytogenes</a:t>
            </a:r>
            <a:r>
              <a:rPr lang="de-DE" sz="2000" dirty="0"/>
              <a:t>, </a:t>
            </a:r>
            <a:r>
              <a:rPr lang="de-DE" sz="2000" dirty="0" err="1"/>
              <a:t>Cryptococcus</a:t>
            </a:r>
            <a:r>
              <a:rPr lang="de-DE" sz="2000" dirty="0"/>
              <a:t> </a:t>
            </a:r>
            <a:r>
              <a:rPr lang="de-DE" sz="2000" dirty="0" err="1"/>
              <a:t>neoformans</a:t>
            </a:r>
            <a:r>
              <a:rPr lang="de-DE" sz="2000" dirty="0"/>
              <a:t> u. a.; M </a:t>
            </a:r>
            <a:r>
              <a:rPr lang="de-DE" sz="2000" dirty="0" err="1"/>
              <a:t>tubercolosis</a:t>
            </a:r>
            <a:r>
              <a:rPr lang="de-DE" sz="2000" dirty="0"/>
              <a:t> u. a.</a:t>
            </a:r>
          </a:p>
          <a:p>
            <a:pPr defTabSz="269875"/>
            <a:r>
              <a:rPr lang="de-DE" sz="2400" b="1" dirty="0" err="1"/>
              <a:t>Neisseria</a:t>
            </a:r>
            <a:r>
              <a:rPr lang="de-DE" sz="2400" b="1" dirty="0"/>
              <a:t> </a:t>
            </a:r>
            <a:r>
              <a:rPr lang="de-DE" sz="2400" b="1" dirty="0" err="1"/>
              <a:t>meningitidis</a:t>
            </a:r>
            <a:r>
              <a:rPr lang="de-DE" sz="2400" b="1" dirty="0"/>
              <a:t> (gram-negativ):  </a:t>
            </a:r>
          </a:p>
          <a:p>
            <a:pPr lvl="1" defTabSz="269875"/>
            <a:r>
              <a:rPr lang="de-DE" sz="2000" dirty="0"/>
              <a:t>Bei ca. 10 % der Gesunden (bei Jugendlichen bis 20 %) </a:t>
            </a:r>
            <a:br>
              <a:rPr lang="de-DE" sz="2000" dirty="0"/>
            </a:br>
            <a:r>
              <a:rPr lang="de-DE" sz="2000" dirty="0"/>
              <a:t>im Nasen-Rachen-Raum (überwiegend </a:t>
            </a:r>
            <a:r>
              <a:rPr lang="de-DE" sz="2000" dirty="0" err="1"/>
              <a:t>apathogen</a:t>
            </a:r>
            <a:r>
              <a:rPr lang="de-DE" sz="2000" dirty="0"/>
              <a:t>). </a:t>
            </a:r>
          </a:p>
          <a:p>
            <a:pPr lvl="1" defTabSz="269875"/>
            <a:r>
              <a:rPr lang="de-DE" sz="2000" dirty="0" err="1"/>
              <a:t>Meningokokken</a:t>
            </a:r>
            <a:r>
              <a:rPr lang="de-DE" sz="2000" dirty="0"/>
              <a:t>-Erkrankungen:  </a:t>
            </a:r>
            <a:br>
              <a:rPr lang="de-DE" sz="2000" dirty="0"/>
            </a:br>
            <a:r>
              <a:rPr lang="de-DE" sz="2000" dirty="0"/>
              <a:t>2/3 Meningitis, 1/3 schwere Sepsis. </a:t>
            </a:r>
          </a:p>
          <a:p>
            <a:pPr lvl="1" defTabSz="269875"/>
            <a:r>
              <a:rPr lang="de-DE" sz="2000" dirty="0"/>
              <a:t>Erhöhtes Risiko bei </a:t>
            </a:r>
            <a:r>
              <a:rPr lang="de-DE" sz="2000" dirty="0" err="1"/>
              <a:t>Asplenie</a:t>
            </a:r>
            <a:r>
              <a:rPr lang="de-DE" sz="2000" dirty="0"/>
              <a:t> und Immundefekten</a:t>
            </a:r>
          </a:p>
          <a:p>
            <a:pPr defTabSz="269875"/>
            <a:endParaRPr lang="de-DE" sz="2400" dirty="0"/>
          </a:p>
        </p:txBody>
      </p:sp>
      <p:pic>
        <p:nvPicPr>
          <p:cNvPr id="6146" name="Picture 2" descr="http://www.romtd.com/upload/6/5d/65d5883e893e93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412" y="4804644"/>
            <a:ext cx="2738589" cy="205335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0312" y="15661"/>
            <a:ext cx="1887688" cy="13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feil nach rechts 3"/>
          <p:cNvSpPr/>
          <p:nvPr/>
        </p:nvSpPr>
        <p:spPr>
          <a:xfrm rot="19779169">
            <a:off x="7954110" y="918910"/>
            <a:ext cx="1369294" cy="3155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3038687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400" b="1" dirty="0"/>
              <a:t>BAKTERIELLE MENINGITIS</a:t>
            </a:r>
            <a:br>
              <a:rPr lang="de-DE" sz="2400" b="1" dirty="0"/>
            </a:br>
            <a:endParaRPr lang="de-DE" sz="2400" dirty="0">
              <a:latin typeface="Gill Sans MT Condensed" panose="020B0506020104020203" pitchFamily="34" charset="0"/>
            </a:endParaRPr>
          </a:p>
        </p:txBody>
      </p:sp>
      <p:sp>
        <p:nvSpPr>
          <p:cNvPr id="2" name="Inhaltsplatzhalter 1"/>
          <p:cNvSpPr>
            <a:spLocks noGrp="1"/>
          </p:cNvSpPr>
          <p:nvPr>
            <p:ph sz="quarter" idx="1"/>
          </p:nvPr>
        </p:nvSpPr>
        <p:spPr>
          <a:xfrm>
            <a:off x="609600" y="980728"/>
            <a:ext cx="11247040" cy="4937760"/>
          </a:xfrm>
        </p:spPr>
        <p:txBody>
          <a:bodyPr>
            <a:noAutofit/>
          </a:bodyPr>
          <a:lstStyle/>
          <a:p>
            <a:pPr marL="0" indent="0">
              <a:buNone/>
            </a:pPr>
            <a:r>
              <a:rPr lang="de-DE" sz="2400" b="1" u="sng" dirty="0"/>
              <a:t>Epidemiologie:</a:t>
            </a:r>
            <a:r>
              <a:rPr lang="de-DE" sz="2400" dirty="0"/>
              <a:t> </a:t>
            </a:r>
          </a:p>
          <a:p>
            <a:pPr marL="0" indent="0">
              <a:buNone/>
            </a:pPr>
            <a:r>
              <a:rPr lang="de-DE" sz="2400" dirty="0"/>
              <a:t>Deutschland: ca. 0,5/100,000 im Jahr</a:t>
            </a:r>
            <a:br>
              <a:rPr lang="de-DE" sz="2400" dirty="0"/>
            </a:br>
            <a:r>
              <a:rPr lang="de-DE" sz="2400" dirty="0"/>
              <a:t>Bis zu 80 % der </a:t>
            </a:r>
            <a:r>
              <a:rPr lang="de-DE" sz="2400" dirty="0" err="1"/>
              <a:t>Meningokokkenerkrankungen</a:t>
            </a:r>
            <a:r>
              <a:rPr lang="de-DE" sz="2400" dirty="0"/>
              <a:t> </a:t>
            </a:r>
            <a:r>
              <a:rPr lang="de-DE" sz="2400" dirty="0" smtClean="0"/>
              <a:t>betreffen </a:t>
            </a:r>
            <a:r>
              <a:rPr lang="de-DE" sz="2400" dirty="0"/>
              <a:t>Personen &lt; 20 Jahre und Kinder</a:t>
            </a:r>
          </a:p>
          <a:p>
            <a:pPr marL="0" indent="0">
              <a:buNone/>
            </a:pPr>
            <a:endParaRPr lang="de-DE" sz="2400" dirty="0"/>
          </a:p>
          <a:p>
            <a:pPr marL="0" indent="0">
              <a:buNone/>
            </a:pPr>
            <a:r>
              <a:rPr lang="de-DE" sz="2400" b="1" u="sng" dirty="0"/>
              <a:t>Infektion:</a:t>
            </a:r>
            <a:endParaRPr lang="de-DE" sz="2400" dirty="0"/>
          </a:p>
          <a:p>
            <a:r>
              <a:rPr lang="de-DE" sz="2400" u="sng" dirty="0"/>
              <a:t>Tröpfcheninfektion:</a:t>
            </a:r>
            <a:r>
              <a:rPr lang="de-DE" sz="2400" dirty="0"/>
              <a:t> bei </a:t>
            </a:r>
            <a:r>
              <a:rPr lang="de-DE" sz="2400" dirty="0" err="1"/>
              <a:t>Meningokokken</a:t>
            </a:r>
            <a:r>
              <a:rPr lang="de-DE" sz="2400" dirty="0"/>
              <a:t>-M.</a:t>
            </a:r>
          </a:p>
          <a:p>
            <a:r>
              <a:rPr lang="de-DE" sz="2400" u="sng" dirty="0"/>
              <a:t>Hämatogen:</a:t>
            </a:r>
            <a:r>
              <a:rPr lang="de-DE" sz="2400" dirty="0"/>
              <a:t> z.B. bei </a:t>
            </a:r>
            <a:r>
              <a:rPr lang="de-DE" sz="2400" dirty="0" err="1"/>
              <a:t>Pneumokokkenpneumonie</a:t>
            </a:r>
            <a:endParaRPr lang="de-DE" sz="2400" dirty="0"/>
          </a:p>
          <a:p>
            <a:r>
              <a:rPr lang="de-DE" sz="2400" u="sng" dirty="0"/>
              <a:t>Per </a:t>
            </a:r>
            <a:r>
              <a:rPr lang="de-DE" sz="2400" u="sng" dirty="0" err="1"/>
              <a:t>continuitatem</a:t>
            </a:r>
            <a:r>
              <a:rPr lang="de-DE" sz="2400" u="sng" dirty="0"/>
              <a:t>:</a:t>
            </a:r>
            <a:r>
              <a:rPr lang="de-DE" sz="2400" dirty="0"/>
              <a:t> z.B. bei Otitis, Sinusitis (Pneumokokken</a:t>
            </a:r>
            <a:r>
              <a:rPr lang="de-DE" sz="2400" dirty="0" smtClean="0"/>
              <a:t>!), </a:t>
            </a:r>
            <a:br>
              <a:rPr lang="de-DE" sz="2400" dirty="0" smtClean="0"/>
            </a:br>
            <a:r>
              <a:rPr lang="de-DE" sz="2400" dirty="0" smtClean="0"/>
              <a:t>durch zahnärztliche Eingriffe </a:t>
            </a:r>
            <a:endParaRPr lang="de-DE" sz="2400" dirty="0"/>
          </a:p>
          <a:p>
            <a:r>
              <a:rPr lang="de-DE" sz="2400" u="sng" dirty="0"/>
              <a:t>Direkt Infektion:</a:t>
            </a:r>
            <a:r>
              <a:rPr lang="de-DE" sz="2400" dirty="0"/>
              <a:t> z.B. bei offenem Schädel-Hirn-Trauma</a:t>
            </a:r>
          </a:p>
          <a:p>
            <a:pPr marL="0" indent="0">
              <a:buNone/>
            </a:pPr>
            <a:endParaRPr lang="de-DE" sz="2400" u="sng" dirty="0"/>
          </a:p>
          <a:p>
            <a:pPr marL="0" indent="0">
              <a:buNone/>
            </a:pPr>
            <a:r>
              <a:rPr lang="de-DE" sz="2400" b="1" u="sng" dirty="0"/>
              <a:t>Inkubationszeit: </a:t>
            </a:r>
            <a:r>
              <a:rPr lang="de-DE" sz="2400" dirty="0"/>
              <a:t>Bei </a:t>
            </a:r>
            <a:r>
              <a:rPr lang="de-DE" sz="2400" dirty="0" err="1"/>
              <a:t>Meningokokken</a:t>
            </a:r>
            <a:r>
              <a:rPr lang="de-DE" sz="2400" dirty="0"/>
              <a:t>-Meningitis: 2 – 10 Tage, meist 2 – 4 Tage</a:t>
            </a:r>
            <a:endParaRPr lang="de-DE" sz="2400" b="1" u="sng" dirty="0"/>
          </a:p>
        </p:txBody>
      </p:sp>
    </p:spTree>
    <p:extLst>
      <p:ext uri="{BB962C8B-B14F-4D97-AF65-F5344CB8AC3E}">
        <p14:creationId xmlns:p14="http://schemas.microsoft.com/office/powerpoint/2010/main" val="1108322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1703512" y="908720"/>
            <a:ext cx="8856984" cy="4937760"/>
          </a:xfrm>
        </p:spPr>
        <p:txBody>
          <a:bodyPr>
            <a:noAutofit/>
          </a:bodyPr>
          <a:lstStyle/>
          <a:p>
            <a:pPr marL="0" indent="0">
              <a:buNone/>
            </a:pPr>
            <a:r>
              <a:rPr lang="de-DE" sz="2400" b="1" u="sng" dirty="0"/>
              <a:t>Klinische Zeichen: Prüfen Sie Ihr Medizinisches Englisch!_</a:t>
            </a:r>
            <a:r>
              <a:rPr lang="de-DE" sz="2400" b="1" dirty="0"/>
              <a:t> </a:t>
            </a:r>
          </a:p>
          <a:p>
            <a:pPr marL="0" indent="0">
              <a:buNone/>
            </a:pPr>
            <a:endParaRPr lang="de-DE" sz="2000" b="1" dirty="0"/>
          </a:p>
          <a:p>
            <a:pPr marL="0" indent="0">
              <a:buNone/>
            </a:pPr>
            <a:endParaRPr lang="de-DE" sz="2000" dirty="0"/>
          </a:p>
        </p:txBody>
      </p:sp>
      <p:pic>
        <p:nvPicPr>
          <p:cNvPr id="5122" name="Picture 2" descr="http://www.wehoville.com/wp-content/uploads/2016/07/Screen-Shot-2016-07-02-at-11.16.28-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287" y="1412776"/>
            <a:ext cx="7646105" cy="519211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367808" y="6525344"/>
            <a:ext cx="2061718" cy="369332"/>
          </a:xfrm>
          <a:prstGeom prst="rect">
            <a:avLst/>
          </a:prstGeom>
          <a:noFill/>
        </p:spPr>
        <p:txBody>
          <a:bodyPr wrap="none" rtlCol="0">
            <a:spAutoFit/>
          </a:bodyPr>
          <a:lstStyle/>
          <a:p>
            <a:r>
              <a:rPr lang="de-DE" dirty="0"/>
              <a:t>www.wehoville.com</a:t>
            </a:r>
          </a:p>
        </p:txBody>
      </p:sp>
    </p:spTree>
    <p:extLst>
      <p:ext uri="{BB962C8B-B14F-4D97-AF65-F5344CB8AC3E}">
        <p14:creationId xmlns:p14="http://schemas.microsoft.com/office/powerpoint/2010/main" val="407125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609600" y="908720"/>
            <a:ext cx="10094912" cy="4937760"/>
          </a:xfrm>
        </p:spPr>
        <p:txBody>
          <a:bodyPr>
            <a:noAutofit/>
          </a:bodyPr>
          <a:lstStyle/>
          <a:p>
            <a:pPr marL="0" indent="0">
              <a:buNone/>
            </a:pPr>
            <a:r>
              <a:rPr lang="de-DE" sz="2400" b="1" dirty="0" err="1"/>
              <a:t>Meningismuszeichen</a:t>
            </a:r>
            <a:r>
              <a:rPr lang="de-DE" sz="2400" b="1" dirty="0"/>
              <a:t>:</a:t>
            </a:r>
          </a:p>
          <a:p>
            <a:pPr>
              <a:buFont typeface="Symbol" panose="05050102010706020507" pitchFamily="18" charset="2"/>
              <a:buChar char="-"/>
            </a:pPr>
            <a:r>
              <a:rPr lang="de-DE" sz="2400" dirty="0"/>
              <a:t>Nackensteifigkeit</a:t>
            </a:r>
          </a:p>
          <a:p>
            <a:pPr>
              <a:buFont typeface="Symbol" panose="05050102010706020507" pitchFamily="18" charset="2"/>
              <a:buChar char="-"/>
            </a:pPr>
            <a:r>
              <a:rPr lang="de-DE" sz="2400" dirty="0"/>
              <a:t>Beim passiven Heben des gestreckten Beines </a:t>
            </a:r>
            <a:br>
              <a:rPr lang="de-DE" sz="2400" dirty="0"/>
            </a:br>
            <a:r>
              <a:rPr lang="de-DE" sz="2400" dirty="0"/>
              <a:t>aktive Beugung im Kniegelenk</a:t>
            </a:r>
          </a:p>
          <a:p>
            <a:pPr>
              <a:buFont typeface="Symbol" panose="05050102010706020507" pitchFamily="18" charset="2"/>
              <a:buChar char="-"/>
            </a:pPr>
            <a:r>
              <a:rPr lang="de-DE" sz="2400" dirty="0"/>
              <a:t>Bei passiver Kopfbeugung reflektorische Beugung in den Knien (</a:t>
            </a:r>
            <a:r>
              <a:rPr lang="de-DE" sz="2400" dirty="0" err="1"/>
              <a:t>Brudzinski</a:t>
            </a:r>
            <a:r>
              <a:rPr lang="de-DE" sz="2400" dirty="0"/>
              <a:t>)</a:t>
            </a:r>
          </a:p>
          <a:p>
            <a:pPr>
              <a:buFont typeface="Symbol" panose="05050102010706020507" pitchFamily="18" charset="2"/>
              <a:buChar char="-"/>
            </a:pPr>
            <a:endParaRPr lang="de-DE" sz="2400" dirty="0"/>
          </a:p>
          <a:p>
            <a:pPr>
              <a:buFont typeface="Symbol" panose="05050102010706020507" pitchFamily="18" charset="2"/>
              <a:buChar char="-"/>
            </a:pPr>
            <a:endParaRPr lang="de-DE" sz="2400" dirty="0"/>
          </a:p>
          <a:p>
            <a:pPr>
              <a:buFont typeface="Symbol" panose="05050102010706020507" pitchFamily="18" charset="2"/>
              <a:buChar char="-"/>
            </a:pPr>
            <a:endParaRPr lang="de-DE" sz="2400" dirty="0"/>
          </a:p>
          <a:p>
            <a:pPr>
              <a:buFont typeface="Symbol" panose="05050102010706020507" pitchFamily="18" charset="2"/>
              <a:buChar char="-"/>
            </a:pPr>
            <a:endParaRPr lang="de-DE" sz="2400" dirty="0"/>
          </a:p>
          <a:p>
            <a:pPr>
              <a:buFont typeface="Symbol" panose="05050102010706020507" pitchFamily="18" charset="2"/>
              <a:buChar char="-"/>
            </a:pPr>
            <a:endParaRPr lang="de-DE" sz="2400" dirty="0"/>
          </a:p>
          <a:p>
            <a:pPr>
              <a:buFont typeface="Symbol" panose="05050102010706020507" pitchFamily="18" charset="2"/>
              <a:buChar char="-"/>
            </a:pPr>
            <a:endParaRPr lang="de-DE" sz="2400" dirty="0"/>
          </a:p>
          <a:p>
            <a:pPr>
              <a:buFont typeface="Symbol" panose="05050102010706020507" pitchFamily="18" charset="2"/>
              <a:buChar char="-"/>
            </a:pPr>
            <a:r>
              <a:rPr lang="de-DE" sz="2400" dirty="0"/>
              <a:t>Bei Säuglingen vorgewölbte/harte Fontanelle</a:t>
            </a:r>
          </a:p>
          <a:p>
            <a:pPr>
              <a:buFont typeface="Symbol" panose="05050102010706020507" pitchFamily="18" charset="2"/>
              <a:buChar char="-"/>
            </a:pPr>
            <a:endParaRPr lang="de-DE" sz="2400" dirty="0"/>
          </a:p>
          <a:p>
            <a:pPr marL="0" indent="0">
              <a:buNone/>
            </a:pPr>
            <a:endParaRPr lang="de-DE" sz="2400" dirty="0"/>
          </a:p>
        </p:txBody>
      </p:sp>
      <p:pic>
        <p:nvPicPr>
          <p:cNvPr id="8196" name="Picture 4" descr="http://image.slidesharecdn.com/r-140514101009-phpapp02/95/meningitis-according-to-modern-unani-medicine-14-638.jpg?cb=1400062306"/>
          <p:cNvPicPr>
            <a:picLocks noChangeAspect="1" noChangeArrowheads="1"/>
          </p:cNvPicPr>
          <p:nvPr/>
        </p:nvPicPr>
        <p:blipFill rotWithShape="1">
          <a:blip r:embed="rId3">
            <a:extLst>
              <a:ext uri="{28A0092B-C50C-407E-A947-70E740481C1C}">
                <a14:useLocalDpi xmlns:a14="http://schemas.microsoft.com/office/drawing/2010/main" val="0"/>
              </a:ext>
            </a:extLst>
          </a:blip>
          <a:srcRect t="36466"/>
          <a:stretch/>
        </p:blipFill>
        <p:spPr bwMode="auto">
          <a:xfrm>
            <a:off x="7248128" y="3284984"/>
            <a:ext cx="4016722" cy="275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1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p:txBody>
          <a:bodyPr>
            <a:noAutofit/>
          </a:bodyPr>
          <a:lstStyle/>
          <a:p>
            <a:r>
              <a:rPr lang="de-DE" sz="2200" b="1" u="sng" dirty="0"/>
              <a:t>Komplikationen:</a:t>
            </a:r>
            <a:r>
              <a:rPr lang="de-DE" sz="2200" b="1" dirty="0"/>
              <a:t> </a:t>
            </a:r>
          </a:p>
          <a:p>
            <a:pPr lvl="1"/>
            <a:r>
              <a:rPr lang="de-DE" sz="2400" dirty="0"/>
              <a:t>Hirnödem, </a:t>
            </a:r>
          </a:p>
          <a:p>
            <a:pPr lvl="1"/>
            <a:r>
              <a:rPr lang="de-DE" sz="2400" dirty="0"/>
              <a:t>Hydrozephalus, </a:t>
            </a:r>
          </a:p>
          <a:p>
            <a:pPr lvl="1"/>
            <a:r>
              <a:rPr lang="de-DE" sz="2400" dirty="0"/>
              <a:t>Hirnnervenparesen</a:t>
            </a:r>
          </a:p>
          <a:p>
            <a:pPr lvl="1"/>
            <a:r>
              <a:rPr lang="de-DE" sz="2400" dirty="0"/>
              <a:t>Sinusvenenthrombose, </a:t>
            </a:r>
          </a:p>
          <a:p>
            <a:pPr lvl="1"/>
            <a:r>
              <a:rPr lang="de-DE" sz="2400" dirty="0"/>
              <a:t>Hörschäden, </a:t>
            </a:r>
          </a:p>
          <a:p>
            <a:pPr lvl="1"/>
            <a:r>
              <a:rPr lang="de-DE" sz="2400" dirty="0"/>
              <a:t>Hirnabszess,</a:t>
            </a:r>
          </a:p>
          <a:p>
            <a:pPr marL="0" indent="0">
              <a:buNone/>
            </a:pPr>
            <a:endParaRPr lang="de-DE" sz="2200" dirty="0"/>
          </a:p>
          <a:p>
            <a:pPr marL="0" indent="0">
              <a:buNone/>
            </a:pPr>
            <a:r>
              <a:rPr lang="de-DE" sz="2200" b="1" dirty="0" smtClean="0"/>
              <a:t>Bei </a:t>
            </a:r>
            <a:r>
              <a:rPr lang="de-DE" sz="2200" b="1" dirty="0"/>
              <a:t>schwerer </a:t>
            </a:r>
            <a:r>
              <a:rPr lang="de-DE" sz="2200" b="1" dirty="0" err="1"/>
              <a:t>Meningokokkeninfektion</a:t>
            </a:r>
            <a:r>
              <a:rPr lang="de-DE" sz="2200" dirty="0"/>
              <a:t>: </a:t>
            </a:r>
            <a:br>
              <a:rPr lang="de-DE" sz="2200" dirty="0"/>
            </a:br>
            <a:r>
              <a:rPr lang="de-DE" sz="2200" dirty="0"/>
              <a:t>Hämorrhagische Hauterscheinungen, Sepsis</a:t>
            </a:r>
          </a:p>
          <a:p>
            <a:pPr marL="0" indent="0">
              <a:buNone/>
            </a:pPr>
            <a:r>
              <a:rPr lang="de-DE" sz="2200" dirty="0"/>
              <a:t>(Waterhouse-</a:t>
            </a:r>
            <a:r>
              <a:rPr lang="de-DE" sz="2200" dirty="0" err="1"/>
              <a:t>Friderichsen</a:t>
            </a:r>
            <a:r>
              <a:rPr lang="de-DE" sz="2200" dirty="0"/>
              <a:t>-Syndrom </a:t>
            </a:r>
            <a:r>
              <a:rPr lang="de-DE" sz="2200" dirty="0" smtClean="0"/>
              <a:t>mit </a:t>
            </a:r>
            <a:r>
              <a:rPr lang="de-DE" sz="2200" dirty="0"/>
              <a:t>Multiorganversagen)</a:t>
            </a:r>
            <a:endParaRPr lang="de-DE" sz="2200" u="sng" dirty="0"/>
          </a:p>
          <a:p>
            <a:pPr marL="0" indent="0">
              <a:buNone/>
            </a:pPr>
            <a:endParaRPr lang="de-DE" sz="2200" dirty="0"/>
          </a:p>
        </p:txBody>
      </p:sp>
      <p:pic>
        <p:nvPicPr>
          <p:cNvPr id="4" name="Picture 6" descr="http://www.kai.uniklinikum-jena.de/cgi-bin/WebObjects/KaiCMS.woa/3/wr?wodata=Media%2FKAI%2FMedien%2FBilder%2FPatienten+und+Besucher%2FIntensivtherapie%2FSepsis+3sepsis-bg-5.jpg48611"/>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9222160" y="3126254"/>
            <a:ext cx="2376264" cy="3362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032104" y="6488668"/>
            <a:ext cx="2964658" cy="369332"/>
          </a:xfrm>
          <a:prstGeom prst="rect">
            <a:avLst/>
          </a:prstGeom>
          <a:solidFill>
            <a:schemeClr val="bg1"/>
          </a:solidFill>
        </p:spPr>
        <p:txBody>
          <a:bodyPr wrap="none" rtlCol="0">
            <a:spAutoFit/>
          </a:bodyPr>
          <a:lstStyle/>
          <a:p>
            <a:r>
              <a:rPr lang="de-DE" dirty="0"/>
              <a:t>www.cscc.uniklinikum-jena.de</a:t>
            </a:r>
          </a:p>
        </p:txBody>
      </p:sp>
      <p:pic>
        <p:nvPicPr>
          <p:cNvPr id="7170" name="Picture 2" descr="https://upload.wikimedia.org/wikipedia/commons/thumb/f/fd/Brain_abscess_-_MRI_T1_KM_axial.jpg/220px-Brain_abscess_-_MRI_T1_KM_axial.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10916" y="1196753"/>
            <a:ext cx="2448272" cy="3004699"/>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rechts 5"/>
          <p:cNvSpPr/>
          <p:nvPr/>
        </p:nvSpPr>
        <p:spPr>
          <a:xfrm rot="20976158">
            <a:off x="3870484" y="3353192"/>
            <a:ext cx="1573660" cy="2177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0458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551384" y="1114267"/>
            <a:ext cx="10972800" cy="4937760"/>
          </a:xfrm>
        </p:spPr>
        <p:txBody>
          <a:bodyPr>
            <a:noAutofit/>
          </a:bodyPr>
          <a:lstStyle/>
          <a:p>
            <a:pPr marL="0" indent="0">
              <a:buNone/>
            </a:pPr>
            <a:r>
              <a:rPr lang="de-DE" sz="2200" b="1" u="sng" dirty="0"/>
              <a:t>Laborbefunde:</a:t>
            </a:r>
            <a:r>
              <a:rPr lang="de-DE" sz="2200" b="1" dirty="0"/>
              <a:t> </a:t>
            </a:r>
          </a:p>
          <a:p>
            <a:pPr marL="0" indent="0">
              <a:buNone/>
            </a:pPr>
            <a:endParaRPr lang="de-DE" sz="2200" b="1" dirty="0"/>
          </a:p>
          <a:p>
            <a:r>
              <a:rPr lang="de-DE" sz="2200" dirty="0"/>
              <a:t>Allgemeine Entzündungszeichen</a:t>
            </a:r>
          </a:p>
          <a:p>
            <a:pPr algn="just"/>
            <a:r>
              <a:rPr lang="de-DE" sz="2200" b="1" dirty="0" err="1"/>
              <a:t>Liquorbefunde</a:t>
            </a:r>
            <a:r>
              <a:rPr lang="de-DE" sz="2200" b="1" dirty="0"/>
              <a:t>: </a:t>
            </a:r>
          </a:p>
          <a:p>
            <a:pPr algn="just"/>
            <a:r>
              <a:rPr lang="de-DE" sz="2200" u="sng" dirty="0"/>
              <a:t>klinische Chemie:</a:t>
            </a:r>
            <a:r>
              <a:rPr lang="de-DE" sz="2200" dirty="0"/>
              <a:t> </a:t>
            </a:r>
          </a:p>
          <a:p>
            <a:pPr lvl="1" algn="just"/>
            <a:r>
              <a:rPr lang="de-DE" sz="1900" dirty="0"/>
              <a:t>Zucker, Eiweiß, Laktat</a:t>
            </a:r>
          </a:p>
          <a:p>
            <a:pPr algn="just"/>
            <a:r>
              <a:rPr lang="de-DE" sz="2200" u="sng" dirty="0"/>
              <a:t>Mikroskopie:</a:t>
            </a:r>
            <a:r>
              <a:rPr lang="de-DE" sz="2200" dirty="0"/>
              <a:t> </a:t>
            </a:r>
          </a:p>
          <a:p>
            <a:pPr algn="just"/>
            <a:r>
              <a:rPr lang="de-DE" sz="2200" dirty="0"/>
              <a:t>Zellzahl, -differenzierung</a:t>
            </a:r>
          </a:p>
          <a:p>
            <a:pPr algn="just"/>
            <a:r>
              <a:rPr lang="de-DE" sz="2200" dirty="0"/>
              <a:t>Gram- und Methylenblau-Präparat</a:t>
            </a:r>
          </a:p>
          <a:p>
            <a:pPr algn="just"/>
            <a:r>
              <a:rPr lang="de-DE" sz="2200" dirty="0"/>
              <a:t>Kultur</a:t>
            </a:r>
          </a:p>
          <a:p>
            <a:pPr algn="just"/>
            <a:r>
              <a:rPr lang="de-DE" sz="2200" dirty="0"/>
              <a:t>Antigennachweis</a:t>
            </a:r>
          </a:p>
          <a:p>
            <a:pPr algn="just"/>
            <a:r>
              <a:rPr lang="de-DE" sz="2200" dirty="0"/>
              <a:t>PCR</a:t>
            </a:r>
            <a:endParaRPr lang="de-DE" sz="2200" u="sng" dirty="0"/>
          </a:p>
          <a:p>
            <a:pPr marL="0" indent="0">
              <a:buNone/>
            </a:pPr>
            <a:endParaRPr lang="de-DE" sz="2200" u="sng" dirty="0"/>
          </a:p>
          <a:p>
            <a:pPr marL="0" indent="0">
              <a:buNone/>
            </a:pPr>
            <a:endParaRPr lang="de-DE" sz="2200" dirty="0"/>
          </a:p>
        </p:txBody>
      </p:sp>
      <p:pic>
        <p:nvPicPr>
          <p:cNvPr id="3076" name="Picture 4" descr="http://static2.mainpost.de/storage/pic/mpnlneu/1538437_1_01969951.jpg?version=12865467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672" y="4009769"/>
            <a:ext cx="4148680" cy="2646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tatic2.mainpost.de/storage/pic/mpnlneu/1538437_1_01969951.jpg?version=1286546782"/>
          <p:cNvPicPr>
            <a:picLocks noChangeAspect="1" noChangeArrowheads="1"/>
          </p:cNvPicPr>
          <p:nvPr/>
        </p:nvPicPr>
        <p:blipFill rotWithShape="1">
          <a:blip r:embed="rId3">
            <a:extLst>
              <a:ext uri="{28A0092B-C50C-407E-A947-70E740481C1C}">
                <a14:useLocalDpi xmlns:a14="http://schemas.microsoft.com/office/drawing/2010/main" val="0"/>
              </a:ext>
            </a:extLst>
          </a:blip>
          <a:srcRect l="33265" t="37029" r="52901" b="40552"/>
          <a:stretch/>
        </p:blipFill>
        <p:spPr bwMode="auto">
          <a:xfrm>
            <a:off x="9672437" y="4518579"/>
            <a:ext cx="1800200" cy="1861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9525792" y="3501008"/>
            <a:ext cx="2466444" cy="954107"/>
          </a:xfrm>
          <a:prstGeom prst="rect">
            <a:avLst/>
          </a:prstGeom>
          <a:solidFill>
            <a:schemeClr val="accent1">
              <a:lumMod val="75000"/>
            </a:schemeClr>
          </a:solidFill>
        </p:spPr>
        <p:txBody>
          <a:bodyPr wrap="none" rtlCol="0">
            <a:spAutoFit/>
          </a:bodyPr>
          <a:lstStyle/>
          <a:p>
            <a:pPr algn="ctr"/>
            <a:r>
              <a:rPr lang="de-DE" sz="2800" dirty="0" smtClean="0">
                <a:solidFill>
                  <a:schemeClr val="bg1"/>
                </a:solidFill>
              </a:rPr>
              <a:t>Gramnegative</a:t>
            </a:r>
            <a:r>
              <a:rPr lang="de-DE" sz="2800" dirty="0">
                <a:solidFill>
                  <a:schemeClr val="bg1"/>
                </a:solidFill>
              </a:rPr>
              <a:t/>
            </a:r>
            <a:br>
              <a:rPr lang="de-DE" sz="2800" dirty="0">
                <a:solidFill>
                  <a:schemeClr val="bg1"/>
                </a:solidFill>
              </a:rPr>
            </a:br>
            <a:r>
              <a:rPr lang="de-DE" sz="2800" dirty="0" err="1" smtClean="0">
                <a:solidFill>
                  <a:schemeClr val="bg1"/>
                </a:solidFill>
              </a:rPr>
              <a:t>Meningokokken</a:t>
            </a:r>
            <a:endParaRPr lang="de-DE" sz="2800" dirty="0">
              <a:solidFill>
                <a:schemeClr val="bg1"/>
              </a:solidFill>
            </a:endParaRPr>
          </a:p>
        </p:txBody>
      </p:sp>
      <p:pic>
        <p:nvPicPr>
          <p:cNvPr id="5" name="Grafik 4"/>
          <p:cNvPicPr>
            <a:picLocks noChangeAspect="1"/>
          </p:cNvPicPr>
          <p:nvPr/>
        </p:nvPicPr>
        <p:blipFill>
          <a:blip r:embed="rId4"/>
          <a:stretch>
            <a:fillRect/>
          </a:stretch>
        </p:blipFill>
        <p:spPr>
          <a:xfrm>
            <a:off x="4943872" y="453601"/>
            <a:ext cx="4320480" cy="3442882"/>
          </a:xfrm>
          <a:prstGeom prst="rect">
            <a:avLst/>
          </a:prstGeom>
        </p:spPr>
      </p:pic>
      <p:sp>
        <p:nvSpPr>
          <p:cNvPr id="7" name="Textfeld 6"/>
          <p:cNvSpPr txBox="1"/>
          <p:nvPr/>
        </p:nvSpPr>
        <p:spPr>
          <a:xfrm>
            <a:off x="5780727" y="260714"/>
            <a:ext cx="2427268" cy="523220"/>
          </a:xfrm>
          <a:prstGeom prst="rect">
            <a:avLst/>
          </a:prstGeom>
          <a:solidFill>
            <a:schemeClr val="accent1">
              <a:lumMod val="75000"/>
            </a:schemeClr>
          </a:solidFill>
        </p:spPr>
        <p:txBody>
          <a:bodyPr wrap="none" rtlCol="0">
            <a:spAutoFit/>
          </a:bodyPr>
          <a:lstStyle>
            <a:defPPr>
              <a:defRPr lang="de-DE"/>
            </a:defPPr>
            <a:lvl1pPr algn="ctr">
              <a:defRPr sz="2800">
                <a:solidFill>
                  <a:schemeClr val="bg1"/>
                </a:solidFill>
              </a:defRPr>
            </a:lvl1pPr>
          </a:lstStyle>
          <a:p>
            <a:r>
              <a:rPr lang="de-DE" dirty="0" err="1"/>
              <a:t>Liquorpunktion</a:t>
            </a:r>
            <a:endParaRPr lang="de-DE" dirty="0"/>
          </a:p>
        </p:txBody>
      </p:sp>
    </p:spTree>
    <p:extLst>
      <p:ext uri="{BB962C8B-B14F-4D97-AF65-F5344CB8AC3E}">
        <p14:creationId xmlns:p14="http://schemas.microsoft.com/office/powerpoint/2010/main" val="175346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p:txBody>
          <a:bodyPr>
            <a:noAutofit/>
          </a:bodyPr>
          <a:lstStyle/>
          <a:p>
            <a:pPr marL="0" indent="0">
              <a:buNone/>
            </a:pPr>
            <a:r>
              <a:rPr lang="de-DE" sz="2400" b="1" u="sng" dirty="0"/>
              <a:t>Therapie:</a:t>
            </a:r>
            <a:r>
              <a:rPr lang="de-DE" sz="2400" b="1" dirty="0"/>
              <a:t> </a:t>
            </a:r>
          </a:p>
          <a:p>
            <a:pPr marL="0" indent="0">
              <a:buNone/>
            </a:pPr>
            <a:endParaRPr lang="de-DE" sz="2400" b="1" dirty="0"/>
          </a:p>
          <a:p>
            <a:pPr marL="0" indent="0">
              <a:buNone/>
            </a:pPr>
            <a:r>
              <a:rPr lang="de-DE" sz="2400" dirty="0"/>
              <a:t>Initiale Antibiotikatherapie ohne Erregernachweis bei Erwachsenen</a:t>
            </a:r>
          </a:p>
          <a:p>
            <a:r>
              <a:rPr lang="de-DE" sz="2400" dirty="0"/>
              <a:t>Ambulant erworben: </a:t>
            </a:r>
            <a:br>
              <a:rPr lang="de-DE" sz="2400" dirty="0"/>
            </a:br>
            <a:r>
              <a:rPr lang="de-DE" sz="2400" dirty="0" err="1"/>
              <a:t>Cephalosporin</a:t>
            </a:r>
            <a:r>
              <a:rPr lang="de-DE" sz="2400" dirty="0"/>
              <a:t> der 3. Generation (z.B. </a:t>
            </a:r>
            <a:r>
              <a:rPr lang="de-DE" sz="2400" dirty="0" err="1"/>
              <a:t>Cefotaxim</a:t>
            </a:r>
            <a:r>
              <a:rPr lang="de-DE" sz="2400" dirty="0"/>
              <a:t> oder </a:t>
            </a:r>
            <a:r>
              <a:rPr lang="de-DE" sz="2400" dirty="0" err="1" smtClean="0"/>
              <a:t>Ceftriaxon</a:t>
            </a:r>
            <a:r>
              <a:rPr lang="de-DE" sz="2400" dirty="0" smtClean="0"/>
              <a:t>) plus </a:t>
            </a:r>
            <a:r>
              <a:rPr lang="de-DE" sz="2400" dirty="0" err="1"/>
              <a:t>Ampicillin</a:t>
            </a:r>
            <a:endParaRPr lang="de-DE" sz="2400" dirty="0"/>
          </a:p>
          <a:p>
            <a:r>
              <a:rPr lang="de-DE" sz="2400" dirty="0"/>
              <a:t>Nosokomial erworben </a:t>
            </a:r>
            <a:r>
              <a:rPr lang="de-DE" sz="2400" dirty="0" smtClean="0"/>
              <a:t>(z.B. nach </a:t>
            </a:r>
            <a:r>
              <a:rPr lang="de-DE" sz="2400" dirty="0"/>
              <a:t>neurochirurgischer Op.)</a:t>
            </a:r>
            <a:br>
              <a:rPr lang="de-DE" sz="2400" dirty="0"/>
            </a:br>
            <a:r>
              <a:rPr lang="de-DE" sz="2400" dirty="0" err="1"/>
              <a:t>Vanocomycin</a:t>
            </a:r>
            <a:r>
              <a:rPr lang="de-DE" sz="2400" dirty="0"/>
              <a:t> plus </a:t>
            </a:r>
            <a:r>
              <a:rPr lang="de-DE" sz="2400" dirty="0" err="1"/>
              <a:t>Meropenem</a:t>
            </a:r>
            <a:endParaRPr lang="de-DE" sz="2400" dirty="0"/>
          </a:p>
          <a:p>
            <a:r>
              <a:rPr lang="de-DE" sz="2400" dirty="0"/>
              <a:t>Bei nachgewiesener </a:t>
            </a:r>
            <a:r>
              <a:rPr lang="de-DE" sz="2400" dirty="0" err="1"/>
              <a:t>Meningokokken</a:t>
            </a:r>
            <a:r>
              <a:rPr lang="de-DE" sz="2400" dirty="0"/>
              <a:t>- und Pneumokokken-Meningitis: </a:t>
            </a:r>
            <a:br>
              <a:rPr lang="de-DE" sz="2400" dirty="0"/>
            </a:br>
            <a:r>
              <a:rPr lang="de-DE" sz="2400" dirty="0"/>
              <a:t>Penicillin </a:t>
            </a:r>
            <a:r>
              <a:rPr lang="de-DE" sz="2400" dirty="0" smtClean="0"/>
              <a:t>G</a:t>
            </a:r>
          </a:p>
          <a:p>
            <a:endParaRPr lang="de-DE" sz="2400" dirty="0"/>
          </a:p>
          <a:p>
            <a:r>
              <a:rPr lang="de-DE" sz="2400" dirty="0" smtClean="0"/>
              <a:t>Wichtig: Bei </a:t>
            </a:r>
            <a:r>
              <a:rPr lang="de-DE" sz="2400" dirty="0" err="1" smtClean="0"/>
              <a:t>Meningokokkennachweis</a:t>
            </a:r>
            <a:r>
              <a:rPr lang="de-DE" sz="2400" dirty="0" smtClean="0"/>
              <a:t> </a:t>
            </a:r>
            <a:r>
              <a:rPr lang="de-DE" sz="2400" dirty="0" err="1" smtClean="0"/>
              <a:t>Chemoprophylaxe</a:t>
            </a:r>
            <a:r>
              <a:rPr lang="de-DE" sz="2400" dirty="0" smtClean="0"/>
              <a:t> der Kontaktpersonen!</a:t>
            </a:r>
            <a:endParaRPr lang="de-DE" sz="2400" dirty="0"/>
          </a:p>
          <a:p>
            <a:pPr marL="1236663" indent="-342900"/>
            <a:endParaRPr lang="de-DE" sz="2400" dirty="0"/>
          </a:p>
          <a:p>
            <a:pPr marL="0" indent="0">
              <a:buNone/>
            </a:pPr>
            <a:endParaRPr lang="de-DE" sz="2400" u="sng" dirty="0"/>
          </a:p>
          <a:p>
            <a:pPr marL="0" indent="0">
              <a:buNone/>
            </a:pPr>
            <a:endParaRPr lang="de-DE" sz="2400" dirty="0"/>
          </a:p>
        </p:txBody>
      </p:sp>
    </p:spTree>
    <p:extLst>
      <p:ext uri="{BB962C8B-B14F-4D97-AF65-F5344CB8AC3E}">
        <p14:creationId xmlns:p14="http://schemas.microsoft.com/office/powerpoint/2010/main" val="2407125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a:xfrm>
            <a:off x="614383" y="1164996"/>
            <a:ext cx="8727107" cy="5638800"/>
          </a:xfrm>
          <a:solidFill>
            <a:schemeClr val="bg1"/>
          </a:solidFill>
        </p:spPr>
        <p:txBody>
          <a:bodyPr>
            <a:normAutofit/>
          </a:bodyPr>
          <a:lstStyle/>
          <a:p>
            <a:r>
              <a:rPr lang="de-DE" b="1" dirty="0" smtClean="0"/>
              <a:t>Aerob</a:t>
            </a:r>
            <a:r>
              <a:rPr lang="de-DE" dirty="0" smtClean="0"/>
              <a:t>:  Bakterien benötigen Sauerstoff, </a:t>
            </a:r>
            <a:br>
              <a:rPr lang="de-DE" dirty="0" smtClean="0"/>
            </a:br>
            <a:r>
              <a:rPr lang="de-DE" dirty="0" smtClean="0"/>
              <a:t>um sich zu vermehren</a:t>
            </a:r>
          </a:p>
          <a:p>
            <a:pPr lvl="1"/>
            <a:r>
              <a:rPr lang="de-DE" dirty="0" err="1" smtClean="0"/>
              <a:t>Staphylo</a:t>
            </a:r>
            <a:r>
              <a:rPr lang="de-DE" dirty="0" smtClean="0"/>
              <a:t>-,  </a:t>
            </a:r>
            <a:r>
              <a:rPr lang="de-DE" dirty="0" err="1" smtClean="0"/>
              <a:t>Strepto</a:t>
            </a:r>
            <a:r>
              <a:rPr lang="de-DE" dirty="0" smtClean="0"/>
              <a:t>-,  Enterokokken</a:t>
            </a:r>
          </a:p>
          <a:p>
            <a:pPr lvl="1"/>
            <a:r>
              <a:rPr lang="de-DE" dirty="0" err="1" smtClean="0"/>
              <a:t>Pseudomonas</a:t>
            </a:r>
            <a:endParaRPr lang="de-DE" dirty="0" smtClean="0"/>
          </a:p>
          <a:p>
            <a:pPr lvl="1"/>
            <a:r>
              <a:rPr lang="de-DE" dirty="0" smtClean="0"/>
              <a:t>Legionellen</a:t>
            </a:r>
            <a:endParaRPr lang="de-DE" dirty="0"/>
          </a:p>
          <a:p>
            <a:r>
              <a:rPr lang="de-DE" b="1" dirty="0" smtClean="0"/>
              <a:t>Fakultativ anaerob</a:t>
            </a:r>
            <a:r>
              <a:rPr lang="de-DE" dirty="0" smtClean="0"/>
              <a:t>: Bakterien können </a:t>
            </a:r>
            <a:br>
              <a:rPr lang="de-DE" dirty="0" smtClean="0"/>
            </a:br>
            <a:r>
              <a:rPr lang="de-DE" dirty="0" smtClean="0"/>
              <a:t>bei Sauerstoffmangel auf anaeroben </a:t>
            </a:r>
            <a:br>
              <a:rPr lang="de-DE" dirty="0" smtClean="0"/>
            </a:br>
            <a:r>
              <a:rPr lang="de-DE" dirty="0" smtClean="0"/>
              <a:t>(Sauerstoff-freien) Stoffwechsel umschalten</a:t>
            </a:r>
          </a:p>
          <a:p>
            <a:pPr lvl="1"/>
            <a:r>
              <a:rPr lang="de-DE" dirty="0" smtClean="0"/>
              <a:t>Viele </a:t>
            </a:r>
            <a:r>
              <a:rPr lang="de-DE" dirty="0" err="1" smtClean="0"/>
              <a:t>Enterobakterien</a:t>
            </a:r>
            <a:r>
              <a:rPr lang="de-DE" dirty="0" smtClean="0"/>
              <a:t>, </a:t>
            </a:r>
            <a:r>
              <a:rPr lang="de-DE" dirty="0" err="1" smtClean="0"/>
              <a:t>E.coli</a:t>
            </a:r>
            <a:r>
              <a:rPr lang="de-DE" dirty="0" smtClean="0"/>
              <a:t>, </a:t>
            </a:r>
            <a:r>
              <a:rPr lang="de-DE" dirty="0" err="1" smtClean="0"/>
              <a:t>Klebsiellen</a:t>
            </a:r>
            <a:endParaRPr lang="de-DE" dirty="0" smtClean="0"/>
          </a:p>
          <a:p>
            <a:r>
              <a:rPr lang="de-DE" sz="2176" b="1" dirty="0" err="1"/>
              <a:t>Mikroaerophil</a:t>
            </a:r>
            <a:r>
              <a:rPr lang="de-DE" sz="2176" dirty="0"/>
              <a:t>: Bevorzugen reduzierten O2- und hohen CO2-Gehalt</a:t>
            </a:r>
          </a:p>
          <a:p>
            <a:pPr lvl="1"/>
            <a:r>
              <a:rPr lang="de-DE" sz="1814" dirty="0" err="1">
                <a:solidFill>
                  <a:schemeClr val="tx1"/>
                </a:solidFill>
              </a:rPr>
              <a:t>Campylobacter</a:t>
            </a:r>
            <a:r>
              <a:rPr lang="de-DE" sz="1814" dirty="0">
                <a:solidFill>
                  <a:schemeClr val="tx1"/>
                </a:solidFill>
              </a:rPr>
              <a:t> und </a:t>
            </a:r>
            <a:r>
              <a:rPr lang="de-DE" sz="1814" dirty="0" err="1">
                <a:solidFill>
                  <a:schemeClr val="tx1"/>
                </a:solidFill>
              </a:rPr>
              <a:t>Helicobacter</a:t>
            </a:r>
            <a:endParaRPr lang="de-DE" sz="1814" dirty="0">
              <a:solidFill>
                <a:schemeClr val="tx1"/>
              </a:solidFill>
            </a:endParaRPr>
          </a:p>
        </p:txBody>
      </p:sp>
      <p:sp>
        <p:nvSpPr>
          <p:cNvPr id="2" name="Titel 1"/>
          <p:cNvSpPr>
            <a:spLocks noGrp="1"/>
          </p:cNvSpPr>
          <p:nvPr>
            <p:ph type="title"/>
          </p:nvPr>
        </p:nvSpPr>
        <p:spPr/>
        <p:txBody>
          <a:bodyPr>
            <a:normAutofit fontScale="90000"/>
          </a:bodyPr>
          <a:lstStyle/>
          <a:p>
            <a:r>
              <a:rPr lang="de-DE" dirty="0" smtClean="0"/>
              <a:t>Einteilung der Bakterien </a:t>
            </a:r>
            <a:br>
              <a:rPr lang="de-DE" dirty="0" smtClean="0"/>
            </a:br>
            <a:r>
              <a:rPr lang="de-DE" dirty="0" smtClean="0"/>
              <a:t>nach ihrer Sauerstoff-Abhängigkeit</a:t>
            </a:r>
            <a:endParaRPr lang="de-DE"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406" b="16030"/>
          <a:stretch/>
        </p:blipFill>
        <p:spPr bwMode="auto">
          <a:xfrm>
            <a:off x="7709008" y="1286955"/>
            <a:ext cx="3643576" cy="349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744072" y="1700808"/>
            <a:ext cx="1423903" cy="418412"/>
          </a:xfrm>
          <a:prstGeom prst="rect">
            <a:avLst/>
          </a:prstGeom>
          <a:solidFill>
            <a:schemeClr val="accent1">
              <a:lumMod val="75000"/>
            </a:schemeClr>
          </a:solidFill>
        </p:spPr>
        <p:txBody>
          <a:bodyPr wrap="none" lIns="82766" tIns="41384" rIns="82766" bIns="41384" rtlCol="0">
            <a:spAutoFit/>
          </a:bodyPr>
          <a:lstStyle/>
          <a:p>
            <a:r>
              <a:rPr lang="de-DE" sz="2176" dirty="0">
                <a:solidFill>
                  <a:schemeClr val="bg1"/>
                </a:solidFill>
              </a:rPr>
              <a:t>Pneumonie</a:t>
            </a:r>
          </a:p>
        </p:txBody>
      </p:sp>
    </p:spTree>
    <p:extLst>
      <p:ext uri="{BB962C8B-B14F-4D97-AF65-F5344CB8AC3E}">
        <p14:creationId xmlns:p14="http://schemas.microsoft.com/office/powerpoint/2010/main" val="31319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BAKTERIELLE MENINGITIS: Möglichkeiten zur Prophylaxe</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551384" y="908720"/>
            <a:ext cx="11377264" cy="4937760"/>
          </a:xfrm>
        </p:spPr>
        <p:txBody>
          <a:bodyPr>
            <a:noAutofit/>
          </a:bodyPr>
          <a:lstStyle/>
          <a:p>
            <a:pPr marL="0" indent="0">
              <a:buNone/>
            </a:pPr>
            <a:r>
              <a:rPr lang="de-DE" sz="2000" b="1" dirty="0" err="1"/>
              <a:t>Meningokokken</a:t>
            </a:r>
            <a:r>
              <a:rPr lang="de-DE" sz="2000" b="1" dirty="0"/>
              <a:t>-Impfstoff:  </a:t>
            </a:r>
          </a:p>
          <a:p>
            <a:r>
              <a:rPr lang="de-DE" sz="2000" dirty="0"/>
              <a:t>Meningitis C:  alle Kinder ab  dem 12. Lebensmonat</a:t>
            </a:r>
          </a:p>
          <a:p>
            <a:r>
              <a:rPr lang="de-DE" sz="2000" dirty="0"/>
              <a:t>4-valenter </a:t>
            </a:r>
            <a:r>
              <a:rPr lang="de-DE" sz="2000" dirty="0" err="1"/>
              <a:t>Meningokokken-Konjugatimpfstoff</a:t>
            </a:r>
            <a:r>
              <a:rPr lang="de-DE" sz="2000" dirty="0"/>
              <a:t> (</a:t>
            </a:r>
            <a:r>
              <a:rPr lang="de-DE" sz="2000" dirty="0" err="1"/>
              <a:t>Serogruppen</a:t>
            </a:r>
            <a:r>
              <a:rPr lang="de-DE" sz="2000" dirty="0"/>
              <a:t> A, C, W 135, Y) oder Impfstoff gegen die </a:t>
            </a:r>
            <a:r>
              <a:rPr lang="de-DE" sz="2000" dirty="0" err="1"/>
              <a:t>Serogruppe</a:t>
            </a:r>
            <a:r>
              <a:rPr lang="de-DE" sz="2000" dirty="0"/>
              <a:t> B</a:t>
            </a:r>
          </a:p>
          <a:p>
            <a:pPr marL="882650" indent="-342900">
              <a:buFont typeface="Arial" panose="020B0604020202020204" pitchFamily="34" charset="0"/>
              <a:buChar char="•"/>
            </a:pPr>
            <a:r>
              <a:rPr lang="de-DE" sz="2000" dirty="0"/>
              <a:t>Gefährdete Personen mit Immundefekten oder </a:t>
            </a:r>
            <a:r>
              <a:rPr lang="de-DE" sz="2000" dirty="0" err="1"/>
              <a:t>Asplenie</a:t>
            </a:r>
            <a:endParaRPr lang="de-DE" sz="2000" dirty="0"/>
          </a:p>
          <a:p>
            <a:pPr marL="882650" indent="-342900">
              <a:buFont typeface="Arial" panose="020B0604020202020204" pitchFamily="34" charset="0"/>
              <a:buChar char="•"/>
            </a:pPr>
            <a:r>
              <a:rPr lang="de-DE" sz="2000" dirty="0"/>
              <a:t>Gefährdetes Laborpersonal u.a.</a:t>
            </a:r>
          </a:p>
          <a:p>
            <a:pPr marL="882650" indent="-342900">
              <a:buFont typeface="Arial" panose="020B0604020202020204" pitchFamily="34" charset="0"/>
              <a:buChar char="•"/>
            </a:pPr>
            <a:r>
              <a:rPr lang="de-DE" sz="2000" dirty="0"/>
              <a:t>Reisen in </a:t>
            </a:r>
            <a:r>
              <a:rPr lang="de-DE" sz="2000" dirty="0" err="1"/>
              <a:t>Riskiogebiete</a:t>
            </a:r>
            <a:r>
              <a:rPr lang="de-DE" sz="2000" dirty="0"/>
              <a:t>:  </a:t>
            </a:r>
            <a:r>
              <a:rPr lang="de-DE" sz="2000" b="1" dirty="0"/>
              <a:t>„</a:t>
            </a:r>
            <a:r>
              <a:rPr lang="de-DE" sz="2000" b="1" dirty="0" err="1"/>
              <a:t>Meningokokken</a:t>
            </a:r>
            <a:r>
              <a:rPr lang="de-DE" sz="2000" b="1" dirty="0"/>
              <a:t>-Gürtel“ </a:t>
            </a:r>
            <a:br>
              <a:rPr lang="de-DE" sz="2000" b="1" dirty="0"/>
            </a:br>
            <a:r>
              <a:rPr lang="de-DE" sz="2000" b="1" dirty="0"/>
              <a:t>(Südliche Sahara)</a:t>
            </a:r>
          </a:p>
          <a:p>
            <a:pPr marL="539750" indent="0">
              <a:buNone/>
            </a:pPr>
            <a:endParaRPr lang="de-DE" sz="2000" dirty="0"/>
          </a:p>
          <a:p>
            <a:pPr marL="0" indent="0">
              <a:buNone/>
            </a:pPr>
            <a:r>
              <a:rPr lang="de-DE" sz="2000" b="1" dirty="0"/>
              <a:t>Pneumokokken-Impfung</a:t>
            </a:r>
          </a:p>
          <a:p>
            <a:pPr marL="0" indent="0">
              <a:buNone/>
            </a:pPr>
            <a:r>
              <a:rPr lang="de-DE" sz="2000" b="1" dirty="0" err="1"/>
              <a:t>Haemophilus</a:t>
            </a:r>
            <a:r>
              <a:rPr lang="de-DE" sz="2000" b="1" dirty="0"/>
              <a:t> </a:t>
            </a:r>
            <a:r>
              <a:rPr lang="de-DE" sz="2000" b="1" dirty="0" err="1"/>
              <a:t>influenzae</a:t>
            </a:r>
            <a:r>
              <a:rPr lang="de-DE" sz="2000" b="1" dirty="0"/>
              <a:t> B</a:t>
            </a:r>
          </a:p>
          <a:p>
            <a:pPr marL="0" indent="0">
              <a:buNone/>
            </a:pPr>
            <a:r>
              <a:rPr lang="de-DE" sz="2000" b="1" dirty="0"/>
              <a:t>FSME-Impfstoff</a:t>
            </a:r>
          </a:p>
          <a:p>
            <a:pPr marL="0" indent="0">
              <a:buNone/>
            </a:pPr>
            <a:endParaRPr lang="de-DE" sz="2000" dirty="0"/>
          </a:p>
          <a:p>
            <a:pPr marL="0" indent="0">
              <a:buNone/>
            </a:pPr>
            <a:endParaRPr lang="de-DE" sz="2000" b="1" dirty="0"/>
          </a:p>
        </p:txBody>
      </p:sp>
      <p:pic>
        <p:nvPicPr>
          <p:cNvPr id="9220" name="Picture 4" descr="https://www.dubler.com/images/content/dubler/img_meningitis_who.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 contrast="19000"/>
                    </a14:imgEffect>
                  </a14:imgLayer>
                </a14:imgProps>
              </a:ext>
              <a:ext uri="{28A0092B-C50C-407E-A947-70E740481C1C}">
                <a14:useLocalDpi xmlns:a14="http://schemas.microsoft.com/office/drawing/2010/main" val="0"/>
              </a:ext>
            </a:extLst>
          </a:blip>
          <a:srcRect/>
          <a:stretch>
            <a:fillRect/>
          </a:stretch>
        </p:blipFill>
        <p:spPr bwMode="auto">
          <a:xfrm>
            <a:off x="5185644" y="3857022"/>
            <a:ext cx="5446860" cy="2956355"/>
          </a:xfrm>
          <a:prstGeom prst="rect">
            <a:avLst/>
          </a:prstGeom>
          <a:noFill/>
          <a:extLst>
            <a:ext uri="{909E8E84-426E-40DD-AFC4-6F175D3DCCD1}">
              <a14:hiddenFill xmlns:a14="http://schemas.microsoft.com/office/drawing/2010/main">
                <a:solidFill>
                  <a:srgbClr val="FFFFFF"/>
                </a:solidFill>
              </a14:hiddenFill>
            </a:ext>
          </a:extLst>
        </p:spPr>
      </p:pic>
      <p:sp>
        <p:nvSpPr>
          <p:cNvPr id="4" name="Pfeil nach unten 3"/>
          <p:cNvSpPr/>
          <p:nvPr/>
        </p:nvSpPr>
        <p:spPr>
          <a:xfrm>
            <a:off x="7464152" y="3573017"/>
            <a:ext cx="275158" cy="504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3240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smtClean="0"/>
              <a:t>Diphterie</a:t>
            </a:r>
            <a:endParaRPr lang="de-DE" sz="2400" dirty="0"/>
          </a:p>
          <a:p>
            <a:r>
              <a:rPr lang="de-DE" sz="2400" dirty="0" smtClean="0">
                <a:solidFill>
                  <a:schemeClr val="bg1">
                    <a:lumMod val="65000"/>
                  </a:schemeClr>
                </a:solidFill>
              </a:rPr>
              <a:t>Tetanus</a:t>
            </a:r>
          </a:p>
          <a:p>
            <a:r>
              <a:rPr lang="de-DE" sz="2400" dirty="0" smtClean="0">
                <a:solidFill>
                  <a:schemeClr val="bg1">
                    <a:lumMod val="65000"/>
                  </a:schemeClr>
                </a:solidFill>
              </a:rPr>
              <a:t>Lyme-Erkrankung</a:t>
            </a:r>
          </a:p>
          <a:p>
            <a:r>
              <a:rPr lang="de-DE" sz="2400" dirty="0">
                <a:solidFill>
                  <a:schemeClr val="bg1">
                    <a:lumMod val="65000"/>
                  </a:schemeClr>
                </a:solidFill>
              </a:rPr>
              <a:t>Aktinomykose</a:t>
            </a:r>
          </a:p>
          <a:p>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2843403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a:t>DIPHTERIE</a:t>
            </a:r>
            <a:br>
              <a:rPr lang="de-DE" dirty="0"/>
            </a:br>
            <a:endParaRPr lang="de-DE" dirty="0">
              <a:latin typeface="Gill Sans MT Condensed" panose="020B0506020104020203" pitchFamily="34" charset="0"/>
            </a:endParaRPr>
          </a:p>
        </p:txBody>
      </p:sp>
      <p:sp>
        <p:nvSpPr>
          <p:cNvPr id="2" name="Inhaltsplatzhalter 1"/>
          <p:cNvSpPr>
            <a:spLocks noGrp="1"/>
          </p:cNvSpPr>
          <p:nvPr>
            <p:ph sz="quarter" idx="1"/>
          </p:nvPr>
        </p:nvSpPr>
        <p:spPr>
          <a:xfrm>
            <a:off x="407368" y="1143000"/>
            <a:ext cx="10972800" cy="4937760"/>
          </a:xfrm>
        </p:spPr>
        <p:txBody>
          <a:bodyPr>
            <a:noAutofit/>
          </a:bodyPr>
          <a:lstStyle/>
          <a:p>
            <a:pPr marL="0" indent="0">
              <a:buNone/>
            </a:pPr>
            <a:r>
              <a:rPr lang="de-DE" sz="2400" b="1" u="sng" dirty="0" smtClean="0"/>
              <a:t>Erreger: </a:t>
            </a:r>
            <a:r>
              <a:rPr lang="de-DE" sz="2400" b="1" u="sng" dirty="0" err="1" smtClean="0"/>
              <a:t>Corynebacterium</a:t>
            </a:r>
            <a:r>
              <a:rPr lang="de-DE" sz="2400" b="1" u="sng" dirty="0" smtClean="0"/>
              <a:t> </a:t>
            </a:r>
            <a:r>
              <a:rPr lang="de-DE" sz="2400" b="1" u="sng" dirty="0" err="1" smtClean="0"/>
              <a:t>diphteriae</a:t>
            </a:r>
            <a:r>
              <a:rPr lang="de-DE" sz="2400" b="1" u="sng" dirty="0" smtClean="0"/>
              <a:t/>
            </a:r>
            <a:br>
              <a:rPr lang="de-DE" sz="2400" b="1" u="sng" dirty="0" smtClean="0"/>
            </a:br>
            <a:r>
              <a:rPr lang="de-DE" sz="2400" dirty="0"/>
              <a:t>grampositives Stäbchen mit </a:t>
            </a:r>
            <a:r>
              <a:rPr lang="de-DE" sz="2400" dirty="0" err="1"/>
              <a:t>Polkörperchen</a:t>
            </a:r>
            <a:endParaRPr lang="de-DE" sz="2400" b="1" u="sng" dirty="0" smtClean="0"/>
          </a:p>
          <a:p>
            <a:pPr marL="0" indent="0">
              <a:buNone/>
            </a:pPr>
            <a:r>
              <a:rPr lang="de-DE" sz="2400" b="1" u="sng" dirty="0" smtClean="0"/>
              <a:t>Epidemiologie</a:t>
            </a:r>
            <a:r>
              <a:rPr lang="de-DE" sz="2400" b="1" u="sng" dirty="0"/>
              <a:t>:</a:t>
            </a:r>
            <a:r>
              <a:rPr lang="de-DE" sz="2400" dirty="0"/>
              <a:t> </a:t>
            </a:r>
            <a:br>
              <a:rPr lang="de-DE" sz="2400" dirty="0"/>
            </a:br>
            <a:r>
              <a:rPr lang="de-DE" sz="2400" dirty="0"/>
              <a:t>Epidemien in langen Zeitabständen von 30 – 50 Jahren.  </a:t>
            </a:r>
          </a:p>
          <a:p>
            <a:pPr marL="0" indent="0">
              <a:buNone/>
            </a:pPr>
            <a:r>
              <a:rPr lang="de-DE" sz="2400" dirty="0"/>
              <a:t>Letzte </a:t>
            </a:r>
            <a:r>
              <a:rPr lang="de-DE" sz="2400" dirty="0" smtClean="0"/>
              <a:t>Epidemie </a:t>
            </a:r>
            <a:r>
              <a:rPr lang="de-DE" sz="2400" dirty="0"/>
              <a:t>in den GUS-Staaten 1995: ca. 10.000 Todesfälle.</a:t>
            </a:r>
          </a:p>
          <a:p>
            <a:pPr marL="0" indent="0">
              <a:buNone/>
            </a:pPr>
            <a:r>
              <a:rPr lang="de-DE" sz="2400" dirty="0"/>
              <a:t>Aktuell:  </a:t>
            </a:r>
            <a:r>
              <a:rPr lang="de-DE" sz="2400" dirty="0" smtClean="0"/>
              <a:t>Fälle bei </a:t>
            </a:r>
            <a:r>
              <a:rPr lang="de-DE" sz="2400" dirty="0" err="1" smtClean="0"/>
              <a:t>MigrantInnen</a:t>
            </a:r>
            <a:r>
              <a:rPr lang="de-DE" sz="2400" dirty="0" smtClean="0"/>
              <a:t>, 2022-23 vermehrte Fallzahlen </a:t>
            </a:r>
            <a:r>
              <a:rPr lang="de-DE" sz="2400" dirty="0"/>
              <a:t/>
            </a:r>
            <a:br>
              <a:rPr lang="de-DE" sz="2400" dirty="0"/>
            </a:br>
            <a:r>
              <a:rPr lang="de-DE" sz="2400" dirty="0"/>
              <a:t/>
            </a:r>
            <a:br>
              <a:rPr lang="de-DE" sz="2400" dirty="0"/>
            </a:br>
            <a:r>
              <a:rPr lang="de-DE" sz="2400" b="1" u="sng" dirty="0"/>
              <a:t>Infektion:</a:t>
            </a:r>
            <a:r>
              <a:rPr lang="de-DE" sz="2400" dirty="0"/>
              <a:t> Tröpfcheninfektion, Schmierkontakt bei Hautdiphterie</a:t>
            </a:r>
          </a:p>
          <a:p>
            <a:pPr marL="0" indent="0">
              <a:buNone/>
            </a:pPr>
            <a:r>
              <a:rPr lang="de-DE" sz="2400" u="sng" dirty="0"/>
              <a:t>Ansteckungsfähigkeit:</a:t>
            </a:r>
            <a:r>
              <a:rPr lang="de-DE" sz="2400" dirty="0"/>
              <a:t>  Solange Erreger </a:t>
            </a:r>
            <a:r>
              <a:rPr lang="de-DE" sz="2400" dirty="0" smtClean="0"/>
              <a:t/>
            </a:r>
            <a:br>
              <a:rPr lang="de-DE" sz="2400" dirty="0" smtClean="0"/>
            </a:br>
            <a:r>
              <a:rPr lang="de-DE" sz="2400" dirty="0" smtClean="0"/>
              <a:t>im </a:t>
            </a:r>
            <a:r>
              <a:rPr lang="de-DE" sz="2400" dirty="0"/>
              <a:t>Rachen-/Nasenabstrich nachweisbar sind (3 Abstriche)</a:t>
            </a:r>
            <a:br>
              <a:rPr lang="de-DE" sz="2400" dirty="0"/>
            </a:br>
            <a:r>
              <a:rPr lang="de-DE" sz="2400" dirty="0"/>
              <a:t/>
            </a:r>
            <a:br>
              <a:rPr lang="de-DE" sz="2400" dirty="0"/>
            </a:br>
            <a:r>
              <a:rPr lang="de-DE" sz="2400" b="1" u="sng" dirty="0"/>
              <a:t>Inkubationszeit:</a:t>
            </a:r>
            <a:r>
              <a:rPr lang="de-DE" sz="2400" dirty="0"/>
              <a:t> 2 – 7 Tage	</a:t>
            </a:r>
            <a:endParaRPr lang="de-DE" sz="2400" b="1" u="sng" dirty="0"/>
          </a:p>
        </p:txBody>
      </p:sp>
      <p:pic>
        <p:nvPicPr>
          <p:cNvPr id="4" name="Grafik 3"/>
          <p:cNvPicPr>
            <a:picLocks noChangeAspect="1"/>
          </p:cNvPicPr>
          <p:nvPr/>
        </p:nvPicPr>
        <p:blipFill>
          <a:blip r:embed="rId3"/>
          <a:stretch>
            <a:fillRect/>
          </a:stretch>
        </p:blipFill>
        <p:spPr>
          <a:xfrm>
            <a:off x="7815680" y="348399"/>
            <a:ext cx="2892574" cy="1415515"/>
          </a:xfrm>
          <a:prstGeom prst="rect">
            <a:avLst/>
          </a:prstGeom>
        </p:spPr>
      </p:pic>
      <p:pic>
        <p:nvPicPr>
          <p:cNvPr id="5" name="Grafik 4"/>
          <p:cNvPicPr>
            <a:picLocks noChangeAspect="1"/>
          </p:cNvPicPr>
          <p:nvPr/>
        </p:nvPicPr>
        <p:blipFill rotWithShape="1">
          <a:blip r:embed="rId4"/>
          <a:srcRect l="41338" t="15108" r="25981" b="3478"/>
          <a:stretch/>
        </p:blipFill>
        <p:spPr>
          <a:xfrm>
            <a:off x="8688288" y="2304757"/>
            <a:ext cx="3361874" cy="4536504"/>
          </a:xfrm>
          <a:prstGeom prst="rect">
            <a:avLst/>
          </a:prstGeom>
        </p:spPr>
      </p:pic>
      <p:sp>
        <p:nvSpPr>
          <p:cNvPr id="6" name="Textfeld 5"/>
          <p:cNvSpPr txBox="1"/>
          <p:nvPr/>
        </p:nvSpPr>
        <p:spPr>
          <a:xfrm>
            <a:off x="5760755" y="6565689"/>
            <a:ext cx="2917786" cy="246221"/>
          </a:xfrm>
          <a:prstGeom prst="rect">
            <a:avLst/>
          </a:prstGeom>
          <a:noFill/>
        </p:spPr>
        <p:txBody>
          <a:bodyPr wrap="none" rtlCol="0">
            <a:spAutoFit/>
          </a:bodyPr>
          <a:lstStyle/>
          <a:p>
            <a:r>
              <a:rPr lang="de-DE" sz="1000"/>
              <a:t>https://www.rki.de/DE/Content/InfAZ/D/Diphtherie/</a:t>
            </a:r>
          </a:p>
        </p:txBody>
      </p:sp>
      <p:sp>
        <p:nvSpPr>
          <p:cNvPr id="7" name="Textfeld 6"/>
          <p:cNvSpPr txBox="1"/>
          <p:nvPr/>
        </p:nvSpPr>
        <p:spPr>
          <a:xfrm>
            <a:off x="10046059" y="2133600"/>
            <a:ext cx="646331" cy="369332"/>
          </a:xfrm>
          <a:prstGeom prst="rect">
            <a:avLst/>
          </a:prstGeom>
          <a:solidFill>
            <a:schemeClr val="bg1"/>
          </a:solidFill>
        </p:spPr>
        <p:txBody>
          <a:bodyPr wrap="none" rtlCol="0">
            <a:spAutoFit/>
          </a:bodyPr>
          <a:lstStyle/>
          <a:p>
            <a:r>
              <a:rPr lang="de-DE" dirty="0" smtClean="0"/>
              <a:t>2019</a:t>
            </a:r>
            <a:endParaRPr lang="de-DE" dirty="0"/>
          </a:p>
        </p:txBody>
      </p:sp>
      <p:sp>
        <p:nvSpPr>
          <p:cNvPr id="8" name="Textfeld 7"/>
          <p:cNvSpPr txBox="1"/>
          <p:nvPr/>
        </p:nvSpPr>
        <p:spPr>
          <a:xfrm>
            <a:off x="10045679" y="3057882"/>
            <a:ext cx="646331" cy="369332"/>
          </a:xfrm>
          <a:prstGeom prst="rect">
            <a:avLst/>
          </a:prstGeom>
          <a:solidFill>
            <a:schemeClr val="bg1"/>
          </a:solidFill>
        </p:spPr>
        <p:txBody>
          <a:bodyPr wrap="none" rtlCol="0">
            <a:spAutoFit/>
          </a:bodyPr>
          <a:lstStyle/>
          <a:p>
            <a:r>
              <a:rPr lang="de-DE" dirty="0" smtClean="0"/>
              <a:t>2020</a:t>
            </a:r>
            <a:endParaRPr lang="de-DE" dirty="0"/>
          </a:p>
        </p:txBody>
      </p:sp>
      <p:sp>
        <p:nvSpPr>
          <p:cNvPr id="9" name="Textfeld 8"/>
          <p:cNvSpPr txBox="1"/>
          <p:nvPr/>
        </p:nvSpPr>
        <p:spPr>
          <a:xfrm>
            <a:off x="10045679" y="3811007"/>
            <a:ext cx="646331" cy="369332"/>
          </a:xfrm>
          <a:prstGeom prst="rect">
            <a:avLst/>
          </a:prstGeom>
          <a:solidFill>
            <a:schemeClr val="bg1"/>
          </a:solidFill>
        </p:spPr>
        <p:txBody>
          <a:bodyPr wrap="none" rtlCol="0">
            <a:spAutoFit/>
          </a:bodyPr>
          <a:lstStyle/>
          <a:p>
            <a:r>
              <a:rPr lang="de-DE" dirty="0" smtClean="0"/>
              <a:t>2021</a:t>
            </a:r>
            <a:endParaRPr lang="de-DE" dirty="0"/>
          </a:p>
        </p:txBody>
      </p:sp>
      <p:sp>
        <p:nvSpPr>
          <p:cNvPr id="10" name="Textfeld 9"/>
          <p:cNvSpPr txBox="1"/>
          <p:nvPr/>
        </p:nvSpPr>
        <p:spPr>
          <a:xfrm>
            <a:off x="9120336" y="4549463"/>
            <a:ext cx="646331" cy="369332"/>
          </a:xfrm>
          <a:prstGeom prst="rect">
            <a:avLst/>
          </a:prstGeom>
          <a:solidFill>
            <a:schemeClr val="bg1"/>
          </a:solidFill>
        </p:spPr>
        <p:txBody>
          <a:bodyPr wrap="none" rtlCol="0">
            <a:spAutoFit/>
          </a:bodyPr>
          <a:lstStyle/>
          <a:p>
            <a:r>
              <a:rPr lang="de-DE" dirty="0" smtClean="0"/>
              <a:t>2022</a:t>
            </a:r>
            <a:endParaRPr lang="de-DE" dirty="0"/>
          </a:p>
        </p:txBody>
      </p:sp>
      <p:sp>
        <p:nvSpPr>
          <p:cNvPr id="11" name="Textfeld 10"/>
          <p:cNvSpPr txBox="1"/>
          <p:nvPr/>
        </p:nvSpPr>
        <p:spPr>
          <a:xfrm>
            <a:off x="10128448" y="5181604"/>
            <a:ext cx="646331" cy="369332"/>
          </a:xfrm>
          <a:prstGeom prst="rect">
            <a:avLst/>
          </a:prstGeom>
          <a:solidFill>
            <a:schemeClr val="bg1"/>
          </a:solidFill>
        </p:spPr>
        <p:txBody>
          <a:bodyPr wrap="none" rtlCol="0">
            <a:spAutoFit/>
          </a:bodyPr>
          <a:lstStyle/>
          <a:p>
            <a:r>
              <a:rPr lang="de-DE" dirty="0" smtClean="0"/>
              <a:t>2023</a:t>
            </a:r>
            <a:endParaRPr lang="de-DE" dirty="0"/>
          </a:p>
        </p:txBody>
      </p:sp>
    </p:spTree>
    <p:extLst>
      <p:ext uri="{BB962C8B-B14F-4D97-AF65-F5344CB8AC3E}">
        <p14:creationId xmlns:p14="http://schemas.microsoft.com/office/powerpoint/2010/main" val="583045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DIPHTERIE: Klinisches Bild</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a:xfrm>
            <a:off x="609600" y="924546"/>
            <a:ext cx="10972800" cy="4937760"/>
          </a:xfrm>
        </p:spPr>
        <p:txBody>
          <a:bodyPr>
            <a:noAutofit/>
          </a:bodyPr>
          <a:lstStyle/>
          <a:p>
            <a:pPr marL="0" indent="0">
              <a:buNone/>
            </a:pPr>
            <a:r>
              <a:rPr lang="de-DE" sz="2400" dirty="0" err="1" smtClean="0"/>
              <a:t>Diphterietoxin</a:t>
            </a:r>
            <a:r>
              <a:rPr lang="de-DE" sz="2400" dirty="0" smtClean="0"/>
              <a:t> führt zum Zelltod: </a:t>
            </a:r>
          </a:p>
          <a:p>
            <a:pPr marL="0" indent="0">
              <a:buNone/>
            </a:pPr>
            <a:r>
              <a:rPr lang="en-US" sz="2400" dirty="0" err="1"/>
              <a:t>Tödliche</a:t>
            </a:r>
            <a:r>
              <a:rPr lang="en-US" sz="2400" dirty="0"/>
              <a:t> </a:t>
            </a:r>
            <a:r>
              <a:rPr lang="en-US" sz="2400" dirty="0" err="1"/>
              <a:t>Dosis</a:t>
            </a:r>
            <a:r>
              <a:rPr lang="en-US" sz="2400" dirty="0"/>
              <a:t> 0.1 </a:t>
            </a:r>
            <a:r>
              <a:rPr lang="en-US" sz="2400" dirty="0" err="1"/>
              <a:t>μg</a:t>
            </a:r>
            <a:r>
              <a:rPr lang="en-US" sz="2400" dirty="0"/>
              <a:t> pro kg </a:t>
            </a:r>
            <a:r>
              <a:rPr lang="en-US" sz="2400" dirty="0" err="1"/>
              <a:t>Körpergewicht</a:t>
            </a:r>
            <a:endParaRPr lang="en-US" sz="2400" dirty="0"/>
          </a:p>
          <a:p>
            <a:pPr marL="0" indent="0">
              <a:buNone/>
            </a:pPr>
            <a:r>
              <a:rPr lang="de-DE" sz="2400" dirty="0" smtClean="0"/>
              <a:t>Lokalinfektion</a:t>
            </a:r>
            <a:endParaRPr lang="de-DE" sz="2400" dirty="0"/>
          </a:p>
          <a:p>
            <a:r>
              <a:rPr lang="de-DE" sz="2400" dirty="0"/>
              <a:t>Meist Rachendiphterie:  </a:t>
            </a:r>
          </a:p>
          <a:p>
            <a:pPr lvl="1"/>
            <a:r>
              <a:rPr lang="de-DE" sz="2400" dirty="0"/>
              <a:t>Angina </a:t>
            </a:r>
          </a:p>
          <a:p>
            <a:pPr lvl="1"/>
            <a:r>
              <a:rPr lang="de-DE" sz="2400" dirty="0"/>
              <a:t>festhaftende weißliche Beläge</a:t>
            </a:r>
          </a:p>
          <a:p>
            <a:pPr lvl="1"/>
            <a:r>
              <a:rPr lang="de-DE" sz="2400" dirty="0"/>
              <a:t>bluten beim Abstreifen</a:t>
            </a:r>
          </a:p>
          <a:p>
            <a:r>
              <a:rPr lang="de-DE" sz="2400" dirty="0"/>
              <a:t>Süßlicher Geruch nach vergorenen Äpfeln</a:t>
            </a:r>
          </a:p>
          <a:p>
            <a:r>
              <a:rPr lang="de-DE" sz="2400" dirty="0"/>
              <a:t>Blutiger Schnupfen </a:t>
            </a:r>
            <a:r>
              <a:rPr lang="de-DE" sz="2400" dirty="0" smtClean="0"/>
              <a:t>(</a:t>
            </a:r>
            <a:r>
              <a:rPr lang="de-DE" sz="2400" dirty="0"/>
              <a:t>Nasendiphterie bei Säuglingen)</a:t>
            </a:r>
          </a:p>
          <a:p>
            <a:r>
              <a:rPr lang="de-DE" sz="2400" dirty="0"/>
              <a:t>Seltener Wunddiphterie</a:t>
            </a:r>
          </a:p>
          <a:p>
            <a:pPr marL="0" indent="0">
              <a:buNone/>
            </a:pPr>
            <a:r>
              <a:rPr lang="de-DE" sz="2400" dirty="0" smtClean="0"/>
              <a:t>Systemische </a:t>
            </a:r>
            <a:r>
              <a:rPr lang="de-DE" sz="2400" dirty="0"/>
              <a:t>Intoxikation: </a:t>
            </a:r>
          </a:p>
          <a:p>
            <a:r>
              <a:rPr lang="de-DE" sz="2400" dirty="0"/>
              <a:t>hohes Fieber, Erbrechen, Bellender </a:t>
            </a:r>
            <a:r>
              <a:rPr lang="de-DE" sz="2400" dirty="0" smtClean="0"/>
              <a:t>Husten</a:t>
            </a:r>
            <a:r>
              <a:rPr lang="de-DE" sz="2400" dirty="0"/>
              <a:t/>
            </a:r>
            <a:br>
              <a:rPr lang="de-DE" sz="2400" dirty="0"/>
            </a:br>
            <a:endParaRPr lang="de-DE" sz="2400"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00" y="764704"/>
            <a:ext cx="3686200" cy="525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72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2519" t="13655" r="28344" b="2751"/>
          <a:stretch/>
        </p:blipFill>
        <p:spPr>
          <a:xfrm>
            <a:off x="8492175" y="152400"/>
            <a:ext cx="3724249" cy="5787685"/>
          </a:xfrm>
          <a:prstGeom prst="rect">
            <a:avLst/>
          </a:prstGeom>
        </p:spPr>
      </p:pic>
      <p:sp>
        <p:nvSpPr>
          <p:cNvPr id="3" name="Titel 2"/>
          <p:cNvSpPr>
            <a:spLocks noGrp="1"/>
          </p:cNvSpPr>
          <p:nvPr>
            <p:ph type="title"/>
          </p:nvPr>
        </p:nvSpPr>
        <p:spPr/>
        <p:txBody>
          <a:bodyPr>
            <a:noAutofit/>
          </a:bodyPr>
          <a:lstStyle/>
          <a:p>
            <a:r>
              <a:rPr lang="de-DE" sz="2400" dirty="0"/>
              <a:t>DIPHTERIE </a:t>
            </a:r>
            <a:r>
              <a:rPr lang="de-DE" sz="2400" dirty="0" smtClean="0"/>
              <a:t>Komplikationen durch das Toxin </a:t>
            </a:r>
            <a:r>
              <a:rPr lang="de-DE" sz="2400" dirty="0"/>
              <a:t/>
            </a:r>
            <a:br>
              <a:rPr lang="de-DE" sz="2400" dirty="0"/>
            </a:br>
            <a:endParaRPr lang="de-DE" sz="2400" dirty="0">
              <a:latin typeface="Gill Sans MT Condensed" panose="020B0506020104020203" pitchFamily="34" charset="0"/>
            </a:endParaRPr>
          </a:p>
        </p:txBody>
      </p:sp>
      <p:sp>
        <p:nvSpPr>
          <p:cNvPr id="2" name="Inhaltsplatzhalter 1"/>
          <p:cNvSpPr>
            <a:spLocks noGrp="1"/>
          </p:cNvSpPr>
          <p:nvPr>
            <p:ph sz="quarter" idx="1"/>
          </p:nvPr>
        </p:nvSpPr>
        <p:spPr>
          <a:xfrm>
            <a:off x="618056" y="1129782"/>
            <a:ext cx="8229600" cy="4937760"/>
          </a:xfrm>
        </p:spPr>
        <p:txBody>
          <a:bodyPr>
            <a:noAutofit/>
          </a:bodyPr>
          <a:lstStyle/>
          <a:p>
            <a:r>
              <a:rPr lang="de-DE" sz="2400" dirty="0" smtClean="0"/>
              <a:t>Atemwegsobstruktion durch Pseudomembranen</a:t>
            </a:r>
            <a:endParaRPr lang="de-DE" sz="2400" dirty="0"/>
          </a:p>
          <a:p>
            <a:r>
              <a:rPr lang="de-DE" sz="2400" dirty="0" smtClean="0"/>
              <a:t>Myokarditis  </a:t>
            </a:r>
          </a:p>
          <a:p>
            <a:pPr lvl="1"/>
            <a:r>
              <a:rPr lang="de-DE" sz="2100" dirty="0" smtClean="0"/>
              <a:t>Frühmyokarditis </a:t>
            </a:r>
            <a:r>
              <a:rPr lang="de-DE" sz="2100" dirty="0"/>
              <a:t>8 – 10 Tage </a:t>
            </a:r>
          </a:p>
          <a:p>
            <a:pPr lvl="1"/>
            <a:r>
              <a:rPr lang="de-DE" sz="2400" dirty="0" smtClean="0"/>
              <a:t>Spätmyokarditis </a:t>
            </a:r>
            <a:r>
              <a:rPr lang="de-DE" sz="2400" dirty="0"/>
              <a:t>4 – 8 Wochen nach Krankheitsbeginn</a:t>
            </a:r>
          </a:p>
          <a:p>
            <a:r>
              <a:rPr lang="de-DE" sz="2400" dirty="0" smtClean="0"/>
              <a:t>Polyneuropathie</a:t>
            </a:r>
          </a:p>
          <a:p>
            <a:pPr lvl="1"/>
            <a:r>
              <a:rPr lang="de-DE" sz="2100" dirty="0" smtClean="0"/>
              <a:t>Lähmungen von Kopf- Gesichts-, Rumpf-</a:t>
            </a:r>
            <a:br>
              <a:rPr lang="de-DE" sz="2100" dirty="0" smtClean="0"/>
            </a:br>
            <a:r>
              <a:rPr lang="de-DE" sz="2100" dirty="0" smtClean="0"/>
              <a:t>Atemmuskulatur, </a:t>
            </a:r>
          </a:p>
          <a:p>
            <a:pPr lvl="1"/>
            <a:r>
              <a:rPr lang="de-DE" sz="2100" dirty="0" smtClean="0"/>
              <a:t>Gaumensegelparese</a:t>
            </a:r>
            <a:endParaRPr lang="de-DE" sz="2100" dirty="0"/>
          </a:p>
          <a:p>
            <a:r>
              <a:rPr lang="de-DE" sz="2400" dirty="0"/>
              <a:t>Akutes Nierenversagen</a:t>
            </a:r>
          </a:p>
        </p:txBody>
      </p:sp>
      <p:sp>
        <p:nvSpPr>
          <p:cNvPr id="5" name="Pfeil nach rechts 4"/>
          <p:cNvSpPr/>
          <p:nvPr/>
        </p:nvSpPr>
        <p:spPr>
          <a:xfrm>
            <a:off x="7464152" y="1177452"/>
            <a:ext cx="875358" cy="451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p:nvPicPr>
        <p:blipFill rotWithShape="1">
          <a:blip r:embed="rId5"/>
          <a:srcRect l="27556" t="14381" r="28738" b="5658"/>
          <a:stretch/>
        </p:blipFill>
        <p:spPr>
          <a:xfrm>
            <a:off x="5663952" y="2902397"/>
            <a:ext cx="3820403" cy="3785984"/>
          </a:xfrm>
          <a:prstGeom prst="rect">
            <a:avLst/>
          </a:prstGeom>
        </p:spPr>
      </p:pic>
      <p:sp>
        <p:nvSpPr>
          <p:cNvPr id="8" name="Textfeld 7"/>
          <p:cNvSpPr txBox="1"/>
          <p:nvPr/>
        </p:nvSpPr>
        <p:spPr>
          <a:xfrm>
            <a:off x="805319" y="6254851"/>
            <a:ext cx="3884397" cy="246221"/>
          </a:xfrm>
          <a:prstGeom prst="rect">
            <a:avLst/>
          </a:prstGeom>
          <a:noFill/>
        </p:spPr>
        <p:txBody>
          <a:bodyPr wrap="none" rtlCol="0">
            <a:spAutoFit/>
          </a:bodyPr>
          <a:lstStyle/>
          <a:p>
            <a:r>
              <a:rPr lang="de-DE" sz="1000" dirty="0"/>
              <a:t>https://link.springer.com/content/pdf/10.1007/978-3-662-25435-6_2.pdf</a:t>
            </a:r>
          </a:p>
        </p:txBody>
      </p:sp>
    </p:spTree>
    <p:extLst>
      <p:ext uri="{BB962C8B-B14F-4D97-AF65-F5344CB8AC3E}">
        <p14:creationId xmlns:p14="http://schemas.microsoft.com/office/powerpoint/2010/main" val="217988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000" b="1" dirty="0"/>
              <a:t>DIPHTERIE</a:t>
            </a:r>
            <a:br>
              <a:rPr lang="de-DE" sz="2000" b="1" dirty="0"/>
            </a:br>
            <a:endParaRPr lang="de-DE" sz="2000" dirty="0">
              <a:latin typeface="Gill Sans MT Condensed" panose="020B0506020104020203" pitchFamily="34" charset="0"/>
            </a:endParaRPr>
          </a:p>
        </p:txBody>
      </p:sp>
      <p:sp>
        <p:nvSpPr>
          <p:cNvPr id="2" name="Inhaltsplatzhalter 1"/>
          <p:cNvSpPr>
            <a:spLocks noGrp="1"/>
          </p:cNvSpPr>
          <p:nvPr>
            <p:ph sz="quarter" idx="1"/>
          </p:nvPr>
        </p:nvSpPr>
        <p:spPr/>
        <p:txBody>
          <a:bodyPr>
            <a:noAutofit/>
          </a:bodyPr>
          <a:lstStyle/>
          <a:p>
            <a:pPr marL="0" indent="0">
              <a:buNone/>
            </a:pPr>
            <a:r>
              <a:rPr lang="de-DE" sz="2800" b="1" u="sng" dirty="0"/>
              <a:t>Diagnostik:</a:t>
            </a:r>
            <a:r>
              <a:rPr lang="de-DE" sz="2800" dirty="0"/>
              <a:t> </a:t>
            </a:r>
            <a:r>
              <a:rPr lang="de-DE" sz="2800" u="sng" dirty="0"/>
              <a:t>Anamnese/Klinik + Erregernachweis:</a:t>
            </a:r>
            <a:r>
              <a:rPr lang="de-DE" sz="2800" dirty="0"/>
              <a:t> </a:t>
            </a:r>
            <a:br>
              <a:rPr lang="de-DE" sz="2800" dirty="0"/>
            </a:br>
            <a:r>
              <a:rPr lang="de-DE" sz="2800" dirty="0"/>
              <a:t>Rachen-/Nasenabstrich, </a:t>
            </a:r>
          </a:p>
          <a:p>
            <a:pPr marL="0" indent="0">
              <a:buNone/>
            </a:pPr>
            <a:r>
              <a:rPr lang="de-DE" sz="2800" dirty="0"/>
              <a:t>Nachweis des </a:t>
            </a:r>
            <a:r>
              <a:rPr lang="de-DE" sz="2800" u="sng" dirty="0" err="1"/>
              <a:t>Diphterietoxins</a:t>
            </a:r>
            <a:r>
              <a:rPr lang="de-DE" sz="2800" dirty="0"/>
              <a:t> oder </a:t>
            </a:r>
            <a:r>
              <a:rPr lang="de-DE" sz="2800" dirty="0" smtClean="0"/>
              <a:t>des </a:t>
            </a:r>
            <a:r>
              <a:rPr lang="de-DE" sz="2800" dirty="0" err="1"/>
              <a:t>Diphterietoxin</a:t>
            </a:r>
            <a:r>
              <a:rPr lang="de-DE" sz="2800" dirty="0"/>
              <a:t>-Gens (PCR)</a:t>
            </a:r>
            <a:br>
              <a:rPr lang="de-DE" sz="2800" dirty="0"/>
            </a:br>
            <a:r>
              <a:rPr lang="de-DE" sz="2800" dirty="0"/>
              <a:t/>
            </a:r>
            <a:br>
              <a:rPr lang="de-DE" sz="2800" dirty="0"/>
            </a:br>
            <a:endParaRPr lang="de-DE" sz="2800" dirty="0"/>
          </a:p>
        </p:txBody>
      </p:sp>
    </p:spTree>
    <p:extLst>
      <p:ext uri="{BB962C8B-B14F-4D97-AF65-F5344CB8AC3E}">
        <p14:creationId xmlns:p14="http://schemas.microsoft.com/office/powerpoint/2010/main" val="1449766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wgHBgkIBwgKCgkLDRYPDQwMDRsUFRAWIB0iIiAdHx8kKDQsJCYxJx8fLT0tMTU3Ojo6Iys/RD84QzQ5OjcBCgoKDQwNGg8PGjclHyU3Nzc3Nzc3Nzc3Nzc3Nzc3Nzc3Nzc3Nzc3Nzc3Nzc3Nzc3Nzc3Nzc3Nzc3Nzc3Nzc3N//AABEIAKcAdQMBIgACEQEDEQH/xAAcAAACAgMBAQAAAAAAAAAAAAAFBgQHAAEDAgj/xAA/EAACAQMDAQUDCwEHBAMAAAABAgMABBEFEiExBhNBUWEicYEHFCMyQpGhscHR8BUzUlNykqLhFiSCsmLC0v/EABQBAQAAAAAAAAAAAAAAAAAAAAD/xAAUEQEAAAAAAAAAAAAAAAAAAAAA/9oADAMBAAIRAxEAPwBgWIo55OM5raK+fa5H31Njiz15+FbEXteNByEbbM+FR2jY54z4DFExGMefvrhNHgjaD8KARPAwbw92ajvBIftYx05onOuODkH31BuAFXc+VHqaAfLZlQ2WOD5H1obdQEg47w4bn2qLTSb4gy5OeFwepzUBG+dyyRQEMFOCw6E+I9fGgE3KOwySFA8C3NQysZBZiSVHsj1zRe6gLyFUBKg49lSTmoQihtZBc37NHCoyidWkbwAHjzz5edAPvNPlnMcDHu+/OM9cAYJ93HP40GRhK+4n6w4JHWmK3luZbTVdYuIyIbS2eO2jB4DynYD7+eTS/HGuVVjjI6CglwRRdFyPDA6VfcEWy3iHkij8Ko6ygRUAZuTwOavojEaAf3RQcduayvePKsoIndgKMV4aIHnmu+PEHPpSz2h7W2+lXHzdYmkmCncuCNp8KBi2Y4HSg3aTVYtHsjczcruCj3mlW77dalNGVt4IomwfaPPH74pT1C7vtTfF3cy3AyW2v0BoPeq9rb+5uxLC2wIfYAHBHI/nuqFqfabUdQj7sPkt9lftcf8ANdYdLjZlkbLY6Lj31Ni0mITIYwinw45oBtlqGoxLDDI0qxAYyR9U9Tx4Gu+m6/chhboRBbo2OASxXPnkfoPPNHGs4wuEChBwS2Dnzrz82sZCYBCqjOzK+v8ADQdtfluY7WBreWSNGIffCxUvjqvHTPIPrxQW1gvNVvmuZ13vI2c7cDHj/PjzTTaR29xby6MAqtFEZYgByVBwfiGI++u/Z+Aqq2rLyrAqre8ff9n76CRc6LNP2Un0i0eNbifbLJlc5wc49MkdarKRZLW6ktrhTFPE21lPn76vmWwtGSeGGUw3bJtluI8b13dD8PL3VQ/aXS7/ALO6u8GpsZHYl47kcicf3h6+Y8DQHNE0fU9VKm1iUR5H0jvgeuPP4VeAljkC7Gz7Pliq+7Kxp8xgZUO4/Rqm/hRjwHh4mm+YoscLoGypAOPGgJ9Kysjy0aMwAYgEj1rKBMtdXv8AuUcbR4sCM7qD63I2qywPNYD51GRvZGLFo+c+zjwOOamWkwjjwV2Hbnk58/8AiuUsffS97G5jnVTtkDYwMc+8GghDSY2QYjwOnOKgyWLRMFWI88cgc+tEtJv5j9Depl0OASDggcE/gfdUu4lQy4wAxPUUAwWndoXlG0AcHFc32vnuVzuXOcefn8KmtDLcsFIO1Tls+n8Fc57QcKoBAQb8DjzoB8Tyyt0yFbjPAr2buJJMt/ald23GePLivF4vzZTEvsgjkjqDQyKF2udroRtI7z/L76CfDcz6ddHVygkWI7tq9Sg4ZfiM/h5U3QmC10661ewWK+umizaxb8ImDgYPQsc/oPMrWtOlppLIkQMs42qinlmPAHvzUHQZZdM7QW+mj6VRbC3ilK7ts2dxx4gZLLjyAoGrSe0lnLK1wGkDTp9Mrght3xr32ltLbtRocljs/wC9z3lnMVJCSjnaT4bh7PxB8KH69oizwNMsLJdMveEKwGffjihum2UmnXem3tvfXLQpN9NbS5zsIPJwAGIJHTGAPHxAT2H0NNV03WY11BoLpdkdsm8qyuASx25+HwNWH2RQWugC1Nw0syP7IcHETY5HJJxnPjUUaPa2HaS71i0mFst8MPtkC4lHJ4IwQevnndTDp7Wt1c7lCPE/BIG5Xcgn8gTQEdKluZLJJLxAkjfY8VGBwcdec1qpDHB6dTmsoKltr3flJSOfzrSSy4XYwIbj099CI5CjHkAYz50Q06Qx7QwX2jksPDyoJZuFsriJruLvLZ8d4Bzg/wB6iJgxdKY2EkEgDQyhsnB6ZqNJbmSM94u5COlbsbGOO2JhmaN42yIycDHOPhz+vnQFXTu4DzwASQPPFDWMrRsEXBJ6+FbjuZZZnhmjkDb8MCv61N1AiK27tWAYDLt4KPL3/wA9wLN1JtkDbuM5PTjHP6VuC6RLHfg97JJ9rpj+Ch+oXKSX62qZO48jNRdcuTaG3jAwxPwH8xQNErK16b6Zcx230dsMZDS7eSfQc/j5VkdoJ7RWVV+ciQSJIDyJAQwb7xQ+2me97oqSkEQPc56kHqx99ElLWsW/eoABzjPHSgMaVqSahHLuHIAkUHwVh0+BB++uetMDbW2wBsyKvHTII/Sl3TLgWOsyk5ECwAlvAb2Rhny6tWa5qaG0aDc/suJU2j62CDx9xoHgxWV+Etb9A8E7hwQcYdePh+xorpM8UloHtLc29qrERRsMEgdWbPOT68464PAQdK1WO6sVhunZQ2GSbd9rHDA/gaOaRqT38M0M07RXVnJtu0JHtIRw/wAQOvHINA4xzRzIH6A1lAoL1EUvLK6NId2OuB4D0wPxzWqCrIzmMlcZNErMR9xvZvaUgHnzNBVkwxZQFGep8KM6dIk0JU4YhMMMfj+VAfs4tsQVm3eOetSUEcYKN9vOPX+ZoTptznCk+0MZUfnXLXdRWAv3Jdm+rt8c0BlL+2htolugqw940VqcHPHXaOu0ZXzGSB7lfUNW1GW4OlWduZ5P78ftbs+PHP31K160nu9Xj06Eu0lnDHaBY/8AFxukP+tmz/lpp0PSr3SL1Y5JFmtpLU945xuEwfI9SMHHwNAsaX2KuABcX0/dSt1Cnc+D156D8aI6h2b042s7SQ97KIziSQ7ivuppl6Hw9fOg+uXBTTbqRVGEiY9fSgrvSNSjDi371VKHAJPXn8fzprtJIp4N6HKfaGehqpFclw653HmrOs9JlntEfSLhYbhE3S27ElGIGCR5Dg0A65lRu0MungtmWz+bszDGCM7T8A34V27PWsN3CYL4hXjOwFj0NDZ7edpkfUreSC7Bz36c7vLp18c/DNSrS8mUPO6WyxwzBZ5I2UGUMvHsdcgnqoxzzgjkCV32YlsjHcWzyBDjciGmW2s4H1JJyCRLF3Vwq9ZF6gY+FS9NZLmxaN23I4yrZ+Oc0E0TUgmuQ21wxaS5mKwqSBjYRlvcP0NA0WlkZohPOp7yX22DDO0nnA93SsrtZw6rbWyRqLe4HXvJnyzfcoFZQU/bojRkN1OfGpOnymNgn2vPnpQ6F3Me7PB6elT9PiYyoAzAk+B9aApYBxfq5J2oC5Y85FdNItjqvbW1Qxl4Y5DcSLgfVT2j+IA+NTrgQ2FozTFRvXDsBwB7v0obDPNZdltQv7SRobi+uEtYGU4Kop3yHPr7I+NA/wCg6QdPSa6uwr393K80zqchS5JIB9561Luc9duDnHJqm5O0GtBVH9Vu18DiZv3qJPr2qSAqdTvG29CZ2z+dBb0uSxBycdKXe2Uwi0G9UkjMbeHpVbXWq6mWBGpXh8cGds/nUaW6up0Mc93O4znDSkg/jQDVxhhgZ2nwq39EuFFndOsarJ802q+Rkl/ZH/vn4VVZVQjHGeMU/dmZ1vNQtIFBfbCN7eAxggf7aD12qdp0vI0Que7dlx4FRnPwxQTs1FNJBbSn6VZCyyI3UkMc8+IwRR3tDMtstyDgMYpEyB4lcfqah9kr107M3KqF72G7R4+OgaPB/wDWglR9oX0a5mtbtCyJ7HTk+vx4PvJoh8nltb6hfz67eRvJa6eJUty4G1zICWHrjJ/10Pgm06BLk6jbNNeSyCQyyRhxtXoPhjnI5z9zLaaxBJpdvbxMpKgghVATO70+BoJ8Oq63aw7LTTY70pJJFIjS7O7KsQGB5yGXBx4c8nIxlZDYT6ha2sxZ+8MI3tESA3LAZ8zgCsoKulsrvSJza6vYzWkmMhZUK592evvFF+z7pJeDjK92SSB4Y8qu7UrCy1rS3stSgWaGQYAPUHzU9QfUUja98ndppdjcXui380ZVc9xcYdT6K2AR7znrQA4rH/qjtJDoltKsaxR97cSHoBkE4HnyAPUmvXygdnrrRdNs1gtjLpdmZV70NvIeRySWwBgYC84xkffYPY+ygtNOS2SXDODPM4HVieT6dcD0FTdW7QaZpWky3l9L32nq/cSMF38lthG3HPPBoPm8vHg4GD0yRXB2yzbhk+QNTu0llbafr13BpziXTzJ3lrIG4eJwGXB9AcfChcmS3P5eNBpzlTgj414V+CXGcdceldMZ+/gEVzRAZCSOB/P1oNt/YtjnBOPWrT7I6Va2sUeoxI8ZMWO6Y5GCM59/X7x0qsBtMTblzk+HgatXsfOt1pQUcAIc/BQP1oFntXNkTMD7JDkChPZ6dO5u4yMK8MJHPGRuz+dFteTm5XbykLnFLuioVu5FPAaBWwehPFA224jbTu9yTJgbVbk48P560Z0HSonvg3cu+JoySVIXbnLehHQVFsI1WKSL2RLEokQdAwHBH5H76ddLBWGwiCH6gkf0GOB+VAa04x2LTRwqkce7CoBgDk9B8a3UNJY5pppCwKM2UIOMjFZQEbgvbyQjOYtpwfXjH60sfKJro0zRbTMm3vrtVbAydoVmOPiFpr17TpNT0e4tbW4+bXTJmCf/AA5ByD7vA+hqj9X0/thquqwaLr0cxaFiys0a93g4BcOBgjGKB30q/wBP1qeze0FzKtvlnKqwDHGQOgyOn4UD+U43mn6LpumRhjptwTcd7uOCeCIz4DDMT93lTDYdl9S0iOIaffWQs8Dv4piUBBzkHjnjPx5xTFddn7XXOyn9IupA6RgCKZQTtYAc5PXkmg+dUj3EbXJ4HwrncxAgsCeD18KPXvZ29sddn0goHmQblIYYZeSCD0yccdKDX8ZtpjDIp7xCRIvgrdCPzoIajB8dw8M4xXsIqMdvTPGQSaaeymkdn9T06T+oT30V0qSN7OAgIGQAdh9OM5pOVuQX4J8ugoO4GZQrNuzx6H/mrP8Ak+UNb3xJ3bFTBzxnn9hVWwf2w5yozn+e+rT+TjB0S+Zf8QL78D/mgB9olDPqrYGVgIHPmaXdKBOtWUZBIktEXp1xj9qOdo3Q/wBb2YyIV6epP7fjUHshEsvbHRkkwVkglBB8cRv+tA1Msw3p3YB74hGHTBPA+PHHrTPpF9OZoUkT2lkVHfOBgYz9wzQEsUtbSBxlhfICT1I3jH5fhRu8tZbLWWnt2xG6Ozp4H2W5oOvY2xtbzQbDUJ42NzPaRK7ljyFzt46D6xrKkaDItt2e0mGMkBbOIf7RW6BzEoVfb499edRhSa0k7wAtGpdGI+qcZpB0v5U9D1SNI54p7S4JAJeLcnr0NE9e7XaedMks7W4M8l5GYlaNvaVmGCeOgxnnPWgn3kNpqmlXFncxxzRzRgGPOOfAgjoR1qXaRzC0a33uFYHO1sHn1FAtIiih+kUPvYBctIzeHkTR+KQ4zmgrztXaafoXabT5nY920KoVJLN9c5bPUnFVx2sMS9pL/uZA8Ms3eq+3aWDjd4+PNWl8o+h3Gr6nYzQNGqxRYy+ect4Yqv8AWOxuv6hqM02n2izwhYwXW5iGWCANwWBHIPGBQTexbNovaG0aWKOa2ukdtxy3hwCPgffmlftWLcdpr8WixdwZPY2IEH1RngdOc009j7vvI1V170kHu3YHK+z7vHp8ay5+TntDqVw99p9tB83mVTGWnVeAoHQkHw8aBKtkA74EjIAAAq0Pk6eNOz8q7uTcEnPj0oKPkt7VLE30FqpPIPzoc/zmu+nw3fZy0Syvsd46d8rQksGG4gHP/iRQLfaG4K3OthTw7ImP/I1K7JusXbfQmOBgMv3xn96B6q/fX1xgf2sykceZo12ch39qdMmYAlbpAfIgqxP5UDbdB31xYwWCpdptAPkRTb2jYx2d5dxYJhsp8r6iNsUtWYE/aF8/W+cK/TnAI/ajfbZ1suyesykj2rR0HqXOz/7UGaJaXX9MspBfM0MllblISg+iIQA4PjkjNZUiwbutG0xGbZttIxz57QKygoXT0uUk3w9T7OB1OeMUy6c90lzB3w7tN+Rk456Y86mWvZK+uSPmcgt+OWZWyPPoam2vye65G5lWZJGVSVAbaWbHGc+HTPIoLA0p1eAMCOTRqBx50maQvaeyxFd9nLhz03288TL1/wA1M9vFq80DFbFbdyOBcSDj37SaCXc2EV9tMsQk29OSPyoPp2iy2rahHo181s73BlKyoGRQ69BjnGdx6+lMmmW1xZ2m28mE8zsWYqu1V8go649TyaiaXPd3Or6gtzpl1aW6qqRzTFNs2GfJAUk8gjqKBB0X5PtX0fJuP6c4QkrJHO6rjHiNhP8ABTRY9qNK0S1tNKub4SXMcaqxSNlGT5AjOOtHdT0qO9hZNwBIIBZA+OOoB8aWovk40+OQOLtyykcd1hWHGQcN6UDlZ3MN2neQyrIoOCV8D5VVHyrj+lta3KYWKK5nt2JXJ+kCTLj4tJVpaXYxabZrawKNqkscZ9ok5zyTSH8s9l847L6jIRkwG2uEGOmGeNj9zrQUa86fO+8V9yiRSvHgKYuyV7t1S0klxua5ATPHRG/U4pPHHhW1PmBQXJper6ZBrMkl3f2tuqRAAGXq24E48zzjiunabtFYdotJm06ySaSHeneTumwHbhgFB58jk+6kHSxaSabC8m1NrYyD0OKbbHU57aK30yGC2nhYI6yPb72hJcDdnpggKORQPbqyWFiuzcFi28emKyu2Va3iAOQM4591boKrsu1l9FdGIXjIqk9Y0IP+w1YFl2mfYCL4DgE/RD0/+NarKCbD2oaTcw1DKDpiLkj/AE8VKk7SJGQGvWJyBxH64/u1lZQdP69EzD/vztU8/RH9q9nXLcKqtqLgkgZ7s+fotZWUHP8A6gtIyofUOfSNv/zUtO0mmFYz8+XJIDfRPzjrj2a3WUHVO0mkM2WvOCePoX8Bz4UE7b63o112Q1VTcxyy/NWABhbB9oHj2fd41qsoPn43NmzoWjA2DHK54Gzg+fRxXr5xYsys6qRhdy93g8ADqPXJPnnFarKD3p91Z26IG9t15OAcE59R5fw01iEQ/wBKuk7pbaSSMrGmQSSCyBuCPq9MDHng1lZQODarcQrGhjRhtyWDbctkg8c8cDFZWVlB/9k="/>
          <p:cNvSpPr>
            <a:spLocks noChangeAspect="1" noChangeArrowheads="1"/>
          </p:cNvSpPr>
          <p:nvPr/>
        </p:nvSpPr>
        <p:spPr bwMode="auto">
          <a:xfrm>
            <a:off x="15240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pic>
        <p:nvPicPr>
          <p:cNvPr id="315396" name="Picture 4" descr="dankesbrief_bruen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48551" y="692696"/>
            <a:ext cx="6916304" cy="5878860"/>
          </a:xfrm>
          <a:prstGeom prst="rect">
            <a:avLst/>
          </a:prstGeom>
          <a:noFill/>
          <a:extLst>
            <a:ext uri="{909E8E84-426E-40DD-AFC4-6F175D3DCCD1}">
              <a14:hiddenFill xmlns:a14="http://schemas.microsoft.com/office/drawing/2010/main">
                <a:solidFill>
                  <a:srgbClr val="FFFFFF"/>
                </a:solidFill>
              </a14:hiddenFill>
            </a:ext>
          </a:extLst>
        </p:spPr>
      </p:pic>
      <p:pic>
        <p:nvPicPr>
          <p:cNvPr id="315394" name="Picture 2" descr="http://upload.wikimedia.org/wikipedia/commons/thumb/b/b4/Antitoxin_diphtheria.jpg/220px-Antitoxin_diphthe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975" y="183736"/>
            <a:ext cx="1576210" cy="2306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c/c7/E_A_Behr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103" y="2276872"/>
            <a:ext cx="3275911" cy="436567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63352" y="107921"/>
            <a:ext cx="5330305" cy="584775"/>
          </a:xfrm>
          <a:prstGeom prst="rect">
            <a:avLst/>
          </a:prstGeom>
          <a:noFill/>
          <a:ln>
            <a:noFill/>
          </a:ln>
        </p:spPr>
        <p:txBody>
          <a:bodyPr wrap="none" rtlCol="0">
            <a:spAutoFit/>
          </a:bodyPr>
          <a:lstStyle/>
          <a:p>
            <a:r>
              <a:rPr lang="de-DE" sz="3200" dirty="0">
                <a:solidFill>
                  <a:schemeClr val="tx2"/>
                </a:solidFill>
                <a:latin typeface="+mj-lt"/>
                <a:ea typeface="+mj-ea"/>
                <a:cs typeface="+mj-cs"/>
              </a:rPr>
              <a:t>Emil von Behring </a:t>
            </a:r>
            <a:r>
              <a:rPr lang="de-DE" sz="2000" dirty="0">
                <a:solidFill>
                  <a:schemeClr val="tx2"/>
                </a:solidFill>
                <a:latin typeface="+mj-lt"/>
                <a:ea typeface="+mj-ea"/>
                <a:cs typeface="+mj-cs"/>
              </a:rPr>
              <a:t>(1854-1917)</a:t>
            </a:r>
          </a:p>
        </p:txBody>
      </p:sp>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80" y="904155"/>
            <a:ext cx="2225946" cy="317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74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fade">
                                      <p:cBhvr>
                                        <p:cTn id="7" dur="500"/>
                                        <p:tgtEl>
                                          <p:spTgt spid="315396"/>
                                        </p:tgtEl>
                                      </p:cBhvr>
                                    </p:animEffect>
                                  </p:childTnLst>
                                </p:cTn>
                              </p:par>
                              <p:par>
                                <p:cTn id="8" presetID="10" presetClass="entr" presetSubtype="0" fill="hold" nodeType="withEffect">
                                  <p:stCondLst>
                                    <p:cond delay="0"/>
                                  </p:stCondLst>
                                  <p:childTnLst>
                                    <p:set>
                                      <p:cBhvr>
                                        <p:cTn id="9" dur="1" fill="hold">
                                          <p:stCondLst>
                                            <p:cond delay="0"/>
                                          </p:stCondLst>
                                        </p:cTn>
                                        <p:tgtEl>
                                          <p:spTgt spid="315394"/>
                                        </p:tgtEl>
                                        <p:attrNameLst>
                                          <p:attrName>style.visibility</p:attrName>
                                        </p:attrNameLst>
                                      </p:cBhvr>
                                      <p:to>
                                        <p:strVal val="visible"/>
                                      </p:to>
                                    </p:set>
                                    <p:animEffect transition="in" filter="fade">
                                      <p:cBhvr>
                                        <p:cTn id="10" dur="500"/>
                                        <p:tgtEl>
                                          <p:spTgt spid="31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2800" dirty="0" smtClean="0"/>
              <a:t>DIPHTERIE: Therapie</a:t>
            </a:r>
            <a:r>
              <a:rPr lang="de-DE" sz="2800" dirty="0"/>
              <a:t/>
            </a:r>
            <a:br>
              <a:rPr lang="de-DE" sz="2800" dirty="0"/>
            </a:br>
            <a:endParaRPr lang="de-DE" sz="2800" dirty="0">
              <a:latin typeface="Gill Sans MT Condensed" panose="020B0506020104020203" pitchFamily="34" charset="0"/>
            </a:endParaRPr>
          </a:p>
        </p:txBody>
      </p:sp>
      <p:sp>
        <p:nvSpPr>
          <p:cNvPr id="2" name="Inhaltsplatzhalter 1"/>
          <p:cNvSpPr>
            <a:spLocks noGrp="1"/>
          </p:cNvSpPr>
          <p:nvPr>
            <p:ph sz="quarter" idx="1"/>
          </p:nvPr>
        </p:nvSpPr>
        <p:spPr>
          <a:xfrm>
            <a:off x="479376" y="1143000"/>
            <a:ext cx="8784976" cy="4937760"/>
          </a:xfrm>
        </p:spPr>
        <p:txBody>
          <a:bodyPr>
            <a:noAutofit/>
          </a:bodyPr>
          <a:lstStyle/>
          <a:p>
            <a:pPr marL="0" indent="0">
              <a:buNone/>
            </a:pPr>
            <a:r>
              <a:rPr lang="de-DE" sz="2400" dirty="0" smtClean="0"/>
              <a:t>Isolierung </a:t>
            </a:r>
            <a:r>
              <a:rPr lang="de-DE" sz="2400" dirty="0"/>
              <a:t>von Verdachts- und Krankheitsfällen!</a:t>
            </a:r>
          </a:p>
          <a:p>
            <a:r>
              <a:rPr lang="de-DE" sz="2400" dirty="0"/>
              <a:t>Gabe von Antitoxin, (neutralisiert zirkulierendes Toxin):</a:t>
            </a:r>
          </a:p>
          <a:p>
            <a:pPr>
              <a:buFont typeface="Symbol" panose="05050102010706020507" pitchFamily="18" charset="2"/>
              <a:buChar char="-"/>
            </a:pPr>
            <a:r>
              <a:rPr lang="de-DE" sz="2400" dirty="0" err="1"/>
              <a:t>Heterologes</a:t>
            </a:r>
            <a:r>
              <a:rPr lang="de-DE" sz="2400" dirty="0"/>
              <a:t> </a:t>
            </a:r>
            <a:r>
              <a:rPr lang="de-DE" sz="2400" dirty="0" err="1"/>
              <a:t>Diphterieantitoxin</a:t>
            </a:r>
            <a:r>
              <a:rPr lang="de-DE" sz="2400" dirty="0"/>
              <a:t> vom Pferd (Auslandsapotheke)</a:t>
            </a:r>
          </a:p>
          <a:p>
            <a:pPr>
              <a:buFont typeface="Symbol" panose="05050102010706020507" pitchFamily="18" charset="2"/>
              <a:buChar char="-"/>
            </a:pPr>
            <a:r>
              <a:rPr lang="de-DE" sz="2400" dirty="0"/>
              <a:t>Penicillin</a:t>
            </a:r>
          </a:p>
          <a:p>
            <a:r>
              <a:rPr lang="de-DE" sz="2400" dirty="0"/>
              <a:t>Bei klinisch gesunden Kontaktpersonen </a:t>
            </a:r>
            <a:r>
              <a:rPr lang="de-DE" sz="2400" dirty="0" smtClean="0"/>
              <a:t/>
            </a:r>
            <a:br>
              <a:rPr lang="de-DE" sz="2400" dirty="0" smtClean="0"/>
            </a:br>
            <a:r>
              <a:rPr lang="de-DE" sz="2400" dirty="0" smtClean="0"/>
              <a:t>Postexpositionsprophylaxe </a:t>
            </a:r>
            <a:r>
              <a:rPr lang="de-DE" sz="2400" dirty="0"/>
              <a:t>(PEP</a:t>
            </a:r>
            <a:r>
              <a:rPr lang="de-DE" sz="2400" dirty="0" smtClean="0"/>
              <a:t>)</a:t>
            </a:r>
          </a:p>
          <a:p>
            <a:r>
              <a:rPr lang="de-DE" sz="2400" dirty="0" smtClean="0"/>
              <a:t>Erreger-</a:t>
            </a:r>
            <a:r>
              <a:rPr lang="de-DE" sz="2400" dirty="0" err="1" smtClean="0"/>
              <a:t>Eradikation</a:t>
            </a:r>
            <a:r>
              <a:rPr lang="de-DE" sz="2400" dirty="0" smtClean="0"/>
              <a:t> mit Penicillin oder </a:t>
            </a:r>
            <a:r>
              <a:rPr lang="de-DE" sz="2400" dirty="0" err="1" smtClean="0"/>
              <a:t>Erythromycin</a:t>
            </a:r>
            <a:r>
              <a:rPr lang="de-DE" sz="2400" dirty="0" smtClean="0"/>
              <a:t/>
            </a:r>
            <a:br>
              <a:rPr lang="de-DE" sz="2400" dirty="0" smtClean="0"/>
            </a:br>
            <a:r>
              <a:rPr lang="de-DE" sz="2400" dirty="0" smtClean="0"/>
              <a:t>(ersetzt nicht Gabe von Antitoxin!)</a:t>
            </a:r>
            <a:endParaRPr lang="de-DE" sz="2400" dirty="0"/>
          </a:p>
          <a:p>
            <a:pPr marL="0" indent="0">
              <a:buNone/>
            </a:pPr>
            <a:r>
              <a:rPr lang="de-DE" sz="2400" b="1" dirty="0"/>
              <a:t>Prophylaxe:</a:t>
            </a:r>
            <a:r>
              <a:rPr lang="de-DE" sz="2400" dirty="0"/>
              <a:t> Aktive Immunisierung mit Aluminium-</a:t>
            </a:r>
            <a:r>
              <a:rPr lang="de-DE" sz="2400" dirty="0" err="1"/>
              <a:t>Formalin</a:t>
            </a:r>
            <a:r>
              <a:rPr lang="de-DE" sz="2400" dirty="0"/>
              <a:t>-Toxoid</a:t>
            </a:r>
          </a:p>
          <a:p>
            <a:pPr>
              <a:buFont typeface="Symbol" panose="05050102010706020507" pitchFamily="18" charset="2"/>
              <a:buChar char="-"/>
            </a:pPr>
            <a:r>
              <a:rPr lang="de-DE" sz="2400" dirty="0"/>
              <a:t>Ab dem 6. Lebensjahr mit Impfstoff d (mit nur 2 IE Toxoid); Auffrischungsimpfungen nach 10 J. mit </a:t>
            </a:r>
            <a:r>
              <a:rPr lang="de-DE" sz="2400" dirty="0" err="1"/>
              <a:t>Tdap</a:t>
            </a:r>
            <a:r>
              <a:rPr lang="de-DE" sz="2400" dirty="0"/>
              <a:t>-Kombinationsimpfstoff </a:t>
            </a:r>
            <a:br>
              <a:rPr lang="de-DE" sz="2400" dirty="0"/>
            </a:br>
            <a:r>
              <a:rPr lang="de-DE" sz="2400" dirty="0"/>
              <a:t>gegen Tetanus, Diphterie und Pertussis</a:t>
            </a:r>
          </a:p>
          <a:p>
            <a:pPr marL="0" indent="0">
              <a:buNone/>
            </a:pPr>
            <a:endParaRPr lang="de-DE" sz="2400" dirty="0"/>
          </a:p>
        </p:txBody>
      </p:sp>
      <p:pic>
        <p:nvPicPr>
          <p:cNvPr id="4" name="Picture 2" descr="https://idw-online.de/de/newsimage?id=31208&amp;size=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336" y="473979"/>
            <a:ext cx="2839992" cy="331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7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a:solidFill>
                  <a:schemeClr val="bg1">
                    <a:lumMod val="65000"/>
                  </a:schemeClr>
                </a:solidFill>
              </a:rPr>
              <a:t>Diphterie</a:t>
            </a:r>
          </a:p>
          <a:p>
            <a:r>
              <a:rPr lang="de-DE" sz="2400" dirty="0" smtClean="0"/>
              <a:t>Tetanus</a:t>
            </a:r>
          </a:p>
          <a:p>
            <a:r>
              <a:rPr lang="de-DE" sz="2400" dirty="0" smtClean="0">
                <a:solidFill>
                  <a:schemeClr val="bg1">
                    <a:lumMod val="65000"/>
                  </a:schemeClr>
                </a:solidFill>
              </a:rPr>
              <a:t>Lyme-Erkrankung</a:t>
            </a:r>
          </a:p>
          <a:p>
            <a:r>
              <a:rPr lang="de-DE" sz="2400" dirty="0">
                <a:solidFill>
                  <a:schemeClr val="bg1">
                    <a:lumMod val="65000"/>
                  </a:schemeClr>
                </a:solidFill>
              </a:rPr>
              <a:t>Aktinomykose</a:t>
            </a:r>
          </a:p>
          <a:p>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390521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364691" y="1268413"/>
            <a:ext cx="10009112" cy="5102026"/>
          </a:xfrm>
        </p:spPr>
        <p:txBody>
          <a:bodyPr>
            <a:normAutofit/>
          </a:bodyPr>
          <a:lstStyle/>
          <a:p>
            <a:pPr>
              <a:defRPr/>
            </a:pPr>
            <a:r>
              <a:rPr lang="de-DE" sz="2400" dirty="0"/>
              <a:t>Erreger: Clostridium </a:t>
            </a:r>
            <a:r>
              <a:rPr lang="de-DE" sz="2400" dirty="0" err="1"/>
              <a:t>tetani</a:t>
            </a:r>
            <a:endParaRPr lang="de-DE" sz="2400" dirty="0"/>
          </a:p>
          <a:p>
            <a:pPr lvl="1">
              <a:defRPr/>
            </a:pPr>
            <a:r>
              <a:rPr lang="de-DE" sz="2400" dirty="0"/>
              <a:t>Obligat anaerob, grampositiv, sporenbildend</a:t>
            </a:r>
          </a:p>
          <a:p>
            <a:pPr lvl="1">
              <a:defRPr/>
            </a:pPr>
            <a:r>
              <a:rPr lang="de-DE" sz="2400" dirty="0"/>
              <a:t>Infektion meist über Sporen </a:t>
            </a:r>
          </a:p>
          <a:p>
            <a:pPr lvl="2">
              <a:defRPr/>
            </a:pPr>
            <a:r>
              <a:rPr lang="de-DE" sz="2400" dirty="0"/>
              <a:t>Erdreich, Staub</a:t>
            </a:r>
          </a:p>
          <a:p>
            <a:pPr lvl="2">
              <a:defRPr/>
            </a:pPr>
            <a:r>
              <a:rPr lang="de-DE" sz="2400" dirty="0"/>
              <a:t>Holz</a:t>
            </a:r>
          </a:p>
          <a:p>
            <a:pPr lvl="2">
              <a:defRPr/>
            </a:pPr>
            <a:r>
              <a:rPr lang="de-DE" sz="2400" dirty="0"/>
              <a:t>Wasser  </a:t>
            </a:r>
          </a:p>
          <a:p>
            <a:pPr lvl="2">
              <a:defRPr/>
            </a:pPr>
            <a:r>
              <a:rPr lang="de-DE" sz="2400" dirty="0"/>
              <a:t>auf menschlicher und tierischer Haut, verunreinigtem Heroin etc.</a:t>
            </a:r>
          </a:p>
          <a:p>
            <a:pPr lvl="2">
              <a:defRPr/>
            </a:pPr>
            <a:r>
              <a:rPr lang="de-DE" sz="2400" dirty="0"/>
              <a:t>Sporen extrem resistent!</a:t>
            </a:r>
          </a:p>
          <a:p>
            <a:pPr lvl="1">
              <a:defRPr/>
            </a:pPr>
            <a:r>
              <a:rPr lang="de-DE" sz="2400" dirty="0"/>
              <a:t>Als Parasiten im </a:t>
            </a:r>
            <a:r>
              <a:rPr lang="de-DE" sz="2400" dirty="0" err="1"/>
              <a:t>Gastrointestinaltrakt</a:t>
            </a:r>
            <a:r>
              <a:rPr lang="de-DE" sz="2400" dirty="0"/>
              <a:t> und Ausscheidungen u.a. von Rindern, Pferden </a:t>
            </a:r>
          </a:p>
          <a:p>
            <a:pPr lvl="1">
              <a:defRPr/>
            </a:pPr>
            <a:r>
              <a:rPr lang="de-DE" sz="2400" dirty="0"/>
              <a:t>Infektion meist über offene Wunden</a:t>
            </a:r>
          </a:p>
        </p:txBody>
      </p:sp>
      <p:sp>
        <p:nvSpPr>
          <p:cNvPr id="5" name="Rectangle 2"/>
          <p:cNvSpPr txBox="1">
            <a:spLocks noChangeArrowheads="1"/>
          </p:cNvSpPr>
          <p:nvPr/>
        </p:nvSpPr>
        <p:spPr bwMode="auto">
          <a:xfrm>
            <a:off x="789126" y="99189"/>
            <a:ext cx="85264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itchFamily="34" charset="0"/>
              </a:defRPr>
            </a:lvl2pPr>
            <a:lvl3pPr algn="ctr" rtl="0" eaLnBrk="0" fontAlgn="base" hangingPunct="0">
              <a:spcBef>
                <a:spcPct val="0"/>
              </a:spcBef>
              <a:spcAft>
                <a:spcPct val="0"/>
              </a:spcAft>
              <a:defRPr sz="3200" b="1">
                <a:solidFill>
                  <a:schemeClr val="tx2"/>
                </a:solidFill>
                <a:latin typeface="Arial" pitchFamily="34" charset="0"/>
              </a:defRPr>
            </a:lvl3pPr>
            <a:lvl4pPr algn="ctr" rtl="0" eaLnBrk="0" fontAlgn="base" hangingPunct="0">
              <a:spcBef>
                <a:spcPct val="0"/>
              </a:spcBef>
              <a:spcAft>
                <a:spcPct val="0"/>
              </a:spcAft>
              <a:defRPr sz="3200" b="1">
                <a:solidFill>
                  <a:schemeClr val="tx2"/>
                </a:solidFill>
                <a:latin typeface="Arial" pitchFamily="34" charset="0"/>
              </a:defRPr>
            </a:lvl4pPr>
            <a:lvl5pPr algn="ctr" rtl="0" eaLnBrk="0" fontAlgn="base" hangingPunct="0">
              <a:spcBef>
                <a:spcPct val="0"/>
              </a:spcBef>
              <a:spcAft>
                <a:spcPct val="0"/>
              </a:spcAft>
              <a:defRPr sz="3200" b="1">
                <a:solidFill>
                  <a:schemeClr val="tx2"/>
                </a:solidFill>
                <a:latin typeface="Arial" pitchFamily="34" charset="0"/>
              </a:defRPr>
            </a:lvl5pPr>
            <a:lvl6pPr marL="457200" algn="ctr" rtl="0" fontAlgn="base">
              <a:spcBef>
                <a:spcPct val="0"/>
              </a:spcBef>
              <a:spcAft>
                <a:spcPct val="0"/>
              </a:spcAft>
              <a:defRPr sz="3200" b="1">
                <a:solidFill>
                  <a:schemeClr val="tx2"/>
                </a:solidFill>
                <a:latin typeface="Arial" pitchFamily="34" charset="0"/>
              </a:defRPr>
            </a:lvl6pPr>
            <a:lvl7pPr marL="914400" algn="ctr" rtl="0" fontAlgn="base">
              <a:spcBef>
                <a:spcPct val="0"/>
              </a:spcBef>
              <a:spcAft>
                <a:spcPct val="0"/>
              </a:spcAft>
              <a:defRPr sz="3200" b="1">
                <a:solidFill>
                  <a:schemeClr val="tx2"/>
                </a:solidFill>
                <a:latin typeface="Arial" pitchFamily="34" charset="0"/>
              </a:defRPr>
            </a:lvl7pPr>
            <a:lvl8pPr marL="1371600" algn="ctr" rtl="0" fontAlgn="base">
              <a:spcBef>
                <a:spcPct val="0"/>
              </a:spcBef>
              <a:spcAft>
                <a:spcPct val="0"/>
              </a:spcAft>
              <a:defRPr sz="3200" b="1">
                <a:solidFill>
                  <a:schemeClr val="tx2"/>
                </a:solidFill>
                <a:latin typeface="Arial" pitchFamily="34" charset="0"/>
              </a:defRPr>
            </a:lvl8pPr>
            <a:lvl9pPr marL="1828800" algn="ctr" rtl="0" fontAlgn="base">
              <a:spcBef>
                <a:spcPct val="0"/>
              </a:spcBef>
              <a:spcAft>
                <a:spcPct val="0"/>
              </a:spcAft>
              <a:defRPr sz="3200" b="1">
                <a:solidFill>
                  <a:schemeClr val="tx2"/>
                </a:solidFill>
                <a:latin typeface="Arial" pitchFamily="34" charset="0"/>
              </a:defRPr>
            </a:lvl9pPr>
          </a:lstStyle>
          <a:p>
            <a:pPr algn="l">
              <a:defRPr/>
            </a:pPr>
            <a:r>
              <a:rPr lang="en-US" b="0" kern="0" dirty="0" smtClean="0">
                <a:solidFill>
                  <a:srgbClr val="464653"/>
                </a:solidFill>
              </a:rPr>
              <a:t>Tetanus: </a:t>
            </a:r>
            <a:r>
              <a:rPr lang="en-US" b="0" kern="0" dirty="0" err="1" smtClean="0">
                <a:solidFill>
                  <a:srgbClr val="464653"/>
                </a:solidFill>
              </a:rPr>
              <a:t>Wundstarrkranpf</a:t>
            </a:r>
            <a:endParaRPr lang="en-US" b="0" kern="0" dirty="0">
              <a:solidFill>
                <a:srgbClr val="464653"/>
              </a:solidFill>
            </a:endParaRPr>
          </a:p>
        </p:txBody>
      </p:sp>
      <p:pic>
        <p:nvPicPr>
          <p:cNvPr id="2" name="Grafik 1"/>
          <p:cNvPicPr>
            <a:picLocks noChangeAspect="1"/>
          </p:cNvPicPr>
          <p:nvPr/>
        </p:nvPicPr>
        <p:blipFill>
          <a:blip r:embed="rId2"/>
          <a:stretch>
            <a:fillRect/>
          </a:stretch>
        </p:blipFill>
        <p:spPr>
          <a:xfrm>
            <a:off x="9768408" y="3501008"/>
            <a:ext cx="1935366" cy="2580488"/>
          </a:xfrm>
          <a:prstGeom prst="rect">
            <a:avLst/>
          </a:prstGeom>
        </p:spPr>
      </p:pic>
      <p:pic>
        <p:nvPicPr>
          <p:cNvPr id="4" name="Grafik 3"/>
          <p:cNvPicPr>
            <a:picLocks noChangeAspect="1"/>
          </p:cNvPicPr>
          <p:nvPr/>
        </p:nvPicPr>
        <p:blipFill>
          <a:blip r:embed="rId3"/>
          <a:stretch>
            <a:fillRect/>
          </a:stretch>
        </p:blipFill>
        <p:spPr>
          <a:xfrm>
            <a:off x="6927406" y="290539"/>
            <a:ext cx="4776367" cy="3184245"/>
          </a:xfrm>
          <a:prstGeom prst="rect">
            <a:avLst/>
          </a:prstGeom>
        </p:spPr>
      </p:pic>
    </p:spTree>
    <p:extLst>
      <p:ext uri="{BB962C8B-B14F-4D97-AF65-F5344CB8AC3E}">
        <p14:creationId xmlns:p14="http://schemas.microsoft.com/office/powerpoint/2010/main" val="256396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099" y="3787120"/>
            <a:ext cx="4910294" cy="307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sz="quarter" idx="1"/>
          </p:nvPr>
        </p:nvSpPr>
        <p:spPr>
          <a:xfrm>
            <a:off x="1397320" y="734169"/>
            <a:ext cx="8727107" cy="4937760"/>
          </a:xfrm>
        </p:spPr>
        <p:txBody>
          <a:bodyPr/>
          <a:lstStyle/>
          <a:p>
            <a:r>
              <a:rPr lang="de-DE" dirty="0"/>
              <a:t>Vermehrung im nekrotischen, ischämischen Gewebe</a:t>
            </a:r>
          </a:p>
          <a:p>
            <a:r>
              <a:rPr lang="de-DE" dirty="0"/>
              <a:t>Verursachen Abszesse, Gasbildung</a:t>
            </a:r>
          </a:p>
          <a:p>
            <a:pPr lvl="1"/>
            <a:r>
              <a:rPr lang="de-DE" dirty="0" smtClean="0"/>
              <a:t>Beispiele:  </a:t>
            </a:r>
          </a:p>
          <a:p>
            <a:pPr lvl="2"/>
            <a:r>
              <a:rPr lang="de-DE" i="1" dirty="0" smtClean="0"/>
              <a:t>Clostridium </a:t>
            </a:r>
            <a:r>
              <a:rPr lang="de-DE" i="1" dirty="0" err="1" smtClean="0"/>
              <a:t>perfringens</a:t>
            </a:r>
            <a:r>
              <a:rPr lang="de-DE" i="1" dirty="0" smtClean="0"/>
              <a:t>: </a:t>
            </a:r>
            <a:r>
              <a:rPr lang="de-DE" dirty="0" smtClean="0"/>
              <a:t>Gasbrand </a:t>
            </a:r>
          </a:p>
          <a:p>
            <a:pPr lvl="2"/>
            <a:r>
              <a:rPr lang="de-DE" i="1" dirty="0" err="1" smtClean="0"/>
              <a:t>Bacteroides</a:t>
            </a:r>
            <a:r>
              <a:rPr lang="de-DE" i="1" dirty="0" smtClean="0"/>
              <a:t>:  </a:t>
            </a:r>
            <a:r>
              <a:rPr lang="de-DE" dirty="0" err="1" smtClean="0"/>
              <a:t>Intraabdominelle</a:t>
            </a:r>
            <a:r>
              <a:rPr lang="de-DE" dirty="0" smtClean="0"/>
              <a:t> Infektionen</a:t>
            </a:r>
          </a:p>
          <a:p>
            <a:pPr lvl="2"/>
            <a:r>
              <a:rPr lang="de-DE" i="1" dirty="0" err="1" smtClean="0"/>
              <a:t>Propionibacterium</a:t>
            </a:r>
            <a:r>
              <a:rPr lang="de-DE" i="1" dirty="0" smtClean="0"/>
              <a:t>: </a:t>
            </a:r>
            <a:r>
              <a:rPr lang="de-DE" dirty="0" smtClean="0"/>
              <a:t>Besiedelung von Fremdmaterial </a:t>
            </a:r>
          </a:p>
          <a:p>
            <a:pPr lvl="2"/>
            <a:r>
              <a:rPr lang="de-DE" i="1" dirty="0" err="1" smtClean="0"/>
              <a:t>Peptostreptococcus</a:t>
            </a:r>
            <a:r>
              <a:rPr lang="de-DE" i="1" dirty="0" smtClean="0"/>
              <a:t>: </a:t>
            </a:r>
            <a:r>
              <a:rPr lang="de-DE" dirty="0" smtClean="0"/>
              <a:t>Orale Infektionen</a:t>
            </a:r>
          </a:p>
          <a:p>
            <a:pPr lvl="1"/>
            <a:endParaRPr lang="de-DE" dirty="0"/>
          </a:p>
        </p:txBody>
      </p:sp>
      <p:sp>
        <p:nvSpPr>
          <p:cNvPr id="2" name="Titel 1"/>
          <p:cNvSpPr>
            <a:spLocks noGrp="1"/>
          </p:cNvSpPr>
          <p:nvPr>
            <p:ph type="title"/>
          </p:nvPr>
        </p:nvSpPr>
        <p:spPr>
          <a:xfrm>
            <a:off x="1732447" y="-164108"/>
            <a:ext cx="8727107" cy="990600"/>
          </a:xfrm>
        </p:spPr>
        <p:txBody>
          <a:bodyPr>
            <a:normAutofit/>
          </a:bodyPr>
          <a:lstStyle/>
          <a:p>
            <a:r>
              <a:rPr lang="de-DE" dirty="0"/>
              <a:t>Obligat anaerobe </a:t>
            </a:r>
            <a:r>
              <a:rPr lang="de-DE" dirty="0" smtClean="0"/>
              <a:t>Bakterien</a:t>
            </a:r>
            <a:endParaRPr lang="de-DE" dirty="0"/>
          </a:p>
        </p:txBody>
      </p:sp>
      <p:pic>
        <p:nvPicPr>
          <p:cNvPr id="1026" name="Picture 2" descr="Bildergebnis für Gasbr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502" y="4133802"/>
            <a:ext cx="3316715" cy="265337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ige Legende 3"/>
          <p:cNvSpPr/>
          <p:nvPr/>
        </p:nvSpPr>
        <p:spPr>
          <a:xfrm>
            <a:off x="7692457" y="2392526"/>
            <a:ext cx="3134613" cy="1118198"/>
          </a:xfrm>
          <a:prstGeom prst="wedgeRectCallout">
            <a:avLst>
              <a:gd name="adj1" fmla="val -3749"/>
              <a:gd name="adj2" fmla="val 156736"/>
            </a:avLst>
          </a:prstGeom>
        </p:spPr>
        <p:style>
          <a:lnRef idx="2">
            <a:schemeClr val="accent1">
              <a:shade val="50000"/>
            </a:schemeClr>
          </a:lnRef>
          <a:fillRef idx="1">
            <a:schemeClr val="accent1"/>
          </a:fillRef>
          <a:effectRef idx="0">
            <a:schemeClr val="accent1"/>
          </a:effectRef>
          <a:fontRef idx="minor">
            <a:schemeClr val="lt1"/>
          </a:fontRef>
        </p:style>
        <p:txBody>
          <a:bodyPr lIns="82766" tIns="41384" rIns="82766" bIns="41384" spcCol="0" rtlCol="0" anchor="ctr"/>
          <a:lstStyle/>
          <a:p>
            <a:pPr marL="273517" lvl="1">
              <a:spcBef>
                <a:spcPts val="600"/>
              </a:spcBef>
              <a:buClr>
                <a:schemeClr val="accent1"/>
              </a:buClr>
            </a:pPr>
            <a:r>
              <a:rPr lang="de-DE" sz="2630" dirty="0">
                <a:solidFill>
                  <a:schemeClr val="bg1"/>
                </a:solidFill>
              </a:rPr>
              <a:t>Sauerstoff wirkt toxisch auf Erreger</a:t>
            </a:r>
          </a:p>
        </p:txBody>
      </p:sp>
    </p:spTree>
    <p:extLst>
      <p:ext uri="{BB962C8B-B14F-4D97-AF65-F5344CB8AC3E}">
        <p14:creationId xmlns:p14="http://schemas.microsoft.com/office/powerpoint/2010/main" val="29635485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551384" y="764704"/>
            <a:ext cx="8686800" cy="5589588"/>
          </a:xfrm>
        </p:spPr>
        <p:txBody>
          <a:bodyPr>
            <a:normAutofit/>
          </a:bodyPr>
          <a:lstStyle/>
          <a:p>
            <a:pPr marL="0" indent="0">
              <a:buNone/>
              <a:defRPr/>
            </a:pPr>
            <a:r>
              <a:rPr lang="de-DE" sz="2400" b="1" dirty="0"/>
              <a:t>Pathogenese</a:t>
            </a:r>
            <a:r>
              <a:rPr lang="de-DE" sz="2400" dirty="0"/>
              <a:t>:  </a:t>
            </a:r>
          </a:p>
          <a:p>
            <a:pPr>
              <a:defRPr/>
            </a:pPr>
            <a:r>
              <a:rPr lang="de-DE" sz="2400" dirty="0" smtClean="0"/>
              <a:t>Sporenaufnahme </a:t>
            </a:r>
            <a:endParaRPr lang="de-DE" sz="2400" dirty="0"/>
          </a:p>
          <a:p>
            <a:pPr>
              <a:defRPr/>
            </a:pPr>
            <a:r>
              <a:rPr lang="de-DE" sz="2400" dirty="0" smtClean="0"/>
              <a:t>Vermehrung </a:t>
            </a:r>
            <a:r>
              <a:rPr lang="de-DE" sz="2400" dirty="0"/>
              <a:t>der </a:t>
            </a:r>
            <a:r>
              <a:rPr lang="de-DE" sz="2400" dirty="0" err="1"/>
              <a:t>Clostridien</a:t>
            </a:r>
            <a:r>
              <a:rPr lang="de-DE" sz="2400" dirty="0"/>
              <a:t>, </a:t>
            </a:r>
          </a:p>
          <a:p>
            <a:pPr>
              <a:defRPr/>
            </a:pPr>
            <a:r>
              <a:rPr lang="de-DE" sz="2400" dirty="0" smtClean="0"/>
              <a:t>Bildung </a:t>
            </a:r>
            <a:r>
              <a:rPr lang="de-DE" sz="2400" dirty="0"/>
              <a:t>von </a:t>
            </a:r>
            <a:r>
              <a:rPr lang="de-DE" sz="2400" dirty="0" err="1"/>
              <a:t>Tetanospasmin</a:t>
            </a:r>
            <a:r>
              <a:rPr lang="de-DE" sz="2400" dirty="0"/>
              <a:t>,  </a:t>
            </a:r>
          </a:p>
          <a:p>
            <a:pPr>
              <a:defRPr/>
            </a:pPr>
            <a:r>
              <a:rPr lang="de-DE" sz="2400" dirty="0" smtClean="0"/>
              <a:t>Wanderung </a:t>
            </a:r>
            <a:r>
              <a:rPr lang="de-DE" sz="2400" dirty="0"/>
              <a:t>entlang der Nervenbahnen </a:t>
            </a:r>
            <a:r>
              <a:rPr lang="de-DE" sz="2400" dirty="0" smtClean="0"/>
              <a:t/>
            </a:r>
            <a:br>
              <a:rPr lang="de-DE" sz="2400" dirty="0" smtClean="0"/>
            </a:br>
            <a:r>
              <a:rPr lang="de-DE" sz="2400" dirty="0" smtClean="0"/>
              <a:t>zum </a:t>
            </a:r>
            <a:r>
              <a:rPr lang="de-DE" sz="2400" dirty="0"/>
              <a:t>Rückenmark,  </a:t>
            </a:r>
          </a:p>
          <a:p>
            <a:pPr>
              <a:defRPr/>
            </a:pPr>
            <a:r>
              <a:rPr lang="de-DE" sz="2400" dirty="0" smtClean="0"/>
              <a:t>Blockierung </a:t>
            </a:r>
            <a:r>
              <a:rPr lang="de-DE" sz="2400" dirty="0"/>
              <a:t>von Neurotransmittern</a:t>
            </a:r>
          </a:p>
        </p:txBody>
      </p:sp>
      <p:sp>
        <p:nvSpPr>
          <p:cNvPr id="5" name="Rectangle 2"/>
          <p:cNvSpPr txBox="1">
            <a:spLocks noChangeArrowheads="1"/>
          </p:cNvSpPr>
          <p:nvPr/>
        </p:nvSpPr>
        <p:spPr bwMode="auto">
          <a:xfrm>
            <a:off x="692364" y="116632"/>
            <a:ext cx="85264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itchFamily="34" charset="0"/>
              </a:defRPr>
            </a:lvl2pPr>
            <a:lvl3pPr algn="ctr" rtl="0" eaLnBrk="0" fontAlgn="base" hangingPunct="0">
              <a:spcBef>
                <a:spcPct val="0"/>
              </a:spcBef>
              <a:spcAft>
                <a:spcPct val="0"/>
              </a:spcAft>
              <a:defRPr sz="3200" b="1">
                <a:solidFill>
                  <a:schemeClr val="tx2"/>
                </a:solidFill>
                <a:latin typeface="Arial" pitchFamily="34" charset="0"/>
              </a:defRPr>
            </a:lvl3pPr>
            <a:lvl4pPr algn="ctr" rtl="0" eaLnBrk="0" fontAlgn="base" hangingPunct="0">
              <a:spcBef>
                <a:spcPct val="0"/>
              </a:spcBef>
              <a:spcAft>
                <a:spcPct val="0"/>
              </a:spcAft>
              <a:defRPr sz="3200" b="1">
                <a:solidFill>
                  <a:schemeClr val="tx2"/>
                </a:solidFill>
                <a:latin typeface="Arial" pitchFamily="34" charset="0"/>
              </a:defRPr>
            </a:lvl4pPr>
            <a:lvl5pPr algn="ctr" rtl="0" eaLnBrk="0" fontAlgn="base" hangingPunct="0">
              <a:spcBef>
                <a:spcPct val="0"/>
              </a:spcBef>
              <a:spcAft>
                <a:spcPct val="0"/>
              </a:spcAft>
              <a:defRPr sz="3200" b="1">
                <a:solidFill>
                  <a:schemeClr val="tx2"/>
                </a:solidFill>
                <a:latin typeface="Arial" pitchFamily="34" charset="0"/>
              </a:defRPr>
            </a:lvl5pPr>
            <a:lvl6pPr marL="457200" algn="ctr" rtl="0" fontAlgn="base">
              <a:spcBef>
                <a:spcPct val="0"/>
              </a:spcBef>
              <a:spcAft>
                <a:spcPct val="0"/>
              </a:spcAft>
              <a:defRPr sz="3200" b="1">
                <a:solidFill>
                  <a:schemeClr val="tx2"/>
                </a:solidFill>
                <a:latin typeface="Arial" pitchFamily="34" charset="0"/>
              </a:defRPr>
            </a:lvl6pPr>
            <a:lvl7pPr marL="914400" algn="ctr" rtl="0" fontAlgn="base">
              <a:spcBef>
                <a:spcPct val="0"/>
              </a:spcBef>
              <a:spcAft>
                <a:spcPct val="0"/>
              </a:spcAft>
              <a:defRPr sz="3200" b="1">
                <a:solidFill>
                  <a:schemeClr val="tx2"/>
                </a:solidFill>
                <a:latin typeface="Arial" pitchFamily="34" charset="0"/>
              </a:defRPr>
            </a:lvl7pPr>
            <a:lvl8pPr marL="1371600" algn="ctr" rtl="0" fontAlgn="base">
              <a:spcBef>
                <a:spcPct val="0"/>
              </a:spcBef>
              <a:spcAft>
                <a:spcPct val="0"/>
              </a:spcAft>
              <a:defRPr sz="3200" b="1">
                <a:solidFill>
                  <a:schemeClr val="tx2"/>
                </a:solidFill>
                <a:latin typeface="Arial" pitchFamily="34" charset="0"/>
              </a:defRPr>
            </a:lvl8pPr>
            <a:lvl9pPr marL="1828800" algn="ctr" rtl="0" fontAlgn="base">
              <a:spcBef>
                <a:spcPct val="0"/>
              </a:spcBef>
              <a:spcAft>
                <a:spcPct val="0"/>
              </a:spcAft>
              <a:defRPr sz="3200" b="1">
                <a:solidFill>
                  <a:schemeClr val="tx2"/>
                </a:solidFill>
                <a:latin typeface="Arial" pitchFamily="34" charset="0"/>
              </a:defRPr>
            </a:lvl9pPr>
          </a:lstStyle>
          <a:p>
            <a:pPr algn="l">
              <a:defRPr/>
            </a:pPr>
            <a:r>
              <a:rPr lang="en-US" b="0" kern="0" dirty="0" smtClean="0">
                <a:solidFill>
                  <a:srgbClr val="464653"/>
                </a:solidFill>
              </a:rPr>
              <a:t>Tetanus: </a:t>
            </a:r>
            <a:r>
              <a:rPr lang="en-US" b="0" kern="0" dirty="0" err="1" smtClean="0">
                <a:solidFill>
                  <a:srgbClr val="464653"/>
                </a:solidFill>
              </a:rPr>
              <a:t>Wundstarrkrampf</a:t>
            </a:r>
            <a:endParaRPr lang="en-US" b="0" kern="0" dirty="0">
              <a:solidFill>
                <a:srgbClr val="464653"/>
              </a:solidFill>
            </a:endParaRPr>
          </a:p>
        </p:txBody>
      </p:sp>
      <p:pic>
        <p:nvPicPr>
          <p:cNvPr id="2052" name="Picture 4" descr="http://www.chemgapedia.de/vsengine/media/vsc/de/ch/8/bc/biotoxine/bilder/tetanustoxin_1a8d_pdb_altr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784" y="4509120"/>
            <a:ext cx="3213133" cy="194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11424" y="4138087"/>
            <a:ext cx="3600078" cy="2554545"/>
          </a:xfrm>
          <a:prstGeom prst="rect">
            <a:avLst/>
          </a:prstGeom>
          <a:noFill/>
        </p:spPr>
        <p:txBody>
          <a:bodyPr wrap="square" rtlCol="0">
            <a:spAutoFit/>
          </a:bodyPr>
          <a:lstStyle/>
          <a:p>
            <a:r>
              <a:rPr lang="de-DE" sz="2000" b="1" dirty="0" err="1"/>
              <a:t>Tetanospasmin</a:t>
            </a:r>
            <a:r>
              <a:rPr lang="de-DE" sz="2000" b="1" dirty="0"/>
              <a:t>:</a:t>
            </a:r>
          </a:p>
          <a:p>
            <a:r>
              <a:rPr lang="de-DE" sz="2000" dirty="0"/>
              <a:t>Nach </a:t>
            </a:r>
            <a:r>
              <a:rPr lang="de-DE" sz="2000" dirty="0" err="1"/>
              <a:t>Botulinum</a:t>
            </a:r>
            <a:r>
              <a:rPr lang="de-DE" sz="2000" dirty="0"/>
              <a:t>-Toxin</a:t>
            </a:r>
          </a:p>
          <a:p>
            <a:r>
              <a:rPr lang="de-DE" sz="2000" dirty="0"/>
              <a:t>stärkstes bakterielles Toxin!</a:t>
            </a:r>
          </a:p>
          <a:p>
            <a:endParaRPr lang="de-DE" sz="2000" dirty="0"/>
          </a:p>
          <a:p>
            <a:r>
              <a:rPr lang="de-DE" sz="2000" dirty="0"/>
              <a:t>Freigesetzt auch aus </a:t>
            </a:r>
            <a:br>
              <a:rPr lang="de-DE" sz="2000" dirty="0"/>
            </a:br>
            <a:r>
              <a:rPr lang="de-DE" sz="2000" dirty="0" err="1"/>
              <a:t>lysierten</a:t>
            </a:r>
            <a:r>
              <a:rPr lang="de-DE" sz="2000" dirty="0"/>
              <a:t> Bakterien!</a:t>
            </a:r>
          </a:p>
          <a:p>
            <a:endParaRPr lang="de-DE" sz="2000" dirty="0"/>
          </a:p>
          <a:p>
            <a:r>
              <a:rPr lang="de-DE" sz="2000" dirty="0" smtClean="0"/>
              <a:t>Grundlage </a:t>
            </a:r>
            <a:r>
              <a:rPr lang="de-DE" sz="2000" dirty="0"/>
              <a:t>für Impfstoff</a:t>
            </a:r>
          </a:p>
        </p:txBody>
      </p:sp>
      <p:pic>
        <p:nvPicPr>
          <p:cNvPr id="3" name="Grafik 2"/>
          <p:cNvPicPr>
            <a:picLocks noChangeAspect="1"/>
          </p:cNvPicPr>
          <p:nvPr/>
        </p:nvPicPr>
        <p:blipFill rotWithShape="1">
          <a:blip r:embed="rId3"/>
          <a:srcRect l="67718" t="28920" r="6688" b="31827"/>
          <a:stretch/>
        </p:blipFill>
        <p:spPr>
          <a:xfrm>
            <a:off x="7175289" y="332656"/>
            <a:ext cx="5027225" cy="4176464"/>
          </a:xfrm>
          <a:prstGeom prst="rect">
            <a:avLst/>
          </a:prstGeom>
        </p:spPr>
      </p:pic>
    </p:spTree>
    <p:extLst>
      <p:ext uri="{BB962C8B-B14F-4D97-AF65-F5344CB8AC3E}">
        <p14:creationId xmlns:p14="http://schemas.microsoft.com/office/powerpoint/2010/main" val="357459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767408" y="1268412"/>
            <a:ext cx="8686800" cy="5589588"/>
          </a:xfrm>
        </p:spPr>
        <p:txBody>
          <a:bodyPr>
            <a:normAutofit/>
          </a:bodyPr>
          <a:lstStyle/>
          <a:p>
            <a:pPr marL="0" indent="0">
              <a:buNone/>
              <a:defRPr/>
            </a:pPr>
            <a:r>
              <a:rPr lang="de-DE" sz="2400" b="1" dirty="0"/>
              <a:t>Inkubationszeit</a:t>
            </a:r>
            <a:r>
              <a:rPr lang="de-DE" sz="2400" dirty="0"/>
              <a:t> 1-2 Wochen</a:t>
            </a:r>
          </a:p>
          <a:p>
            <a:pPr marL="0" indent="0">
              <a:buNone/>
              <a:defRPr/>
            </a:pPr>
            <a:r>
              <a:rPr lang="de-DE" sz="2400" dirty="0"/>
              <a:t>Initial Grippe-Ähnliche Symptome, </a:t>
            </a:r>
          </a:p>
          <a:p>
            <a:pPr marL="0" indent="0">
              <a:buNone/>
              <a:defRPr/>
            </a:pPr>
            <a:r>
              <a:rPr lang="de-DE" sz="2400" dirty="0"/>
              <a:t>Tonuserhöhung der quergestreiften Muskulatur, </a:t>
            </a:r>
            <a:r>
              <a:rPr lang="de-DE" sz="2400" dirty="0" smtClean="0"/>
              <a:t>Krämpfe</a:t>
            </a:r>
            <a:endParaRPr lang="de-DE" sz="2400" dirty="0"/>
          </a:p>
          <a:p>
            <a:pPr marL="0" indent="0">
              <a:buNone/>
              <a:defRPr/>
            </a:pPr>
            <a:r>
              <a:rPr lang="de-DE" sz="2400" b="1" dirty="0"/>
              <a:t>Verlaufsformen: </a:t>
            </a:r>
          </a:p>
          <a:p>
            <a:pPr>
              <a:defRPr/>
            </a:pPr>
            <a:r>
              <a:rPr lang="de-DE" sz="2700" dirty="0"/>
              <a:t>Lokalisiert: Spasmen z.B. </a:t>
            </a:r>
            <a:r>
              <a:rPr lang="de-DE" sz="2700" dirty="0" smtClean="0"/>
              <a:t>im </a:t>
            </a:r>
            <a:r>
              <a:rPr lang="de-DE" sz="2700" dirty="0"/>
              <a:t>Bereich </a:t>
            </a:r>
            <a:r>
              <a:rPr lang="de-DE" sz="2700" dirty="0" smtClean="0"/>
              <a:t/>
            </a:r>
            <a:br>
              <a:rPr lang="de-DE" sz="2700" dirty="0" smtClean="0"/>
            </a:br>
            <a:r>
              <a:rPr lang="de-DE" sz="2700" dirty="0" smtClean="0"/>
              <a:t>der </a:t>
            </a:r>
            <a:r>
              <a:rPr lang="de-DE" sz="2700" dirty="0"/>
              <a:t>wundnahen Muskulatur</a:t>
            </a:r>
          </a:p>
          <a:p>
            <a:pPr>
              <a:defRPr/>
            </a:pPr>
            <a:r>
              <a:rPr lang="de-DE" sz="2700" dirty="0" err="1"/>
              <a:t>Zephale</a:t>
            </a:r>
            <a:r>
              <a:rPr lang="de-DE" sz="2700" dirty="0"/>
              <a:t> Form: </a:t>
            </a:r>
            <a:endParaRPr lang="de-DE" sz="2700" dirty="0" smtClean="0"/>
          </a:p>
          <a:p>
            <a:pPr lvl="1">
              <a:defRPr/>
            </a:pPr>
            <a:r>
              <a:rPr lang="de-DE" sz="2400" dirty="0" smtClean="0"/>
              <a:t>Kieferklemme</a:t>
            </a:r>
          </a:p>
          <a:p>
            <a:pPr lvl="1">
              <a:defRPr/>
            </a:pPr>
            <a:r>
              <a:rPr lang="de-DE" sz="2400" dirty="0" smtClean="0"/>
              <a:t>Gesichtsmuskulatur </a:t>
            </a:r>
            <a:r>
              <a:rPr lang="de-DE" sz="2400" dirty="0"/>
              <a:t>und </a:t>
            </a:r>
            <a:r>
              <a:rPr lang="de-DE" sz="2400" dirty="0" err="1"/>
              <a:t>Schlundmuskeln</a:t>
            </a:r>
            <a:endParaRPr lang="de-DE" sz="2400" dirty="0"/>
          </a:p>
          <a:p>
            <a:pPr>
              <a:defRPr/>
            </a:pPr>
            <a:r>
              <a:rPr lang="de-DE" sz="2700" dirty="0"/>
              <a:t>Generalisierte Form</a:t>
            </a:r>
          </a:p>
        </p:txBody>
      </p:sp>
      <p:sp>
        <p:nvSpPr>
          <p:cNvPr id="5" name="Rectangle 2"/>
          <p:cNvSpPr txBox="1">
            <a:spLocks noChangeArrowheads="1"/>
          </p:cNvSpPr>
          <p:nvPr/>
        </p:nvSpPr>
        <p:spPr bwMode="auto">
          <a:xfrm>
            <a:off x="1847851" y="125413"/>
            <a:ext cx="85264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itchFamily="34" charset="0"/>
              </a:defRPr>
            </a:lvl2pPr>
            <a:lvl3pPr algn="ctr" rtl="0" eaLnBrk="0" fontAlgn="base" hangingPunct="0">
              <a:spcBef>
                <a:spcPct val="0"/>
              </a:spcBef>
              <a:spcAft>
                <a:spcPct val="0"/>
              </a:spcAft>
              <a:defRPr sz="3200" b="1">
                <a:solidFill>
                  <a:schemeClr val="tx2"/>
                </a:solidFill>
                <a:latin typeface="Arial" pitchFamily="34" charset="0"/>
              </a:defRPr>
            </a:lvl3pPr>
            <a:lvl4pPr algn="ctr" rtl="0" eaLnBrk="0" fontAlgn="base" hangingPunct="0">
              <a:spcBef>
                <a:spcPct val="0"/>
              </a:spcBef>
              <a:spcAft>
                <a:spcPct val="0"/>
              </a:spcAft>
              <a:defRPr sz="3200" b="1">
                <a:solidFill>
                  <a:schemeClr val="tx2"/>
                </a:solidFill>
                <a:latin typeface="Arial" pitchFamily="34" charset="0"/>
              </a:defRPr>
            </a:lvl4pPr>
            <a:lvl5pPr algn="ctr" rtl="0" eaLnBrk="0" fontAlgn="base" hangingPunct="0">
              <a:spcBef>
                <a:spcPct val="0"/>
              </a:spcBef>
              <a:spcAft>
                <a:spcPct val="0"/>
              </a:spcAft>
              <a:defRPr sz="3200" b="1">
                <a:solidFill>
                  <a:schemeClr val="tx2"/>
                </a:solidFill>
                <a:latin typeface="Arial" pitchFamily="34" charset="0"/>
              </a:defRPr>
            </a:lvl5pPr>
            <a:lvl6pPr marL="457200" algn="ctr" rtl="0" fontAlgn="base">
              <a:spcBef>
                <a:spcPct val="0"/>
              </a:spcBef>
              <a:spcAft>
                <a:spcPct val="0"/>
              </a:spcAft>
              <a:defRPr sz="3200" b="1">
                <a:solidFill>
                  <a:schemeClr val="tx2"/>
                </a:solidFill>
                <a:latin typeface="Arial" pitchFamily="34" charset="0"/>
              </a:defRPr>
            </a:lvl6pPr>
            <a:lvl7pPr marL="914400" algn="ctr" rtl="0" fontAlgn="base">
              <a:spcBef>
                <a:spcPct val="0"/>
              </a:spcBef>
              <a:spcAft>
                <a:spcPct val="0"/>
              </a:spcAft>
              <a:defRPr sz="3200" b="1">
                <a:solidFill>
                  <a:schemeClr val="tx2"/>
                </a:solidFill>
                <a:latin typeface="Arial" pitchFamily="34" charset="0"/>
              </a:defRPr>
            </a:lvl7pPr>
            <a:lvl8pPr marL="1371600" algn="ctr" rtl="0" fontAlgn="base">
              <a:spcBef>
                <a:spcPct val="0"/>
              </a:spcBef>
              <a:spcAft>
                <a:spcPct val="0"/>
              </a:spcAft>
              <a:defRPr sz="3200" b="1">
                <a:solidFill>
                  <a:schemeClr val="tx2"/>
                </a:solidFill>
                <a:latin typeface="Arial" pitchFamily="34" charset="0"/>
              </a:defRPr>
            </a:lvl8pPr>
            <a:lvl9pPr marL="1828800" algn="ctr" rtl="0" fontAlgn="base">
              <a:spcBef>
                <a:spcPct val="0"/>
              </a:spcBef>
              <a:spcAft>
                <a:spcPct val="0"/>
              </a:spcAft>
              <a:defRPr sz="3200" b="1">
                <a:solidFill>
                  <a:schemeClr val="tx2"/>
                </a:solidFill>
                <a:latin typeface="Arial" pitchFamily="34" charset="0"/>
              </a:defRPr>
            </a:lvl9pPr>
          </a:lstStyle>
          <a:p>
            <a:pPr algn="l">
              <a:defRPr/>
            </a:pPr>
            <a:r>
              <a:rPr lang="en-US" b="0" kern="0" dirty="0">
                <a:solidFill>
                  <a:srgbClr val="464653"/>
                </a:solidFill>
              </a:rPr>
              <a:t>Tetanus</a:t>
            </a:r>
          </a:p>
        </p:txBody>
      </p:sp>
      <p:pic>
        <p:nvPicPr>
          <p:cNvPr id="2050" name="Picture 2" descr="https://facebookdoctor.files.wordpress.com/2015/05/tet1.png"/>
          <p:cNvPicPr>
            <a:picLocks noChangeAspect="1" noChangeArrowheads="1"/>
          </p:cNvPicPr>
          <p:nvPr/>
        </p:nvPicPr>
        <p:blipFill rotWithShape="1">
          <a:blip r:embed="rId2">
            <a:extLst>
              <a:ext uri="{28A0092B-C50C-407E-A947-70E740481C1C}">
                <a14:useLocalDpi xmlns:a14="http://schemas.microsoft.com/office/drawing/2010/main" val="0"/>
              </a:ext>
            </a:extLst>
          </a:blip>
          <a:srcRect l="33911" t="11566" r="27017" b="6872"/>
          <a:stretch/>
        </p:blipFill>
        <p:spPr bwMode="auto">
          <a:xfrm>
            <a:off x="9346519" y="332656"/>
            <a:ext cx="2376264" cy="32573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mpformation.org/thumbs/teta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4264000"/>
            <a:ext cx="5447928" cy="2574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396631" y="3612553"/>
            <a:ext cx="2383729" cy="369332"/>
          </a:xfrm>
          <a:prstGeom prst="rect">
            <a:avLst/>
          </a:prstGeom>
          <a:noFill/>
        </p:spPr>
        <p:txBody>
          <a:bodyPr wrap="none" rtlCol="0">
            <a:spAutoFit/>
          </a:bodyPr>
          <a:lstStyle/>
          <a:p>
            <a:r>
              <a:rPr lang="de-DE" dirty="0" smtClean="0"/>
              <a:t>„Sardonisches Grinsen“</a:t>
            </a:r>
            <a:endParaRPr lang="de-DE" dirty="0"/>
          </a:p>
        </p:txBody>
      </p:sp>
    </p:spTree>
    <p:extLst>
      <p:ext uri="{BB962C8B-B14F-4D97-AF65-F5344CB8AC3E}">
        <p14:creationId xmlns:p14="http://schemas.microsoft.com/office/powerpoint/2010/main" val="140176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695400" y="811034"/>
            <a:ext cx="8686800" cy="5589588"/>
          </a:xfrm>
        </p:spPr>
        <p:txBody>
          <a:bodyPr>
            <a:noAutofit/>
          </a:bodyPr>
          <a:lstStyle/>
          <a:p>
            <a:pPr marL="0" indent="0">
              <a:buNone/>
              <a:defRPr/>
            </a:pPr>
            <a:r>
              <a:rPr lang="de-DE" sz="2200" b="1" dirty="0"/>
              <a:t>Diagnostik:  In der Regel am klinischen Bild</a:t>
            </a:r>
            <a:endParaRPr lang="de-DE" sz="2200" dirty="0"/>
          </a:p>
          <a:p>
            <a:pPr>
              <a:defRPr/>
            </a:pPr>
            <a:r>
              <a:rPr lang="de-DE" sz="2200" dirty="0"/>
              <a:t>Erreger schwer </a:t>
            </a:r>
            <a:r>
              <a:rPr lang="de-DE" sz="2200" dirty="0" err="1"/>
              <a:t>anzuzüchten</a:t>
            </a:r>
            <a:endParaRPr lang="de-DE" sz="2200" dirty="0"/>
          </a:p>
          <a:p>
            <a:pPr marL="0" indent="0">
              <a:buNone/>
              <a:defRPr/>
            </a:pPr>
            <a:r>
              <a:rPr lang="de-DE" sz="2200" b="1" dirty="0" smtClean="0"/>
              <a:t>Therapie</a:t>
            </a:r>
            <a:r>
              <a:rPr lang="de-DE" sz="2200" b="1" dirty="0"/>
              <a:t>:  </a:t>
            </a:r>
          </a:p>
          <a:p>
            <a:pPr>
              <a:defRPr/>
            </a:pPr>
            <a:r>
              <a:rPr lang="de-DE" sz="2200" dirty="0"/>
              <a:t>Sanierung der Eintrittspforte</a:t>
            </a:r>
          </a:p>
          <a:p>
            <a:pPr>
              <a:defRPr/>
            </a:pPr>
            <a:r>
              <a:rPr lang="de-DE" sz="2200" dirty="0"/>
              <a:t>Frühzeitige Intubation</a:t>
            </a:r>
          </a:p>
          <a:p>
            <a:pPr>
              <a:defRPr/>
            </a:pPr>
            <a:r>
              <a:rPr lang="de-DE" sz="2200" dirty="0"/>
              <a:t>Benzodiazepine, </a:t>
            </a:r>
            <a:r>
              <a:rPr lang="de-DE" sz="2200" dirty="0" err="1"/>
              <a:t>Muskelrelaxantien</a:t>
            </a:r>
            <a:endParaRPr lang="de-DE" sz="2200" dirty="0"/>
          </a:p>
          <a:p>
            <a:pPr>
              <a:defRPr/>
            </a:pPr>
            <a:r>
              <a:rPr lang="de-DE" sz="2200" dirty="0"/>
              <a:t>Passive Immunisierung</a:t>
            </a:r>
          </a:p>
          <a:p>
            <a:pPr>
              <a:defRPr/>
            </a:pPr>
            <a:r>
              <a:rPr lang="de-DE" sz="2200" dirty="0"/>
              <a:t>Ggf. </a:t>
            </a:r>
            <a:r>
              <a:rPr lang="de-DE" sz="2200" dirty="0" err="1"/>
              <a:t>Metronidazol</a:t>
            </a:r>
            <a:endParaRPr lang="de-DE" sz="2200" dirty="0"/>
          </a:p>
          <a:p>
            <a:pPr>
              <a:defRPr/>
            </a:pPr>
            <a:endParaRPr lang="de-DE" sz="2200" dirty="0"/>
          </a:p>
        </p:txBody>
      </p:sp>
      <p:sp>
        <p:nvSpPr>
          <p:cNvPr id="5" name="Rectangle 2"/>
          <p:cNvSpPr txBox="1">
            <a:spLocks noChangeArrowheads="1"/>
          </p:cNvSpPr>
          <p:nvPr/>
        </p:nvSpPr>
        <p:spPr bwMode="auto">
          <a:xfrm>
            <a:off x="695400" y="-98539"/>
            <a:ext cx="85264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itchFamily="34" charset="0"/>
              </a:defRPr>
            </a:lvl2pPr>
            <a:lvl3pPr algn="ctr" rtl="0" eaLnBrk="0" fontAlgn="base" hangingPunct="0">
              <a:spcBef>
                <a:spcPct val="0"/>
              </a:spcBef>
              <a:spcAft>
                <a:spcPct val="0"/>
              </a:spcAft>
              <a:defRPr sz="3200" b="1">
                <a:solidFill>
                  <a:schemeClr val="tx2"/>
                </a:solidFill>
                <a:latin typeface="Arial" pitchFamily="34" charset="0"/>
              </a:defRPr>
            </a:lvl3pPr>
            <a:lvl4pPr algn="ctr" rtl="0" eaLnBrk="0" fontAlgn="base" hangingPunct="0">
              <a:spcBef>
                <a:spcPct val="0"/>
              </a:spcBef>
              <a:spcAft>
                <a:spcPct val="0"/>
              </a:spcAft>
              <a:defRPr sz="3200" b="1">
                <a:solidFill>
                  <a:schemeClr val="tx2"/>
                </a:solidFill>
                <a:latin typeface="Arial" pitchFamily="34" charset="0"/>
              </a:defRPr>
            </a:lvl4pPr>
            <a:lvl5pPr algn="ctr" rtl="0" eaLnBrk="0" fontAlgn="base" hangingPunct="0">
              <a:spcBef>
                <a:spcPct val="0"/>
              </a:spcBef>
              <a:spcAft>
                <a:spcPct val="0"/>
              </a:spcAft>
              <a:defRPr sz="3200" b="1">
                <a:solidFill>
                  <a:schemeClr val="tx2"/>
                </a:solidFill>
                <a:latin typeface="Arial" pitchFamily="34" charset="0"/>
              </a:defRPr>
            </a:lvl5pPr>
            <a:lvl6pPr marL="457200" algn="ctr" rtl="0" fontAlgn="base">
              <a:spcBef>
                <a:spcPct val="0"/>
              </a:spcBef>
              <a:spcAft>
                <a:spcPct val="0"/>
              </a:spcAft>
              <a:defRPr sz="3200" b="1">
                <a:solidFill>
                  <a:schemeClr val="tx2"/>
                </a:solidFill>
                <a:latin typeface="Arial" pitchFamily="34" charset="0"/>
              </a:defRPr>
            </a:lvl6pPr>
            <a:lvl7pPr marL="914400" algn="ctr" rtl="0" fontAlgn="base">
              <a:spcBef>
                <a:spcPct val="0"/>
              </a:spcBef>
              <a:spcAft>
                <a:spcPct val="0"/>
              </a:spcAft>
              <a:defRPr sz="3200" b="1">
                <a:solidFill>
                  <a:schemeClr val="tx2"/>
                </a:solidFill>
                <a:latin typeface="Arial" pitchFamily="34" charset="0"/>
              </a:defRPr>
            </a:lvl7pPr>
            <a:lvl8pPr marL="1371600" algn="ctr" rtl="0" fontAlgn="base">
              <a:spcBef>
                <a:spcPct val="0"/>
              </a:spcBef>
              <a:spcAft>
                <a:spcPct val="0"/>
              </a:spcAft>
              <a:defRPr sz="3200" b="1">
                <a:solidFill>
                  <a:schemeClr val="tx2"/>
                </a:solidFill>
                <a:latin typeface="Arial" pitchFamily="34" charset="0"/>
              </a:defRPr>
            </a:lvl8pPr>
            <a:lvl9pPr marL="1828800" algn="ctr" rtl="0" fontAlgn="base">
              <a:spcBef>
                <a:spcPct val="0"/>
              </a:spcBef>
              <a:spcAft>
                <a:spcPct val="0"/>
              </a:spcAft>
              <a:defRPr sz="3200" b="1">
                <a:solidFill>
                  <a:schemeClr val="tx2"/>
                </a:solidFill>
                <a:latin typeface="Arial" pitchFamily="34" charset="0"/>
              </a:defRPr>
            </a:lvl9pPr>
          </a:lstStyle>
          <a:p>
            <a:pPr algn="l">
              <a:defRPr/>
            </a:pPr>
            <a:r>
              <a:rPr lang="en-US" b="0" kern="0" dirty="0">
                <a:solidFill>
                  <a:srgbClr val="464653"/>
                </a:solidFill>
              </a:rPr>
              <a:t>Tetanus</a:t>
            </a:r>
          </a:p>
        </p:txBody>
      </p:sp>
      <p:sp>
        <p:nvSpPr>
          <p:cNvPr id="2" name="Textfeld 1"/>
          <p:cNvSpPr txBox="1"/>
          <p:nvPr/>
        </p:nvSpPr>
        <p:spPr>
          <a:xfrm>
            <a:off x="6779382" y="2420888"/>
            <a:ext cx="3880037" cy="2369880"/>
          </a:xfrm>
          <a:prstGeom prst="rect">
            <a:avLst/>
          </a:prstGeom>
          <a:solidFill>
            <a:srgbClr val="FF0000"/>
          </a:solidFill>
        </p:spPr>
        <p:txBody>
          <a:bodyPr wrap="none" rtlCol="0">
            <a:spAutoFit/>
          </a:bodyPr>
          <a:lstStyle/>
          <a:p>
            <a:r>
              <a:rPr lang="de-DE" sz="2400" b="1" dirty="0">
                <a:solidFill>
                  <a:schemeClr val="bg1"/>
                </a:solidFill>
              </a:rPr>
              <a:t>In Deutschland:</a:t>
            </a:r>
          </a:p>
          <a:p>
            <a:r>
              <a:rPr lang="de-DE" sz="2400" b="1" dirty="0">
                <a:solidFill>
                  <a:schemeClr val="bg1"/>
                </a:solidFill>
              </a:rPr>
              <a:t>50 Erkrankungen pro Jahr</a:t>
            </a:r>
          </a:p>
          <a:p>
            <a:r>
              <a:rPr lang="de-DE" sz="1400" b="1" dirty="0">
                <a:solidFill>
                  <a:schemeClr val="bg1"/>
                </a:solidFill>
              </a:rPr>
              <a:t>(Robert-Koch-Institut)</a:t>
            </a:r>
          </a:p>
          <a:p>
            <a:endParaRPr lang="de-DE" sz="2400" b="1" dirty="0">
              <a:solidFill>
                <a:schemeClr val="bg1"/>
              </a:solidFill>
            </a:endParaRPr>
          </a:p>
          <a:p>
            <a:r>
              <a:rPr lang="de-DE" sz="2400" b="1" dirty="0">
                <a:solidFill>
                  <a:schemeClr val="bg1"/>
                </a:solidFill>
              </a:rPr>
              <a:t>In Asien/Afrika:</a:t>
            </a:r>
            <a:br>
              <a:rPr lang="de-DE" sz="2400" b="1" dirty="0">
                <a:solidFill>
                  <a:schemeClr val="bg1"/>
                </a:solidFill>
              </a:rPr>
            </a:br>
            <a:r>
              <a:rPr lang="de-DE" sz="2400" b="1" dirty="0">
                <a:solidFill>
                  <a:schemeClr val="bg1"/>
                </a:solidFill>
              </a:rPr>
              <a:t>10-50 pro 100.000 </a:t>
            </a:r>
            <a:r>
              <a:rPr lang="de-DE" sz="2400" b="1" dirty="0" err="1">
                <a:solidFill>
                  <a:schemeClr val="bg1"/>
                </a:solidFill>
              </a:rPr>
              <a:t>Ew</a:t>
            </a:r>
            <a:r>
              <a:rPr lang="de-DE" sz="2400" b="1" dirty="0">
                <a:solidFill>
                  <a:schemeClr val="bg1"/>
                </a:solidFill>
              </a:rPr>
              <a:t>. !</a:t>
            </a:r>
          </a:p>
          <a:p>
            <a:r>
              <a:rPr lang="de-DE" sz="1400" b="1" dirty="0">
                <a:solidFill>
                  <a:schemeClr val="bg1"/>
                </a:solidFill>
              </a:rPr>
              <a:t>(WHO-Angaben)</a:t>
            </a:r>
          </a:p>
        </p:txBody>
      </p:sp>
    </p:spTree>
    <p:extLst>
      <p:ext uri="{BB962C8B-B14F-4D97-AF65-F5344CB8AC3E}">
        <p14:creationId xmlns:p14="http://schemas.microsoft.com/office/powerpoint/2010/main" val="610161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idx="1"/>
          </p:nvPr>
        </p:nvSpPr>
        <p:spPr>
          <a:xfrm>
            <a:off x="394224" y="2303908"/>
            <a:ext cx="11274599" cy="5589588"/>
          </a:xfrm>
        </p:spPr>
        <p:txBody>
          <a:bodyPr>
            <a:noAutofit/>
          </a:bodyPr>
          <a:lstStyle/>
          <a:p>
            <a:pPr marL="0" indent="0">
              <a:buNone/>
              <a:defRPr/>
            </a:pPr>
            <a:r>
              <a:rPr lang="de-DE" sz="3200" dirty="0" smtClean="0"/>
              <a:t>Tetanus-Impfung:</a:t>
            </a:r>
          </a:p>
          <a:p>
            <a:pPr>
              <a:defRPr/>
            </a:pPr>
            <a:r>
              <a:rPr lang="de-DE" sz="2400" dirty="0" smtClean="0"/>
              <a:t>Grundimmunisierung 3x,  </a:t>
            </a:r>
            <a:r>
              <a:rPr lang="de-DE" sz="2400" dirty="0"/>
              <a:t>Auffrischung alle 5-10 </a:t>
            </a:r>
            <a:r>
              <a:rPr lang="de-DE" sz="2400" dirty="0" smtClean="0"/>
              <a:t>Jahre</a:t>
            </a:r>
          </a:p>
          <a:p>
            <a:pPr>
              <a:defRPr/>
            </a:pPr>
            <a:r>
              <a:rPr lang="de-DE" sz="2400" dirty="0" smtClean="0"/>
              <a:t>Kombinationsimpfstoff Diphterie, Pertussis, Tetanus (DPT)</a:t>
            </a:r>
          </a:p>
          <a:p>
            <a:pPr>
              <a:defRPr/>
            </a:pPr>
            <a:r>
              <a:rPr lang="de-DE" sz="2400" dirty="0" smtClean="0"/>
              <a:t>Bei </a:t>
            </a:r>
            <a:r>
              <a:rPr lang="de-DE" sz="2400" dirty="0"/>
              <a:t>fehlender/unsicherer Immunitätslage: </a:t>
            </a:r>
            <a:r>
              <a:rPr lang="de-DE" sz="2400" dirty="0" smtClean="0"/>
              <a:t> </a:t>
            </a:r>
            <a:br>
              <a:rPr lang="de-DE" sz="2400" dirty="0" smtClean="0"/>
            </a:br>
            <a:r>
              <a:rPr lang="de-DE" sz="2400" dirty="0" smtClean="0"/>
              <a:t>Aktive </a:t>
            </a:r>
            <a:r>
              <a:rPr lang="de-DE" sz="2400" dirty="0"/>
              <a:t>und passive </a:t>
            </a:r>
            <a:r>
              <a:rPr lang="de-DE" sz="2400" dirty="0" smtClean="0"/>
              <a:t>Immunisierung</a:t>
            </a:r>
          </a:p>
          <a:p>
            <a:pPr marL="0" indent="0">
              <a:buNone/>
              <a:defRPr/>
            </a:pPr>
            <a:r>
              <a:rPr lang="de-DE" sz="2400" dirty="0" smtClean="0"/>
              <a:t>Wer soll geimpft werden?</a:t>
            </a:r>
          </a:p>
          <a:p>
            <a:pPr>
              <a:defRPr/>
            </a:pPr>
            <a:r>
              <a:rPr lang="de-DE" sz="2400" dirty="0" smtClean="0"/>
              <a:t>Alle Säuglinge</a:t>
            </a:r>
            <a:r>
              <a:rPr lang="de-DE" sz="2400" dirty="0"/>
              <a:t>, Kinder, </a:t>
            </a:r>
            <a:r>
              <a:rPr lang="de-DE" sz="2400" dirty="0" smtClean="0"/>
              <a:t>Jugendliche, Erwachsene: Impfkalender STIKO</a:t>
            </a:r>
          </a:p>
          <a:p>
            <a:pPr>
              <a:defRPr/>
            </a:pPr>
            <a:r>
              <a:rPr lang="de-DE" sz="2400" dirty="0" smtClean="0"/>
              <a:t>Personen </a:t>
            </a:r>
            <a:r>
              <a:rPr lang="de-DE" sz="2400" dirty="0"/>
              <a:t>mit unvollständiger </a:t>
            </a:r>
            <a:r>
              <a:rPr lang="de-DE" sz="2400" dirty="0" smtClean="0"/>
              <a:t>Grundimmunisierung: </a:t>
            </a:r>
            <a:r>
              <a:rPr lang="de-DE" sz="2400" dirty="0" err="1" smtClean="0"/>
              <a:t>Boosterung</a:t>
            </a:r>
            <a:endParaRPr lang="de-DE" sz="2400" dirty="0" smtClean="0"/>
          </a:p>
          <a:p>
            <a:pPr>
              <a:defRPr/>
            </a:pPr>
            <a:r>
              <a:rPr lang="de-DE" sz="2400" dirty="0" smtClean="0"/>
              <a:t>Bei Verletzungen: im Zweifelsfall immer! Sofort! (Spätestens 24h nach Verletzung)</a:t>
            </a:r>
            <a:endParaRPr lang="de-DE" sz="2400" dirty="0"/>
          </a:p>
          <a:p>
            <a:pPr>
              <a:defRPr/>
            </a:pPr>
            <a:endParaRPr lang="de-DE" sz="2400" dirty="0"/>
          </a:p>
        </p:txBody>
      </p:sp>
      <p:pic>
        <p:nvPicPr>
          <p:cNvPr id="4098" name="Picture 2" descr="impf-report Ausgabe März/April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993" y="1753522"/>
            <a:ext cx="2921671" cy="411955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rotWithShape="1">
          <a:blip r:embed="rId3"/>
          <a:srcRect l="6553" t="16523" r="8184" b="58568"/>
          <a:stretch/>
        </p:blipFill>
        <p:spPr>
          <a:xfrm>
            <a:off x="407368" y="0"/>
            <a:ext cx="11271327" cy="1783570"/>
          </a:xfrm>
          <a:prstGeom prst="rect">
            <a:avLst/>
          </a:prstGeom>
        </p:spPr>
      </p:pic>
    </p:spTree>
    <p:extLst>
      <p:ext uri="{BB962C8B-B14F-4D97-AF65-F5344CB8AC3E}">
        <p14:creationId xmlns:p14="http://schemas.microsoft.com/office/powerpoint/2010/main" val="48793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911424" y="1143000"/>
            <a:ext cx="8229600" cy="5450160"/>
          </a:xfrm>
        </p:spPr>
        <p:txBody>
          <a:bodyPr vert="horz">
            <a:normAutofit lnSpcReduction="10000"/>
          </a:bodyPr>
          <a:lstStyle/>
          <a:p>
            <a:r>
              <a:rPr lang="de-DE" sz="2400" dirty="0">
                <a:solidFill>
                  <a:schemeClr val="bg1">
                    <a:lumMod val="65000"/>
                  </a:schemeClr>
                </a:solidFill>
              </a:rPr>
              <a:t>Bakteriologie: Grundlagen</a:t>
            </a:r>
          </a:p>
          <a:p>
            <a:r>
              <a:rPr lang="de-DE" sz="2400" dirty="0">
                <a:solidFill>
                  <a:schemeClr val="bg1">
                    <a:lumMod val="65000"/>
                  </a:schemeClr>
                </a:solidFill>
              </a:rPr>
              <a:t>Streptokokken</a:t>
            </a:r>
          </a:p>
          <a:p>
            <a:r>
              <a:rPr lang="de-DE" sz="2400" dirty="0">
                <a:solidFill>
                  <a:schemeClr val="bg1">
                    <a:lumMod val="65000"/>
                  </a:schemeClr>
                </a:solidFill>
              </a:rPr>
              <a:t>Staphylokokken</a:t>
            </a:r>
          </a:p>
          <a:p>
            <a:r>
              <a:rPr lang="de-DE" sz="2400" dirty="0" err="1">
                <a:solidFill>
                  <a:schemeClr val="bg1">
                    <a:lumMod val="65000"/>
                  </a:schemeClr>
                </a:solidFill>
              </a:rPr>
              <a:t>Mycobakterien</a:t>
            </a:r>
            <a:endParaRPr lang="de-DE" sz="2400" dirty="0">
              <a:solidFill>
                <a:schemeClr val="bg1">
                  <a:lumMod val="65000"/>
                </a:schemeClr>
              </a:solidFill>
            </a:endParaRPr>
          </a:p>
          <a:p>
            <a:r>
              <a:rPr lang="de-DE" sz="2400" dirty="0">
                <a:solidFill>
                  <a:schemeClr val="bg1">
                    <a:lumMod val="65000"/>
                  </a:schemeClr>
                </a:solidFill>
              </a:rPr>
              <a:t>Venerische Infektionen im Mundbereich</a:t>
            </a:r>
          </a:p>
          <a:p>
            <a:r>
              <a:rPr lang="de-DE" sz="2400" dirty="0" err="1">
                <a:solidFill>
                  <a:schemeClr val="bg1">
                    <a:lumMod val="65000"/>
                  </a:schemeClr>
                </a:solidFill>
              </a:rPr>
              <a:t>Legionellose</a:t>
            </a:r>
            <a:endParaRPr lang="de-DE" sz="2400" dirty="0">
              <a:solidFill>
                <a:schemeClr val="bg1">
                  <a:lumMod val="65000"/>
                </a:schemeClr>
              </a:solidFill>
            </a:endParaRPr>
          </a:p>
          <a:p>
            <a:r>
              <a:rPr lang="de-DE" sz="2400" dirty="0" smtClean="0">
                <a:solidFill>
                  <a:schemeClr val="bg1">
                    <a:lumMod val="65000"/>
                  </a:schemeClr>
                </a:solidFill>
              </a:rPr>
              <a:t>Sepsis</a:t>
            </a:r>
          </a:p>
          <a:p>
            <a:r>
              <a:rPr lang="de-DE" sz="2400" dirty="0" smtClean="0">
                <a:solidFill>
                  <a:schemeClr val="bg1">
                    <a:lumMod val="65000"/>
                  </a:schemeClr>
                </a:solidFill>
              </a:rPr>
              <a:t>Endokarditis</a:t>
            </a:r>
          </a:p>
          <a:p>
            <a:r>
              <a:rPr lang="de-DE" sz="2400" dirty="0">
                <a:solidFill>
                  <a:schemeClr val="bg1">
                    <a:lumMod val="65000"/>
                  </a:schemeClr>
                </a:solidFill>
              </a:rPr>
              <a:t>Meningitiden</a:t>
            </a:r>
          </a:p>
          <a:p>
            <a:r>
              <a:rPr lang="de-DE" sz="2400" dirty="0">
                <a:solidFill>
                  <a:schemeClr val="bg1">
                    <a:lumMod val="65000"/>
                  </a:schemeClr>
                </a:solidFill>
              </a:rPr>
              <a:t>Diphterie</a:t>
            </a:r>
          </a:p>
          <a:p>
            <a:r>
              <a:rPr lang="de-DE" sz="2400" dirty="0" smtClean="0">
                <a:solidFill>
                  <a:schemeClr val="bg1">
                    <a:lumMod val="65000"/>
                  </a:schemeClr>
                </a:solidFill>
              </a:rPr>
              <a:t>Tetanus</a:t>
            </a:r>
          </a:p>
          <a:p>
            <a:r>
              <a:rPr lang="de-DE" sz="2400" dirty="0" smtClean="0"/>
              <a:t>Lyme-Erkrankung</a:t>
            </a:r>
          </a:p>
          <a:p>
            <a:r>
              <a:rPr lang="de-DE" sz="2400" dirty="0">
                <a:solidFill>
                  <a:schemeClr val="bg1">
                    <a:lumMod val="65000"/>
                  </a:schemeClr>
                </a:solidFill>
              </a:rPr>
              <a:t>Aktinomykose</a:t>
            </a:r>
          </a:p>
          <a:p>
            <a:endParaRPr lang="de-DE" sz="2400" dirty="0">
              <a:solidFill>
                <a:schemeClr val="bg1">
                  <a:lumMod val="65000"/>
                </a:schemeClr>
              </a:solidFill>
            </a:endParaRPr>
          </a:p>
        </p:txBody>
      </p:sp>
      <p:sp>
        <p:nvSpPr>
          <p:cNvPr id="3" name="Titel 2"/>
          <p:cNvSpPr>
            <a:spLocks noGrp="1"/>
          </p:cNvSpPr>
          <p:nvPr>
            <p:ph type="title"/>
          </p:nvPr>
        </p:nvSpPr>
        <p:spPr/>
        <p:txBody>
          <a:bodyPr>
            <a:noAutofit/>
          </a:bodyPr>
          <a:lstStyle/>
          <a:p>
            <a:r>
              <a:rPr lang="de-DE" sz="2800" dirty="0" smtClean="0"/>
              <a:t>Bakterielle Infektionskrankheiten für </a:t>
            </a:r>
            <a:r>
              <a:rPr lang="de-DE" sz="2800" dirty="0"/>
              <a:t>die Zahnmedizin</a:t>
            </a:r>
          </a:p>
        </p:txBody>
      </p:sp>
    </p:spTree>
    <p:extLst>
      <p:ext uri="{BB962C8B-B14F-4D97-AF65-F5344CB8AC3E}">
        <p14:creationId xmlns:p14="http://schemas.microsoft.com/office/powerpoint/2010/main" val="267066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675" y="4005065"/>
            <a:ext cx="2770620" cy="2219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lyme elmi"/>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807968" y="3140969"/>
            <a:ext cx="4521374" cy="354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err="1" smtClean="0"/>
              <a:t>Borrelia</a:t>
            </a:r>
            <a:r>
              <a:rPr lang="de-DE" dirty="0" smtClean="0"/>
              <a:t> </a:t>
            </a:r>
            <a:r>
              <a:rPr lang="de-DE" dirty="0" err="1" smtClean="0"/>
              <a:t>burgdorferi</a:t>
            </a:r>
            <a:endParaRPr lang="de-DE" dirty="0"/>
          </a:p>
        </p:txBody>
      </p:sp>
      <p:sp>
        <p:nvSpPr>
          <p:cNvPr id="5" name="Inhaltsplatzhalter 4"/>
          <p:cNvSpPr>
            <a:spLocks noGrp="1"/>
          </p:cNvSpPr>
          <p:nvPr>
            <p:ph sz="quarter" idx="1"/>
          </p:nvPr>
        </p:nvSpPr>
        <p:spPr/>
        <p:txBody>
          <a:bodyPr/>
          <a:lstStyle/>
          <a:p>
            <a:r>
              <a:rPr lang="de-DE" dirty="0" err="1" smtClean="0"/>
              <a:t>Borrelien</a:t>
            </a:r>
            <a:r>
              <a:rPr lang="de-DE" dirty="0" smtClean="0"/>
              <a:t>: </a:t>
            </a:r>
            <a:br>
              <a:rPr lang="de-DE" dirty="0" smtClean="0"/>
            </a:br>
            <a:r>
              <a:rPr lang="de-DE" dirty="0" smtClean="0"/>
              <a:t>schraubenförmige, gramnegative </a:t>
            </a:r>
            <a:r>
              <a:rPr lang="de-DE" dirty="0"/>
              <a:t>Bakterien </a:t>
            </a:r>
            <a:r>
              <a:rPr lang="de-DE" dirty="0" smtClean="0"/>
              <a:t/>
            </a:r>
            <a:br>
              <a:rPr lang="de-DE" dirty="0" smtClean="0"/>
            </a:br>
            <a:r>
              <a:rPr lang="de-DE" dirty="0" smtClean="0"/>
              <a:t>Gruppe </a:t>
            </a:r>
            <a:r>
              <a:rPr lang="de-DE" dirty="0"/>
              <a:t>der </a:t>
            </a:r>
            <a:r>
              <a:rPr lang="de-DE" dirty="0" smtClean="0"/>
              <a:t>Spirochäten</a:t>
            </a:r>
          </a:p>
          <a:p>
            <a:r>
              <a:rPr lang="de-DE" dirty="0" smtClean="0"/>
              <a:t>pathogen </a:t>
            </a:r>
            <a:r>
              <a:rPr lang="de-DE" dirty="0"/>
              <a:t>für Menschen </a:t>
            </a:r>
            <a:r>
              <a:rPr lang="de-DE" dirty="0" smtClean="0"/>
              <a:t>und Tiere</a:t>
            </a:r>
          </a:p>
          <a:p>
            <a:pPr lvl="1"/>
            <a:r>
              <a:rPr lang="de-DE" dirty="0" err="1" smtClean="0"/>
              <a:t>Lyme</a:t>
            </a:r>
            <a:r>
              <a:rPr lang="de-DE" dirty="0" smtClean="0"/>
              <a:t>-Borreliose</a:t>
            </a:r>
          </a:p>
          <a:p>
            <a:pPr lvl="1"/>
            <a:r>
              <a:rPr lang="de-DE" dirty="0" smtClean="0"/>
              <a:t>Rückfallfieber</a:t>
            </a:r>
            <a:endParaRPr lang="de-DE" dirty="0"/>
          </a:p>
        </p:txBody>
      </p:sp>
    </p:spTree>
    <p:extLst>
      <p:ext uri="{BB962C8B-B14F-4D97-AF65-F5344CB8AC3E}">
        <p14:creationId xmlns:p14="http://schemas.microsoft.com/office/powerpoint/2010/main" val="288231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405064" y="6273801"/>
            <a:ext cx="7381875" cy="307777"/>
          </a:xfrm>
          <a:prstGeom prst="rect">
            <a:avLst/>
          </a:prstGeom>
          <a:noFill/>
          <a:ln>
            <a:noFill/>
          </a:ln>
          <a:effectLs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None/>
              <a:defRPr/>
            </a:pPr>
            <a:r>
              <a:rPr lang="en-US" altLang="de-DE" sz="1400" dirty="0" err="1">
                <a:solidFill>
                  <a:srgbClr val="000000"/>
                </a:solidFill>
                <a:latin typeface="Arial" pitchFamily="34" charset="0"/>
              </a:rPr>
              <a:t>Quelle</a:t>
            </a:r>
            <a:r>
              <a:rPr lang="en-US" altLang="de-DE" sz="1400" dirty="0">
                <a:solidFill>
                  <a:srgbClr val="000000"/>
                </a:solidFill>
                <a:latin typeface="Arial" pitchFamily="34" charset="0"/>
              </a:rPr>
              <a:t>: European Union Concerted Action on Lyme </a:t>
            </a:r>
            <a:r>
              <a:rPr lang="en-US" altLang="de-DE" sz="1400" dirty="0" err="1">
                <a:solidFill>
                  <a:srgbClr val="000000"/>
                </a:solidFill>
                <a:latin typeface="Arial" pitchFamily="34" charset="0"/>
              </a:rPr>
              <a:t>Borreliosis</a:t>
            </a:r>
            <a:endParaRPr lang="en-US" altLang="de-DE" sz="1400" dirty="0">
              <a:solidFill>
                <a:srgbClr val="000000"/>
              </a:solidFill>
              <a:latin typeface="Arial" pitchFamily="34" charset="0"/>
            </a:endParaRPr>
          </a:p>
        </p:txBody>
      </p:sp>
      <p:pic>
        <p:nvPicPr>
          <p:cNvPr id="91139" name="Picture 3" descr="Verbreitung lyme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4" y="1219200"/>
            <a:ext cx="73818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p:cNvSpPr txBox="1">
            <a:spLocks noChangeArrowheads="1"/>
          </p:cNvSpPr>
          <p:nvPr/>
        </p:nvSpPr>
        <p:spPr bwMode="auto">
          <a:xfrm>
            <a:off x="2405064" y="446088"/>
            <a:ext cx="7381875" cy="488916"/>
          </a:xfrm>
          <a:prstGeom prst="rect">
            <a:avLst/>
          </a:prstGeom>
          <a:noFill/>
          <a:effectLst>
            <a:prstShdw prst="shdw17" dist="17961" dir="2700000">
              <a:srgbClr val="7A0000"/>
            </a:prstShdw>
          </a:effectLst>
        </p:spPr>
        <p:txBody>
          <a:bodyPr vert="horz" anchor="b" anchorCtr="0">
            <a:normAutofit/>
          </a:bodyPr>
          <a:lstStyle>
            <a:lvl1pPr>
              <a:lnSpc>
                <a:spcPct val="80000"/>
              </a:lnSpc>
              <a:spcBef>
                <a:spcPct val="0"/>
              </a:spcBef>
              <a:buNone/>
              <a:defRPr kumimoji="0" sz="3200">
                <a:solidFill>
                  <a:schemeClr val="tx2"/>
                </a:solidFill>
                <a:latin typeface="+mj-lt"/>
                <a:ea typeface="+mj-ea"/>
                <a:cs typeface="+mj-cs"/>
              </a:defRPr>
            </a:lvl1pPr>
          </a:lstStyle>
          <a:p>
            <a:pPr>
              <a:defRPr/>
            </a:pPr>
            <a:r>
              <a:rPr lang="en-US" altLang="de-DE">
                <a:solidFill>
                  <a:srgbClr val="464653"/>
                </a:solidFill>
                <a:latin typeface="Bookman Old Style"/>
              </a:rPr>
              <a:t>Verbreitung der Lyme-Borreliose</a:t>
            </a:r>
          </a:p>
        </p:txBody>
      </p:sp>
    </p:spTree>
    <p:extLst>
      <p:ext uri="{BB962C8B-B14F-4D97-AF65-F5344CB8AC3E}">
        <p14:creationId xmlns:p14="http://schemas.microsoft.com/office/powerpoint/2010/main" val="859098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720975" y="6477001"/>
            <a:ext cx="6399361" cy="307777"/>
          </a:xfrm>
          <a:prstGeom prst="rect">
            <a:avLst/>
          </a:prstGeom>
          <a:noFill/>
          <a:ln>
            <a:noFill/>
          </a:ln>
          <a:effectLs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None/>
              <a:defRPr/>
            </a:pPr>
            <a:r>
              <a:rPr lang="en-US" altLang="de-DE" sz="1400" b="1">
                <a:solidFill>
                  <a:srgbClr val="000000"/>
                </a:solidFill>
                <a:latin typeface="Arial" pitchFamily="34" charset="0"/>
              </a:rPr>
              <a:t>Quelle: European Union Concerted Action on Lyme Borreliosis</a:t>
            </a:r>
          </a:p>
        </p:txBody>
      </p:sp>
      <p:pic>
        <p:nvPicPr>
          <p:cNvPr id="92163" name="Picture 3" descr="zecke in ha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225" y="517525"/>
            <a:ext cx="5689600" cy="58229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2164" name="Text Box 4"/>
          <p:cNvSpPr txBox="1">
            <a:spLocks noChangeArrowheads="1"/>
          </p:cNvSpPr>
          <p:nvPr/>
        </p:nvSpPr>
        <p:spPr bwMode="auto">
          <a:xfrm>
            <a:off x="2720975" y="673100"/>
            <a:ext cx="3048000" cy="528638"/>
          </a:xfrm>
          <a:prstGeom prst="rect">
            <a:avLst/>
          </a:pr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defRPr/>
            </a:pPr>
            <a:r>
              <a:rPr lang="en-US" altLang="de-DE" sz="2800" b="1">
                <a:solidFill>
                  <a:srgbClr val="000000"/>
                </a:solidFill>
                <a:latin typeface="Arial" pitchFamily="34" charset="0"/>
              </a:rPr>
              <a:t>Ixodes ricinus</a:t>
            </a:r>
          </a:p>
        </p:txBody>
      </p:sp>
      <p:pic>
        <p:nvPicPr>
          <p:cNvPr id="6" name="Picture 7" descr="Mundwerkzeuge eines Gemeinen Holzbocks: Die Mikroskopaufnahme zeigt die Beißer der Zecke - unten ist der Unterkiefer mit Widerhaken zu se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952" y="1556792"/>
            <a:ext cx="4916612"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44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19325" y="312738"/>
            <a:ext cx="7772400" cy="819150"/>
          </a:xfrm>
          <a:noFill/>
          <a:effectLst>
            <a:prstShdw prst="shdw17" dist="17961" dir="2700000">
              <a:srgbClr val="7A0000"/>
            </a:prstShdw>
          </a:effectLst>
        </p:spPr>
        <p:txBody>
          <a:bodyPr vert="horz" anchor="b" anchorCtr="0">
            <a:normAutofit/>
          </a:bodyPr>
          <a:lstStyle/>
          <a:p>
            <a:pPr>
              <a:lnSpc>
                <a:spcPct val="80000"/>
              </a:lnSpc>
            </a:pPr>
            <a:r>
              <a:rPr lang="en-US" altLang="de-DE"/>
              <a:t>Epidemiologie der Lyme-Borreliose</a:t>
            </a:r>
          </a:p>
        </p:txBody>
      </p:sp>
      <p:sp>
        <p:nvSpPr>
          <p:cNvPr id="62467" name="Text Box 3"/>
          <p:cNvSpPr txBox="1">
            <a:spLocks noChangeArrowheads="1"/>
          </p:cNvSpPr>
          <p:nvPr/>
        </p:nvSpPr>
        <p:spPr bwMode="auto">
          <a:xfrm>
            <a:off x="10127795" y="6329948"/>
            <a:ext cx="389851" cy="3385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defRPr/>
            </a:pPr>
            <a:r>
              <a:rPr lang="en-US" altLang="de-DE" sz="1600" b="1">
                <a:solidFill>
                  <a:srgbClr val="464653"/>
                </a:solidFill>
              </a:rPr>
              <a:t>48</a:t>
            </a:r>
          </a:p>
        </p:txBody>
      </p:sp>
      <p:sp>
        <p:nvSpPr>
          <p:cNvPr id="62468" name="Rectangle 4"/>
          <p:cNvSpPr>
            <a:spLocks noGrp="1" noChangeArrowheads="1"/>
          </p:cNvSpPr>
          <p:nvPr>
            <p:ph type="body" idx="1"/>
          </p:nvPr>
        </p:nvSpPr>
        <p:spPr>
          <a:xfrm>
            <a:off x="2047876" y="1230314"/>
            <a:ext cx="8620125" cy="4321175"/>
          </a:xfrm>
        </p:spPr>
        <p:txBody>
          <a:bodyPr>
            <a:normAutofit/>
          </a:bodyPr>
          <a:lstStyle/>
          <a:p>
            <a:pPr eaLnBrk="1" hangingPunct="1">
              <a:lnSpc>
                <a:spcPct val="90000"/>
              </a:lnSpc>
            </a:pPr>
            <a:r>
              <a:rPr lang="en-US" altLang="de-DE" sz="2400" dirty="0" err="1"/>
              <a:t>Etwa</a:t>
            </a:r>
            <a:r>
              <a:rPr lang="en-US" altLang="de-DE" sz="2400" dirty="0"/>
              <a:t> 5-35 % der </a:t>
            </a:r>
            <a:r>
              <a:rPr lang="en-US" altLang="de-DE" sz="2400" dirty="0" err="1"/>
              <a:t>Zecken</a:t>
            </a:r>
            <a:r>
              <a:rPr lang="en-US" altLang="de-DE" sz="2400" dirty="0"/>
              <a:t> </a:t>
            </a:r>
            <a:r>
              <a:rPr lang="en-US" altLang="de-DE" sz="2400" dirty="0" err="1"/>
              <a:t>mit</a:t>
            </a:r>
            <a:r>
              <a:rPr lang="en-US" altLang="de-DE" sz="2400" dirty="0"/>
              <a:t> </a:t>
            </a:r>
            <a:r>
              <a:rPr lang="en-US" altLang="de-DE" sz="2400" dirty="0" err="1"/>
              <a:t>Borrelien</a:t>
            </a:r>
            <a:r>
              <a:rPr lang="en-US" altLang="de-DE" sz="2400" dirty="0"/>
              <a:t> befallen </a:t>
            </a:r>
          </a:p>
          <a:p>
            <a:pPr>
              <a:lnSpc>
                <a:spcPct val="90000"/>
              </a:lnSpc>
            </a:pPr>
            <a:r>
              <a:rPr lang="en-US" altLang="de-DE" sz="2400" dirty="0" err="1"/>
              <a:t>Nach</a:t>
            </a:r>
            <a:r>
              <a:rPr lang="en-US" altLang="de-DE" sz="2400" dirty="0"/>
              <a:t> </a:t>
            </a:r>
            <a:r>
              <a:rPr lang="en-US" altLang="de-DE" sz="2400" dirty="0" err="1"/>
              <a:t>einem</a:t>
            </a:r>
            <a:r>
              <a:rPr lang="en-US" altLang="de-DE" sz="2400" dirty="0"/>
              <a:t> </a:t>
            </a:r>
            <a:r>
              <a:rPr lang="en-US" altLang="de-DE" sz="2400" dirty="0" err="1"/>
              <a:t>Zeckenstich</a:t>
            </a:r>
            <a:r>
              <a:rPr lang="en-US" altLang="de-DE" sz="2400" dirty="0"/>
              <a:t> </a:t>
            </a:r>
          </a:p>
          <a:p>
            <a:pPr lvl="1" eaLnBrk="1" hangingPunct="1">
              <a:lnSpc>
                <a:spcPct val="90000"/>
              </a:lnSpc>
            </a:pPr>
            <a:r>
              <a:rPr lang="en-US" altLang="de-DE" sz="2400" dirty="0" err="1"/>
              <a:t>Infektion</a:t>
            </a:r>
            <a:r>
              <a:rPr lang="en-US" altLang="de-DE" sz="2400" dirty="0"/>
              <a:t>:			</a:t>
            </a:r>
            <a:r>
              <a:rPr lang="en-US" altLang="de-DE" sz="2400" dirty="0" err="1"/>
              <a:t>bei</a:t>
            </a:r>
            <a:r>
              <a:rPr lang="en-US" altLang="de-DE" sz="2400" dirty="0"/>
              <a:t> 3-6 % </a:t>
            </a:r>
            <a:r>
              <a:rPr lang="en-US" altLang="de-DE" sz="2400" dirty="0" err="1"/>
              <a:t>Serokonversion</a:t>
            </a:r>
            <a:r>
              <a:rPr lang="en-US" altLang="de-DE" sz="2400" dirty="0"/>
              <a:t>  </a:t>
            </a:r>
          </a:p>
          <a:p>
            <a:pPr lvl="1" eaLnBrk="1" hangingPunct="1">
              <a:lnSpc>
                <a:spcPct val="90000"/>
              </a:lnSpc>
            </a:pPr>
            <a:r>
              <a:rPr lang="en-US" altLang="de-DE" sz="2400" dirty="0" err="1"/>
              <a:t>manifeste</a:t>
            </a:r>
            <a:r>
              <a:rPr lang="en-US" altLang="de-DE" sz="2400" dirty="0"/>
              <a:t> </a:t>
            </a:r>
            <a:r>
              <a:rPr lang="en-US" altLang="de-DE" sz="2400" dirty="0" err="1"/>
              <a:t>Erkrankung</a:t>
            </a:r>
            <a:r>
              <a:rPr lang="en-US" altLang="de-DE" sz="2400" dirty="0"/>
              <a:t>: 	</a:t>
            </a:r>
            <a:r>
              <a:rPr lang="en-US" altLang="de-DE" sz="2400" dirty="0" err="1"/>
              <a:t>bei</a:t>
            </a:r>
            <a:r>
              <a:rPr lang="en-US" altLang="de-DE" sz="2400" dirty="0"/>
              <a:t> 0,3-1,4 %</a:t>
            </a:r>
          </a:p>
          <a:p>
            <a:pPr lvl="1" eaLnBrk="1" hangingPunct="1">
              <a:lnSpc>
                <a:spcPct val="90000"/>
              </a:lnSpc>
            </a:pPr>
            <a:r>
              <a:rPr lang="en-US" altLang="de-DE" sz="2400" dirty="0" err="1"/>
              <a:t>Infizierte</a:t>
            </a:r>
            <a:r>
              <a:rPr lang="en-US" altLang="de-DE" sz="2400" dirty="0"/>
              <a:t> </a:t>
            </a:r>
            <a:r>
              <a:rPr lang="en-US" altLang="de-DE" sz="2400" dirty="0" err="1"/>
              <a:t>Zecken</a:t>
            </a:r>
            <a:r>
              <a:rPr lang="en-US" altLang="de-DE" sz="2400" dirty="0"/>
              <a:t>: 	</a:t>
            </a:r>
            <a:r>
              <a:rPr lang="en-US" altLang="de-DE" sz="2400" dirty="0" err="1"/>
              <a:t>bei</a:t>
            </a:r>
            <a:r>
              <a:rPr lang="en-US" altLang="de-DE" sz="2400" dirty="0"/>
              <a:t> 20-30 % </a:t>
            </a:r>
            <a:r>
              <a:rPr lang="en-US" altLang="de-DE" sz="2400" dirty="0" err="1"/>
              <a:t>Serokonversion</a:t>
            </a:r>
            <a:endParaRPr lang="en-US" altLang="de-DE" sz="2400" dirty="0"/>
          </a:p>
          <a:p>
            <a:pPr eaLnBrk="1" hangingPunct="1">
              <a:lnSpc>
                <a:spcPct val="90000"/>
              </a:lnSpc>
            </a:pPr>
            <a:r>
              <a:rPr lang="en-US" altLang="de-DE" sz="2400" dirty="0" err="1"/>
              <a:t>Größte</a:t>
            </a:r>
            <a:r>
              <a:rPr lang="en-US" altLang="de-DE" sz="2400" dirty="0"/>
              <a:t> </a:t>
            </a:r>
            <a:r>
              <a:rPr lang="en-US" altLang="de-DE" sz="2400" dirty="0" err="1"/>
              <a:t>Infektionsgefahr</a:t>
            </a:r>
            <a:r>
              <a:rPr lang="en-US" altLang="de-DE" sz="2400" dirty="0"/>
              <a:t> von </a:t>
            </a:r>
            <a:r>
              <a:rPr lang="en-US" altLang="de-DE" sz="2400" dirty="0" err="1"/>
              <a:t>März</a:t>
            </a:r>
            <a:r>
              <a:rPr lang="en-US" altLang="de-DE" sz="2400" dirty="0"/>
              <a:t> </a:t>
            </a:r>
            <a:r>
              <a:rPr lang="en-US" altLang="de-DE" sz="2400" dirty="0" err="1"/>
              <a:t>bis</a:t>
            </a:r>
            <a:r>
              <a:rPr lang="en-US" altLang="de-DE" sz="2400" dirty="0"/>
              <a:t> </a:t>
            </a:r>
            <a:r>
              <a:rPr lang="en-US" altLang="de-DE" sz="2400" dirty="0" err="1"/>
              <a:t>Oktober</a:t>
            </a:r>
            <a:r>
              <a:rPr lang="en-US" altLang="de-DE" sz="2400" dirty="0"/>
              <a:t>, </a:t>
            </a:r>
            <a:br>
              <a:rPr lang="en-US" altLang="de-DE" sz="2400" dirty="0"/>
            </a:br>
            <a:r>
              <a:rPr lang="en-US" altLang="de-DE" sz="2400" dirty="0" err="1"/>
              <a:t>Gipfel</a:t>
            </a:r>
            <a:r>
              <a:rPr lang="en-US" altLang="de-DE" sz="2400" dirty="0"/>
              <a:t> </a:t>
            </a:r>
            <a:r>
              <a:rPr lang="en-US" altLang="de-DE" sz="2400" dirty="0" err="1"/>
              <a:t>im</a:t>
            </a:r>
            <a:r>
              <a:rPr lang="en-US" altLang="de-DE" sz="2400" dirty="0"/>
              <a:t> </a:t>
            </a:r>
            <a:r>
              <a:rPr lang="en-US" altLang="de-DE" sz="2400" dirty="0" err="1"/>
              <a:t>Juni</a:t>
            </a:r>
            <a:r>
              <a:rPr lang="en-US" altLang="de-DE" sz="2400" dirty="0"/>
              <a:t> und </a:t>
            </a:r>
            <a:r>
              <a:rPr lang="en-US" altLang="de-DE" sz="2400" dirty="0" err="1"/>
              <a:t>Juli</a:t>
            </a:r>
            <a:r>
              <a:rPr lang="en-US" altLang="de-DE" sz="2400" dirty="0"/>
              <a:t> </a:t>
            </a:r>
          </a:p>
        </p:txBody>
      </p:sp>
      <p:sp>
        <p:nvSpPr>
          <p:cNvPr id="62469" name="Text Box 5"/>
          <p:cNvSpPr txBox="1">
            <a:spLocks noChangeArrowheads="1"/>
          </p:cNvSpPr>
          <p:nvPr/>
        </p:nvSpPr>
        <p:spPr bwMode="auto">
          <a:xfrm>
            <a:off x="1552998" y="6226541"/>
            <a:ext cx="2742802" cy="307777"/>
          </a:xfrm>
          <a:prstGeom prst="rect">
            <a:avLst/>
          </a:prstGeom>
          <a:noFill/>
          <a:ln>
            <a:noFill/>
          </a:ln>
          <a:effectLs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defRPr/>
            </a:pPr>
            <a:r>
              <a:rPr lang="en-US" altLang="de-DE" sz="1400" dirty="0">
                <a:solidFill>
                  <a:srgbClr val="000000"/>
                </a:solidFill>
                <a:latin typeface="Arial" pitchFamily="34" charset="0"/>
              </a:rPr>
              <a:t>Robert-Koch-</a:t>
            </a:r>
            <a:r>
              <a:rPr lang="en-US" altLang="de-DE" sz="1400" dirty="0" err="1">
                <a:solidFill>
                  <a:srgbClr val="000000"/>
                </a:solidFill>
                <a:latin typeface="Arial" pitchFamily="34" charset="0"/>
              </a:rPr>
              <a:t>Institut</a:t>
            </a:r>
            <a:r>
              <a:rPr lang="en-US" altLang="de-DE" sz="1400" dirty="0">
                <a:solidFill>
                  <a:srgbClr val="000000"/>
                </a:solidFill>
                <a:latin typeface="Arial" pitchFamily="34" charset="0"/>
              </a:rPr>
              <a:t>, www.rki.de</a:t>
            </a:r>
          </a:p>
        </p:txBody>
      </p:sp>
      <p:pic>
        <p:nvPicPr>
          <p:cNvPr id="6" name="Picture 3" descr="lyme diagramm"/>
          <p:cNvPicPr>
            <a:picLocks noChangeAspect="1" noChangeArrowheads="1"/>
          </p:cNvPicPr>
          <p:nvPr/>
        </p:nvPicPr>
        <p:blipFill>
          <a:blip r:embed="rId2" cstate="print">
            <a:extLst>
              <a:ext uri="{28A0092B-C50C-407E-A947-70E740481C1C}">
                <a14:useLocalDpi xmlns:a14="http://schemas.microsoft.com/office/drawing/2010/main" val="0"/>
              </a:ext>
            </a:extLst>
          </a:blip>
          <a:srcRect b="10089"/>
          <a:stretch>
            <a:fillRect/>
          </a:stretch>
        </p:blipFill>
        <p:spPr bwMode="auto">
          <a:xfrm>
            <a:off x="4223792" y="4043397"/>
            <a:ext cx="6372200" cy="27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16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919536" y="260648"/>
            <a:ext cx="77724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sz="2800" dirty="0" err="1"/>
              <a:t>Verlauf</a:t>
            </a:r>
            <a:r>
              <a:rPr lang="en-US" sz="2800" dirty="0"/>
              <a:t>  der Lyme-</a:t>
            </a:r>
            <a:r>
              <a:rPr lang="en-US" sz="2800" dirty="0" err="1"/>
              <a:t>Borreliose</a:t>
            </a:r>
            <a:endParaRPr lang="en-US" sz="2800" dirty="0"/>
          </a:p>
        </p:txBody>
      </p:sp>
      <p:sp>
        <p:nvSpPr>
          <p:cNvPr id="159747" name="Rectangle 3"/>
          <p:cNvSpPr>
            <a:spLocks noGrp="1" noChangeArrowheads="1"/>
          </p:cNvSpPr>
          <p:nvPr>
            <p:ph type="body" idx="1"/>
          </p:nvPr>
        </p:nvSpPr>
        <p:spPr/>
        <p:txBody>
          <a:bodyPr/>
          <a:lstStyle/>
          <a:p>
            <a:pPr>
              <a:lnSpc>
                <a:spcPct val="110000"/>
              </a:lnSpc>
              <a:buFontTx/>
              <a:buNone/>
            </a:pPr>
            <a:r>
              <a:rPr lang="en-US" sz="2800" u="sng">
                <a:latin typeface="Arial" charset="0"/>
              </a:rPr>
              <a:t>Stadium I:</a:t>
            </a:r>
            <a:r>
              <a:rPr lang="en-US" sz="2800">
                <a:latin typeface="Arial" charset="0"/>
              </a:rPr>
              <a:t>  Erythema (chronicum) migrans</a:t>
            </a:r>
          </a:p>
          <a:p>
            <a:pPr>
              <a:lnSpc>
                <a:spcPct val="110000"/>
              </a:lnSpc>
            </a:pPr>
            <a:r>
              <a:rPr lang="en-US" sz="2800">
                <a:latin typeface="Arial" charset="0"/>
              </a:rPr>
              <a:t>Tage bis Wochen nach  Zeckenstich </a:t>
            </a:r>
          </a:p>
          <a:p>
            <a:pPr>
              <a:lnSpc>
                <a:spcPct val="110000"/>
              </a:lnSpc>
            </a:pPr>
            <a:r>
              <a:rPr lang="en-US" sz="2800">
                <a:latin typeface="Arial" charset="0"/>
              </a:rPr>
              <a:t>initiale Papel an Einstichstelle </a:t>
            </a:r>
            <a:r>
              <a:rPr lang="en-US" sz="2800">
                <a:latin typeface="Arial" charset="0"/>
                <a:sym typeface="Symbol" pitchFamily="18" charset="2"/>
              </a:rPr>
              <a:t></a:t>
            </a:r>
            <a:r>
              <a:rPr lang="en-US" sz="2800">
                <a:latin typeface="Arial" charset="0"/>
              </a:rPr>
              <a:t> zentrifugal ausbreitendes Erythem</a:t>
            </a:r>
          </a:p>
          <a:p>
            <a:pPr>
              <a:lnSpc>
                <a:spcPct val="110000"/>
              </a:lnSpc>
            </a:pPr>
            <a:r>
              <a:rPr lang="en-US" sz="2800">
                <a:latin typeface="Arial" charset="0"/>
              </a:rPr>
              <a:t>unspezifische Allgemeinerscheinungen </a:t>
            </a:r>
            <a:br>
              <a:rPr lang="en-US" sz="2800">
                <a:latin typeface="Arial" charset="0"/>
              </a:rPr>
            </a:br>
            <a:r>
              <a:rPr lang="en-US" sz="2800">
                <a:latin typeface="Arial" charset="0"/>
              </a:rPr>
              <a:t>oder Beschwerdefreiheit</a:t>
            </a:r>
          </a:p>
        </p:txBody>
      </p:sp>
    </p:spTree>
    <p:extLst>
      <p:ext uri="{BB962C8B-B14F-4D97-AF65-F5344CB8AC3E}">
        <p14:creationId xmlns:p14="http://schemas.microsoft.com/office/powerpoint/2010/main" val="73772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39.8"/>
</p:tagLst>
</file>

<file path=ppt/tags/tag2.xml><?xml version="1.0" encoding="utf-8"?>
<p:tagLst xmlns:a="http://schemas.openxmlformats.org/drawingml/2006/main" xmlns:r="http://schemas.openxmlformats.org/officeDocument/2006/relationships" xmlns:p="http://schemas.openxmlformats.org/presentationml/2006/main">
  <p:tag name="TIMING" val="|24.4"/>
</p:tagLst>
</file>

<file path=ppt/tags/tag3.xml><?xml version="1.0" encoding="utf-8"?>
<p:tagLst xmlns:a="http://schemas.openxmlformats.org/drawingml/2006/main" xmlns:r="http://schemas.openxmlformats.org/officeDocument/2006/relationships" xmlns:p="http://schemas.openxmlformats.org/presentationml/2006/main">
  <p:tag name="TIMING" val="|10.6"/>
</p:tagLst>
</file>

<file path=ppt/tags/tag4.xml><?xml version="1.0" encoding="utf-8"?>
<p:tagLst xmlns:a="http://schemas.openxmlformats.org/drawingml/2006/main" xmlns:r="http://schemas.openxmlformats.org/officeDocument/2006/relationships" xmlns:p="http://schemas.openxmlformats.org/presentationml/2006/main">
  <p:tag name="TIMING" val="|30"/>
</p:tagLst>
</file>

<file path=ppt/tags/tag5.xml><?xml version="1.0" encoding="utf-8"?>
<p:tagLst xmlns:a="http://schemas.openxmlformats.org/drawingml/2006/main" xmlns:r="http://schemas.openxmlformats.org/officeDocument/2006/relationships" xmlns:p="http://schemas.openxmlformats.org/presentationml/2006/main">
  <p:tag name="TIMING" val="|25.3"/>
</p:tagLst>
</file>

<file path=ppt/tags/tag6.xml><?xml version="1.0" encoding="utf-8"?>
<p:tagLst xmlns:a="http://schemas.openxmlformats.org/drawingml/2006/main" xmlns:r="http://schemas.openxmlformats.org/officeDocument/2006/relationships" xmlns:p="http://schemas.openxmlformats.org/presentationml/2006/main">
  <p:tag name="TIMING" val="|40.2"/>
</p:tagLst>
</file>

<file path=ppt/tags/tag7.xml><?xml version="1.0" encoding="utf-8"?>
<p:tagLst xmlns:a="http://schemas.openxmlformats.org/drawingml/2006/main" xmlns:r="http://schemas.openxmlformats.org/officeDocument/2006/relationships" xmlns:p="http://schemas.openxmlformats.org/presentationml/2006/main">
  <p:tag name="TIMING" val="|9.3|1.6"/>
</p:tagLst>
</file>

<file path=ppt/tags/tag8.xml><?xml version="1.0" encoding="utf-8"?>
<p:tagLst xmlns:a="http://schemas.openxmlformats.org/drawingml/2006/main" xmlns:r="http://schemas.openxmlformats.org/officeDocument/2006/relationships" xmlns:p="http://schemas.openxmlformats.org/presentationml/2006/main">
  <p:tag name="TIMING" val="|9.3|1.6"/>
</p:tagLst>
</file>

<file path=ppt/tags/tag9.xml><?xml version="1.0" encoding="utf-8"?>
<p:tagLst xmlns:a="http://schemas.openxmlformats.org/drawingml/2006/main" xmlns:r="http://schemas.openxmlformats.org/officeDocument/2006/relationships" xmlns:p="http://schemas.openxmlformats.org/presentationml/2006/main">
  <p:tag name="TIMING" val="|9.3|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4540</Words>
  <Application>Microsoft Office PowerPoint</Application>
  <PresentationFormat>Breitbild</PresentationFormat>
  <Paragraphs>1054</Paragraphs>
  <Slides>109</Slides>
  <Notes>50</Notes>
  <HiddenSlides>0</HiddenSlides>
  <MMClips>0</MMClips>
  <ScaleCrop>false</ScaleCrop>
  <HeadingPairs>
    <vt:vector size="6" baseType="variant">
      <vt:variant>
        <vt:lpstr>Verwendete Schriftarten</vt:lpstr>
      </vt:variant>
      <vt:variant>
        <vt:i4>11</vt:i4>
      </vt:variant>
      <vt:variant>
        <vt:lpstr>Design</vt:lpstr>
      </vt:variant>
      <vt:variant>
        <vt:i4>3</vt:i4>
      </vt:variant>
      <vt:variant>
        <vt:lpstr>Folientitel</vt:lpstr>
      </vt:variant>
      <vt:variant>
        <vt:i4>109</vt:i4>
      </vt:variant>
    </vt:vector>
  </HeadingPairs>
  <TitlesOfParts>
    <vt:vector size="123" baseType="lpstr">
      <vt:lpstr>Gill Sans MT Condensed</vt:lpstr>
      <vt:lpstr>Calibri</vt:lpstr>
      <vt:lpstr>Wingdings</vt:lpstr>
      <vt:lpstr>Arial</vt:lpstr>
      <vt:lpstr>Tahoma</vt:lpstr>
      <vt:lpstr>Times New Roman</vt:lpstr>
      <vt:lpstr>Bookman Old Style</vt:lpstr>
      <vt:lpstr>Lucida Grande</vt:lpstr>
      <vt:lpstr>Symbol</vt:lpstr>
      <vt:lpstr>Wingdings 3</vt:lpstr>
      <vt:lpstr>Gill Sans MT</vt:lpstr>
      <vt:lpstr>Okeanos</vt:lpstr>
      <vt:lpstr>1_Okeanos</vt:lpstr>
      <vt:lpstr>2_Okeanos</vt:lpstr>
      <vt:lpstr>PowerPoint-Präsentation</vt:lpstr>
      <vt:lpstr>Bakterielle Infektionskrankheiten für die Zahnmedizin</vt:lpstr>
      <vt:lpstr>Mikroorganismen: Die wahren Herrscher unseres Planeten </vt:lpstr>
      <vt:lpstr>Bakterien haben keine Zellkern! Dafür: Nukleotid: Bakterielles Chromosom</vt:lpstr>
      <vt:lpstr>Wunderwaffe Plasmid</vt:lpstr>
      <vt:lpstr>Bakterielle Zellwand</vt:lpstr>
      <vt:lpstr>Einteilung der Bakterien  nach ihrem Äußeren</vt:lpstr>
      <vt:lpstr>Einteilung der Bakterien  nach ihrer Sauerstoff-Abhängigkeit</vt:lpstr>
      <vt:lpstr>Obligat anaerobe Bakterien</vt:lpstr>
      <vt:lpstr>Anfärbung von Bakterien</vt:lpstr>
      <vt:lpstr>Durch welche Faktoren können Bakterien Krankheiten verursachen?</vt:lpstr>
      <vt:lpstr>Adhäsionsfaktoren: Kapseln und Schleime</vt:lpstr>
      <vt:lpstr>Biofilmbildung: Gemeinschaft von Mikroorganismen auf einer (festen) Oberfläche</vt:lpstr>
      <vt:lpstr>Beweglichkeit von Bakterien</vt:lpstr>
      <vt:lpstr>Sporenbildung: Dauerformen von Bakterien</vt:lpstr>
      <vt:lpstr>Voraussetzung für die Infektion: Virulenz</vt:lpstr>
      <vt:lpstr>Virulenzfaktoren</vt:lpstr>
      <vt:lpstr>Toxinbildung</vt:lpstr>
      <vt:lpstr>Wirkung des Tetanus-Toxins</vt:lpstr>
      <vt:lpstr>Bakterielle Infektionskrankheiten für die Zahnmedizin</vt:lpstr>
      <vt:lpstr>Infektionen durch A-Streptokokken (Streptococcus pyogenes)</vt:lpstr>
      <vt:lpstr>SCHARLACH </vt:lpstr>
      <vt:lpstr>SCHARLACH </vt:lpstr>
      <vt:lpstr>SCHARLACH </vt:lpstr>
      <vt:lpstr>SCHARLACH </vt:lpstr>
      <vt:lpstr>Erysipel</vt:lpstr>
      <vt:lpstr>PowerPoint-Präsentation</vt:lpstr>
      <vt:lpstr>PowerPoint-Präsentation</vt:lpstr>
      <vt:lpstr>Bakterielle Infektionskrankheiten für die Zahnmedizin</vt:lpstr>
      <vt:lpstr>Staphylococcus aureus</vt:lpstr>
      <vt:lpstr>Staphylococcus aureus</vt:lpstr>
      <vt:lpstr>Staphylococcal Toxic Shock Syndrome (sTSS) Streptococcal Toxic Shock Syndrome (sTSS)</vt:lpstr>
      <vt:lpstr>MRSA: Methicillin-Resistenter Staphylococcus aureus</vt:lpstr>
      <vt:lpstr>MRSA-Prävalenz in Europa</vt:lpstr>
      <vt:lpstr>MRSA Übermittelte Fälle von invasiven MRSA-Infektionen pro 100.000 Einwohner</vt:lpstr>
      <vt:lpstr>MRSA-Dekolonisierung</vt:lpstr>
      <vt:lpstr>Bakterielle Infektionskrankheiten für die Zahnmedizin</vt:lpstr>
      <vt:lpstr>Robert Koch 1843-1910</vt:lpstr>
      <vt:lpstr>TUBERKULOSE: Epidemiologie:  </vt:lpstr>
      <vt:lpstr>TUBERKULOSE </vt:lpstr>
      <vt:lpstr>TUBERKULOSE </vt:lpstr>
      <vt:lpstr>TUBERKULOSE </vt:lpstr>
      <vt:lpstr>TUBERKULOSE</vt:lpstr>
      <vt:lpstr>TUBERKULOSE: Stadieneinteilung </vt:lpstr>
      <vt:lpstr>PowerPoint-Präsentation</vt:lpstr>
      <vt:lpstr>PowerPoint-Präsentation</vt:lpstr>
      <vt:lpstr>PowerPoint-Präsentation</vt:lpstr>
      <vt:lpstr>PowerPoint-Präsentation</vt:lpstr>
      <vt:lpstr>THERAPIE </vt:lpstr>
      <vt:lpstr>THERAPIE  </vt:lpstr>
      <vt:lpstr>Atypische Mycobakterien</vt:lpstr>
      <vt:lpstr>PowerPoint-Präsentation</vt:lpstr>
      <vt:lpstr>Bakterielle Infektionskrankheiten für die Zahnmedizin</vt:lpstr>
      <vt:lpstr>Venerische Infektionen im Mundbereich: Gonorrhoe</vt:lpstr>
      <vt:lpstr>Venerische Infektionen im Mundbereich: Syphilis</vt:lpstr>
      <vt:lpstr>Venerische Infektionen im Mundbereich: Syphilis</vt:lpstr>
      <vt:lpstr>PowerPoint-Präsentation</vt:lpstr>
      <vt:lpstr>Lues connata: Angeborene Syphilis</vt:lpstr>
      <vt:lpstr>Venerische Infektionen im Mundbereich: Syphilis</vt:lpstr>
      <vt:lpstr>Bakterielle Infektionskrankheiten für die Zahnmedizin</vt:lpstr>
      <vt:lpstr>Legionellose </vt:lpstr>
      <vt:lpstr>Legionellen-Pneumonie </vt:lpstr>
      <vt:lpstr>Bakterielle Infektionskrankheiten für die Zahnmedizin</vt:lpstr>
      <vt:lpstr>Bakteriämie</vt:lpstr>
      <vt:lpstr>Sepsis</vt:lpstr>
      <vt:lpstr>Sepsis</vt:lpstr>
      <vt:lpstr>Sepsis: Diagnostik</vt:lpstr>
      <vt:lpstr>Endokarditis</vt:lpstr>
      <vt:lpstr>Endokarditis</vt:lpstr>
      <vt:lpstr>Endokarditis-Prophylaxe beim Zahnarzt</vt:lpstr>
      <vt:lpstr>Bakterielle Infektionskrankheiten für die Zahnmedizin</vt:lpstr>
      <vt:lpstr>MENINGITIS </vt:lpstr>
      <vt:lpstr>BAKTERIELLE MENINGITIS </vt:lpstr>
      <vt:lpstr>BAKTERIELLE MENINGITIS </vt:lpstr>
      <vt:lpstr>BAKTERIELLE MENINGITIS </vt:lpstr>
      <vt:lpstr>BAKTERIELLE MENINGITIS </vt:lpstr>
      <vt:lpstr>BAKTERIELLE MENINGITIS </vt:lpstr>
      <vt:lpstr>BAKTERIELLE MENINGITIS </vt:lpstr>
      <vt:lpstr>BAKTERIELLE MENINGITIS </vt:lpstr>
      <vt:lpstr>BAKTERIELLE MENINGITIS: Möglichkeiten zur Prophylaxe </vt:lpstr>
      <vt:lpstr>Bakterielle Infektionskrankheiten für die Zahnmedizin</vt:lpstr>
      <vt:lpstr>DIPHTERIE </vt:lpstr>
      <vt:lpstr>DIPHTERIE: Klinisches Bild </vt:lpstr>
      <vt:lpstr>DIPHTERIE Komplikationen durch das Toxin  </vt:lpstr>
      <vt:lpstr>DIPHTERIE </vt:lpstr>
      <vt:lpstr>PowerPoint-Präsentation</vt:lpstr>
      <vt:lpstr>DIPHTERIE: Therapie </vt:lpstr>
      <vt:lpstr>Bakterielle Infektionskrankheiten für die Zahnmedizin</vt:lpstr>
      <vt:lpstr>PowerPoint-Präsentation</vt:lpstr>
      <vt:lpstr>PowerPoint-Präsentation</vt:lpstr>
      <vt:lpstr>PowerPoint-Präsentation</vt:lpstr>
      <vt:lpstr>PowerPoint-Präsentation</vt:lpstr>
      <vt:lpstr>PowerPoint-Präsentation</vt:lpstr>
      <vt:lpstr>Bakterielle Infektionskrankheiten für die Zahnmedizin</vt:lpstr>
      <vt:lpstr>Borrelia burgdorferi</vt:lpstr>
      <vt:lpstr>PowerPoint-Präsentation</vt:lpstr>
      <vt:lpstr>PowerPoint-Präsentation</vt:lpstr>
      <vt:lpstr>Epidemiologie der Lyme-Borreliose</vt:lpstr>
      <vt:lpstr>Verlauf  der Lyme-Borreliose</vt:lpstr>
      <vt:lpstr>PowerPoint-Präsentation</vt:lpstr>
      <vt:lpstr>Verlauf  der Lyme-Borreliose</vt:lpstr>
      <vt:lpstr>PowerPoint-Präsentation</vt:lpstr>
      <vt:lpstr>Verlauf  der Lyme-Borreliose</vt:lpstr>
      <vt:lpstr>Lyme-Borreliose: Diagnostik</vt:lpstr>
      <vt:lpstr>Prophylaxe  und Therapie  der Lyme-Borreliose</vt:lpstr>
      <vt:lpstr>Bakterielle Infektionskrankheiten für die Zahnmedizin</vt:lpstr>
      <vt:lpstr>Aktinomykose (“Strahlenpilzerkrankung”)</vt:lpstr>
      <vt:lpstr>Aktinomykose: Krankheitsbilder und Symptome</vt:lpstr>
      <vt:lpstr>Aktinomykose: Krankheitsbilder und Symptome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Adalimumab trial</dc:title>
  <dc:creator>Keyßer, Gernot</dc:creator>
  <cp:lastModifiedBy>Keyßer, Gernot</cp:lastModifiedBy>
  <cp:revision>242</cp:revision>
  <dcterms:created xsi:type="dcterms:W3CDTF">2014-10-07T12:12:55Z</dcterms:created>
  <dcterms:modified xsi:type="dcterms:W3CDTF">2025-01-13T15:18:46Z</dcterms:modified>
</cp:coreProperties>
</file>