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4515" r:id="rId1"/>
    <p:sldMasterId id="2147484736" r:id="rId2"/>
    <p:sldMasterId id="2147484879" r:id="rId3"/>
    <p:sldMasterId id="2147485062" r:id="rId4"/>
  </p:sldMasterIdLst>
  <p:notesMasterIdLst>
    <p:notesMasterId r:id="rId81"/>
  </p:notesMasterIdLst>
  <p:sldIdLst>
    <p:sldId id="1415" r:id="rId5"/>
    <p:sldId id="2000" r:id="rId6"/>
    <p:sldId id="2027" r:id="rId7"/>
    <p:sldId id="2028" r:id="rId8"/>
    <p:sldId id="2029" r:id="rId9"/>
    <p:sldId id="2030" r:id="rId10"/>
    <p:sldId id="2031" r:id="rId11"/>
    <p:sldId id="2032" r:id="rId12"/>
    <p:sldId id="2033" r:id="rId13"/>
    <p:sldId id="2034" r:id="rId14"/>
    <p:sldId id="2039" r:id="rId15"/>
    <p:sldId id="2040" r:id="rId16"/>
    <p:sldId id="2036" r:id="rId17"/>
    <p:sldId id="1942" r:id="rId18"/>
    <p:sldId id="1946" r:id="rId19"/>
    <p:sldId id="1947" r:id="rId20"/>
    <p:sldId id="1948" r:id="rId21"/>
    <p:sldId id="1949" r:id="rId22"/>
    <p:sldId id="1950" r:id="rId23"/>
    <p:sldId id="1951" r:id="rId24"/>
    <p:sldId id="1953" r:id="rId25"/>
    <p:sldId id="1954" r:id="rId26"/>
    <p:sldId id="1955" r:id="rId27"/>
    <p:sldId id="1956" r:id="rId28"/>
    <p:sldId id="1957" r:id="rId29"/>
    <p:sldId id="1959" r:id="rId30"/>
    <p:sldId id="1960" r:id="rId31"/>
    <p:sldId id="1961" r:id="rId32"/>
    <p:sldId id="1962" r:id="rId33"/>
    <p:sldId id="1963" r:id="rId34"/>
    <p:sldId id="1964" r:id="rId35"/>
    <p:sldId id="1965" r:id="rId36"/>
    <p:sldId id="1969" r:id="rId37"/>
    <p:sldId id="1966" r:id="rId38"/>
    <p:sldId id="1985" r:id="rId39"/>
    <p:sldId id="1968" r:id="rId40"/>
    <p:sldId id="1970" r:id="rId41"/>
    <p:sldId id="2021" r:id="rId42"/>
    <p:sldId id="2022" r:id="rId43"/>
    <p:sldId id="1909" r:id="rId44"/>
    <p:sldId id="1983" r:id="rId45"/>
    <p:sldId id="1984" r:id="rId46"/>
    <p:sldId id="2026" r:id="rId47"/>
    <p:sldId id="2002" r:id="rId48"/>
    <p:sldId id="2003" r:id="rId49"/>
    <p:sldId id="2004" r:id="rId50"/>
    <p:sldId id="2005" r:id="rId51"/>
    <p:sldId id="2006" r:id="rId52"/>
    <p:sldId id="2008" r:id="rId53"/>
    <p:sldId id="2009" r:id="rId54"/>
    <p:sldId id="2010" r:id="rId55"/>
    <p:sldId id="1986" r:id="rId56"/>
    <p:sldId id="1987" r:id="rId57"/>
    <p:sldId id="1988" r:id="rId58"/>
    <p:sldId id="1989" r:id="rId59"/>
    <p:sldId id="1991" r:id="rId60"/>
    <p:sldId id="1992" r:id="rId61"/>
    <p:sldId id="1993" r:id="rId62"/>
    <p:sldId id="1990" r:id="rId63"/>
    <p:sldId id="2011" r:id="rId64"/>
    <p:sldId id="2016" r:id="rId65"/>
    <p:sldId id="2013" r:id="rId66"/>
    <p:sldId id="2014" r:id="rId67"/>
    <p:sldId id="2015" r:id="rId68"/>
    <p:sldId id="2012" r:id="rId69"/>
    <p:sldId id="2017" r:id="rId70"/>
    <p:sldId id="2025" r:id="rId71"/>
    <p:sldId id="1916" r:id="rId72"/>
    <p:sldId id="1917" r:id="rId73"/>
    <p:sldId id="1919" r:id="rId74"/>
    <p:sldId id="1743" r:id="rId75"/>
    <p:sldId id="1740" r:id="rId76"/>
    <p:sldId id="1741" r:id="rId77"/>
    <p:sldId id="1746" r:id="rId78"/>
    <p:sldId id="1848" r:id="rId79"/>
    <p:sldId id="1994" r:id="rId80"/>
  </p:sldIdLst>
  <p:sldSz cx="12192000" cy="6858000"/>
  <p:notesSz cx="6858000" cy="9144000"/>
  <p:embeddedFontLst>
    <p:embeddedFont>
      <p:font typeface="Gill Sans MT" panose="020B0502020104020203" pitchFamily="34" charset="0"/>
      <p:regular r:id="rId82"/>
      <p:bold r:id="rId83"/>
      <p:italic r:id="rId84"/>
      <p:boldItalic r:id="rId85"/>
    </p:embeddedFont>
    <p:embeddedFont>
      <p:font typeface="Times" panose="02020603050405020304" pitchFamily="18" charset="0"/>
      <p:regular r:id="rId86"/>
      <p:bold r:id="rId87"/>
      <p:italic r:id="rId88"/>
      <p:boldItalic r:id="rId89"/>
    </p:embeddedFont>
    <p:embeddedFont>
      <p:font typeface="Calibri" panose="020F0502020204030204" pitchFamily="34" charset="0"/>
      <p:regular r:id="rId90"/>
      <p:bold r:id="rId91"/>
      <p:italic r:id="rId92"/>
      <p:boldItalic r:id="rId93"/>
    </p:embeddedFont>
    <p:embeddedFont>
      <p:font typeface="Arial Narrow" panose="020B0606020202030204" pitchFamily="34" charset="0"/>
      <p:regular r:id="rId94"/>
      <p:bold r:id="rId95"/>
      <p:italic r:id="rId96"/>
      <p:boldItalic r:id="rId97"/>
    </p:embeddedFont>
    <p:embeddedFont>
      <p:font typeface="Tahoma" panose="020B0604030504040204" pitchFamily="34" charset="0"/>
      <p:regular r:id="rId98"/>
      <p:bold r:id="rId99"/>
    </p:embeddedFont>
    <p:embeddedFont>
      <p:font typeface="Bookman Old Style" panose="02050604050505020204" pitchFamily="18" charset="0"/>
      <p:regular r:id="rId100"/>
      <p:bold r:id="rId101"/>
      <p:italic r:id="rId102"/>
      <p:boldItalic r:id="rId103"/>
    </p:embeddedFont>
    <p:embeddedFont>
      <p:font typeface="Wingdings 3" panose="05040102010807070707" pitchFamily="18" charset="2"/>
      <p:regular r:id="rId104"/>
    </p:embeddedFont>
  </p:embeddedFontLst>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4319" userDrawn="1">
          <p15:clr>
            <a:srgbClr val="A4A3A4"/>
          </p15:clr>
        </p15:guide>
        <p15:guide id="2" pos="76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99"/>
    <a:srgbClr val="00CC66"/>
    <a:srgbClr val="FF9933"/>
    <a:srgbClr val="FDFDE9"/>
    <a:srgbClr val="CC0000"/>
    <a:srgbClr val="FF9999"/>
    <a:srgbClr val="6699FF"/>
    <a:srgbClr val="FFFFFF"/>
    <a:srgbClr val="99CC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877" autoAdjust="0"/>
    <p:restoredTop sz="83372" autoAdjust="0"/>
  </p:normalViewPr>
  <p:slideViewPr>
    <p:cSldViewPr snapToGrid="0">
      <p:cViewPr varScale="1">
        <p:scale>
          <a:sx n="96" d="100"/>
          <a:sy n="96" d="100"/>
        </p:scale>
        <p:origin x="642" y="84"/>
      </p:cViewPr>
      <p:guideLst>
        <p:guide orient="horz" pos="4319"/>
        <p:guide pos="7679"/>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3.fntdata"/><Relationship Id="rId89"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font" Target="fonts/font6.fntdata"/><Relationship Id="rId102" Type="http://schemas.openxmlformats.org/officeDocument/2006/relationships/font" Target="fonts/font21.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19.fntdata"/><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22.fntdata"/><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6.fntdata"/><Relationship Id="rId104" Type="http://schemas.openxmlformats.org/officeDocument/2006/relationships/font" Target="fonts/font23.fntdata"/></Relationships>
</file>

<file path=ppt/_rels/viewProps.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Tabelle1!$B$1</c:f>
              <c:strCache>
                <c:ptCount val="1"/>
                <c:pt idx="0">
                  <c:v>Datenreihe 1</c:v>
                </c:pt>
              </c:strCache>
            </c:strRef>
          </c:tx>
          <c:spPr>
            <a:ln w="25400" cap="rnd">
              <a:no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Tabelle1!$A$2:$A$5</c:f>
              <c:strCache>
                <c:ptCount val="4"/>
                <c:pt idx="0">
                  <c:v>Kategorie 1</c:v>
                </c:pt>
                <c:pt idx="1">
                  <c:v>Kategorie 2</c:v>
                </c:pt>
                <c:pt idx="2">
                  <c:v>Kategorie 3</c:v>
                </c:pt>
                <c:pt idx="3">
                  <c:v>Kategorie 4</c:v>
                </c:pt>
              </c:strCache>
            </c:strRef>
          </c:xVal>
          <c:yVal>
            <c:numRef>
              <c:f>Tabelle1!$B$2:$B$5</c:f>
              <c:numCache>
                <c:formatCode>General</c:formatCode>
                <c:ptCount val="4"/>
              </c:numCache>
            </c:numRef>
          </c:yVal>
          <c:smooth val="0"/>
          <c:extLst>
            <c:ext xmlns:c16="http://schemas.microsoft.com/office/drawing/2014/chart" uri="{C3380CC4-5D6E-409C-BE32-E72D297353CC}">
              <c16:uniqueId val="{00000000-D539-4A76-BA29-F8C3680B9101}"/>
            </c:ext>
          </c:extLst>
        </c:ser>
        <c:ser>
          <c:idx val="1"/>
          <c:order val="1"/>
          <c:tx>
            <c:strRef>
              <c:f>Tabelle1!$C$1</c:f>
              <c:strCache>
                <c:ptCount val="1"/>
                <c:pt idx="0">
                  <c:v>Datenreihe 2</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Tabelle1!$A$2:$A$5</c:f>
              <c:strCache>
                <c:ptCount val="4"/>
                <c:pt idx="0">
                  <c:v>Kategorie 1</c:v>
                </c:pt>
                <c:pt idx="1">
                  <c:v>Kategorie 2</c:v>
                </c:pt>
                <c:pt idx="2">
                  <c:v>Kategorie 3</c:v>
                </c:pt>
                <c:pt idx="3">
                  <c:v>Kategorie 4</c:v>
                </c:pt>
              </c:strCache>
            </c:strRef>
          </c:xVal>
          <c:yVal>
            <c:numRef>
              <c:f>Tabelle1!$C$2:$C$5</c:f>
              <c:numCache>
                <c:formatCode>General</c:formatCode>
                <c:ptCount val="4"/>
              </c:numCache>
            </c:numRef>
          </c:yVal>
          <c:smooth val="0"/>
          <c:extLst>
            <c:ext xmlns:c16="http://schemas.microsoft.com/office/drawing/2014/chart" uri="{C3380CC4-5D6E-409C-BE32-E72D297353CC}">
              <c16:uniqueId val="{00000001-D539-4A76-BA29-F8C3680B9101}"/>
            </c:ext>
          </c:extLst>
        </c:ser>
        <c:ser>
          <c:idx val="2"/>
          <c:order val="2"/>
          <c:tx>
            <c:strRef>
              <c:f>Tabelle1!$D$1</c:f>
              <c:strCache>
                <c:ptCount val="1"/>
                <c:pt idx="0">
                  <c:v>Datenreihe 3</c:v>
                </c:pt>
              </c:strCache>
            </c:strRef>
          </c:tx>
          <c:spPr>
            <a:ln w="25400" cap="rnd">
              <a:no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Tabelle1!$A$2:$A$5</c:f>
              <c:strCache>
                <c:ptCount val="4"/>
                <c:pt idx="0">
                  <c:v>Kategorie 1</c:v>
                </c:pt>
                <c:pt idx="1">
                  <c:v>Kategorie 2</c:v>
                </c:pt>
                <c:pt idx="2">
                  <c:v>Kategorie 3</c:v>
                </c:pt>
                <c:pt idx="3">
                  <c:v>Kategorie 4</c:v>
                </c:pt>
              </c:strCache>
            </c:strRef>
          </c:xVal>
          <c:yVal>
            <c:numRef>
              <c:f>Tabelle1!$D$2:$D$5</c:f>
              <c:numCache>
                <c:formatCode>General</c:formatCode>
                <c:ptCount val="4"/>
              </c:numCache>
            </c:numRef>
          </c:yVal>
          <c:smooth val="0"/>
          <c:extLst>
            <c:ext xmlns:c16="http://schemas.microsoft.com/office/drawing/2014/chart" uri="{C3380CC4-5D6E-409C-BE32-E72D297353CC}">
              <c16:uniqueId val="{00000002-D539-4A76-BA29-F8C3680B9101}"/>
            </c:ext>
          </c:extLst>
        </c:ser>
        <c:dLbls>
          <c:showLegendKey val="0"/>
          <c:showVal val="1"/>
          <c:showCatName val="0"/>
          <c:showSerName val="0"/>
          <c:showPercent val="0"/>
          <c:showBubbleSize val="0"/>
        </c:dLbls>
        <c:axId val="701659760"/>
        <c:axId val="701652544"/>
      </c:scatterChart>
      <c:valAx>
        <c:axId val="701659760"/>
        <c:scaling>
          <c:orientation val="minMax"/>
          <c:max val="2"/>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e-DE"/>
          </a:p>
        </c:txPr>
        <c:crossAx val="701652544"/>
        <c:crosses val="autoZero"/>
        <c:crossBetween val="midCat"/>
      </c:valAx>
      <c:valAx>
        <c:axId val="701652544"/>
        <c:scaling>
          <c:orientation val="minMax"/>
        </c:scaling>
        <c:delete val="1"/>
        <c:axPos val="l"/>
        <c:numFmt formatCode="General" sourceLinked="1"/>
        <c:majorTickMark val="none"/>
        <c:minorTickMark val="none"/>
        <c:tickLblPos val="nextTo"/>
        <c:crossAx val="701659760"/>
        <c:crossesAt val="1"/>
        <c:crossBetween val="midCat"/>
      </c:valAx>
      <c:spPr>
        <a:noFill/>
        <a:ln>
          <a:noFill/>
        </a:ln>
        <a:effectLst/>
      </c:spPr>
    </c:plotArea>
    <c:plotVisOnly val="1"/>
    <c:dispBlanksAs val="gap"/>
    <c:showDLblsOverMax val="0"/>
  </c:chart>
  <c:spPr>
    <a:noFill/>
    <a:ln>
      <a:noFill/>
    </a:ln>
    <a:effectLst/>
  </c:spPr>
  <c:txPr>
    <a:bodyPr/>
    <a:lstStyle/>
    <a:p>
      <a:pPr>
        <a:defRPr sz="1050"/>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0.png"/></Relationships>
</file>

<file path=ppt/drawings/drawing1.xml><?xml version="1.0" encoding="utf-8"?>
<c:userShapes xmlns:c="http://schemas.openxmlformats.org/drawingml/2006/chart">
  <cdr:relSizeAnchor xmlns:cdr="http://schemas.openxmlformats.org/drawingml/2006/chartDrawing">
    <cdr:from>
      <cdr:x>0.47485</cdr:x>
      <cdr:y>0.06629</cdr:y>
    </cdr:from>
    <cdr:to>
      <cdr:x>0.52515</cdr:x>
      <cdr:y>0.10729</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187419" y="404108"/>
          <a:ext cx="231668" cy="249958"/>
        </a:xfrm>
        <a:prstGeom xmlns:a="http://schemas.openxmlformats.org/drawingml/2006/main" prst="rect">
          <a:avLst/>
        </a:prstGeom>
      </cdr:spPr>
    </cdr:pic>
  </cdr:relSizeAnchor>
  <cdr:relSizeAnchor xmlns:cdr="http://schemas.openxmlformats.org/drawingml/2006/chartDrawing">
    <cdr:from>
      <cdr:x>0.54406</cdr:x>
      <cdr:y>0.10494</cdr:y>
    </cdr:from>
    <cdr:to>
      <cdr:x>0.59435</cdr:x>
      <cdr:y>0.14594</cdr:y>
    </cdr:to>
    <cdr:pic>
      <cdr:nvPicPr>
        <cdr:cNvPr id="6"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506226" y="639708"/>
          <a:ext cx="231668" cy="249958"/>
        </a:xfrm>
        <a:prstGeom xmlns:a="http://schemas.openxmlformats.org/drawingml/2006/main" prst="rect">
          <a:avLst/>
        </a:prstGeom>
      </cdr:spPr>
    </cdr:pic>
  </cdr:relSizeAnchor>
  <cdr:relSizeAnchor xmlns:cdr="http://schemas.openxmlformats.org/drawingml/2006/chartDrawing">
    <cdr:from>
      <cdr:x>0.52354</cdr:x>
      <cdr:y>0.14579</cdr:y>
    </cdr:from>
    <cdr:to>
      <cdr:x>0.57384</cdr:x>
      <cdr:y>0.18679</cdr:y>
    </cdr:to>
    <cdr:pic>
      <cdr:nvPicPr>
        <cdr:cNvPr id="7"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411707" y="888729"/>
          <a:ext cx="231668" cy="249958"/>
        </a:xfrm>
        <a:prstGeom xmlns:a="http://schemas.openxmlformats.org/drawingml/2006/main" prst="rect">
          <a:avLst/>
        </a:prstGeom>
      </cdr:spPr>
    </cdr:pic>
  </cdr:relSizeAnchor>
  <cdr:relSizeAnchor xmlns:cdr="http://schemas.openxmlformats.org/drawingml/2006/chartDrawing">
    <cdr:from>
      <cdr:x>0.57889</cdr:x>
      <cdr:y>0.18503</cdr:y>
    </cdr:from>
    <cdr:to>
      <cdr:x>0.62918</cdr:x>
      <cdr:y>0.22604</cdr:y>
    </cdr:to>
    <cdr:pic>
      <cdr:nvPicPr>
        <cdr:cNvPr id="8"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666642" y="1127957"/>
          <a:ext cx="231668" cy="249958"/>
        </a:xfrm>
        <a:prstGeom xmlns:a="http://schemas.openxmlformats.org/drawingml/2006/main" prst="rect">
          <a:avLst/>
        </a:prstGeom>
      </cdr:spPr>
    </cdr:pic>
  </cdr:relSizeAnchor>
  <cdr:relSizeAnchor xmlns:cdr="http://schemas.openxmlformats.org/drawingml/2006/chartDrawing">
    <cdr:from>
      <cdr:x>0.65971</cdr:x>
      <cdr:y>0.22033</cdr:y>
    </cdr:from>
    <cdr:to>
      <cdr:x>0.71</cdr:x>
      <cdr:y>0.26133</cdr:y>
    </cdr:to>
    <cdr:pic>
      <cdr:nvPicPr>
        <cdr:cNvPr id="9"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038955" y="1343107"/>
          <a:ext cx="231668" cy="249958"/>
        </a:xfrm>
        <a:prstGeom xmlns:a="http://schemas.openxmlformats.org/drawingml/2006/main" prst="rect">
          <a:avLst/>
        </a:prstGeom>
      </cdr:spPr>
    </cdr:pic>
  </cdr:relSizeAnchor>
  <cdr:relSizeAnchor xmlns:cdr="http://schemas.openxmlformats.org/drawingml/2006/chartDrawing">
    <cdr:from>
      <cdr:x>0.47485</cdr:x>
      <cdr:y>0.37325</cdr:y>
    </cdr:from>
    <cdr:to>
      <cdr:x>0.52515</cdr:x>
      <cdr:y>0.41425</cdr:y>
    </cdr:to>
    <cdr:pic>
      <cdr:nvPicPr>
        <cdr:cNvPr id="10"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187419" y="2275314"/>
          <a:ext cx="231668" cy="249958"/>
        </a:xfrm>
        <a:prstGeom xmlns:a="http://schemas.openxmlformats.org/drawingml/2006/main" prst="rect">
          <a:avLst/>
        </a:prstGeom>
      </cdr:spPr>
    </cdr:pic>
  </cdr:relSizeAnchor>
  <cdr:relSizeAnchor xmlns:cdr="http://schemas.openxmlformats.org/drawingml/2006/chartDrawing">
    <cdr:from>
      <cdr:x>0.5434</cdr:x>
      <cdr:y>0.84577</cdr:y>
    </cdr:from>
    <cdr:to>
      <cdr:x>0.72244</cdr:x>
      <cdr:y>0.84706</cdr:y>
    </cdr:to>
    <cdr:cxnSp macro="">
      <cdr:nvCxnSpPr>
        <cdr:cNvPr id="11" name="Gerader Verbinder 10"/>
        <cdr:cNvCxnSpPr/>
      </cdr:nvCxnSpPr>
      <cdr:spPr>
        <a:xfrm xmlns:a="http://schemas.openxmlformats.org/drawingml/2006/main">
          <a:off x="2503156" y="5155792"/>
          <a:ext cx="824751" cy="791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de-DE"/>
          </a:p>
        </p:txBody>
      </p:sp>
      <p:sp>
        <p:nvSpPr>
          <p:cNvPr id="3635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1925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35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635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de-DE"/>
          </a:p>
        </p:txBody>
      </p:sp>
      <p:sp>
        <p:nvSpPr>
          <p:cNvPr id="3635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BD22C19-C2C4-4087-BC11-1CE2E2E461C5}" type="slidenum">
              <a:rPr lang="de-DE"/>
              <a:pPr>
                <a:defRPr/>
              </a:pPr>
              <a:t>‹Nr.›</a:t>
            </a:fld>
            <a:endParaRPr lang="de-DE"/>
          </a:p>
        </p:txBody>
      </p:sp>
    </p:spTree>
    <p:extLst>
      <p:ext uri="{BB962C8B-B14F-4D97-AF65-F5344CB8AC3E}">
        <p14:creationId xmlns:p14="http://schemas.microsoft.com/office/powerpoint/2010/main" val="1013433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7E4914-B392-4283-B063-BAC0DEC48F35}" type="slidenum">
              <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178179" name="Rectangle 2"/>
          <p:cNvSpPr>
            <a:spLocks noGrp="1" noRot="1" noChangeAspect="1" noChangeArrowheads="1" noTextEdit="1"/>
          </p:cNvSpPr>
          <p:nvPr>
            <p:ph type="sldImg"/>
          </p:nvPr>
        </p:nvSpPr>
        <p:spPr>
          <a:xfrm>
            <a:off x="381000" y="685800"/>
            <a:ext cx="6096000" cy="3429000"/>
          </a:xfrm>
          <a:ln/>
        </p:spPr>
      </p:sp>
      <p:sp>
        <p:nvSpPr>
          <p:cNvPr id="178180" name="Rectangle 3"/>
          <p:cNvSpPr>
            <a:spLocks noGrp="1" noChangeArrowheads="1"/>
          </p:cNvSpPr>
          <p:nvPr>
            <p:ph type="body" idx="1"/>
          </p:nvPr>
        </p:nvSpPr>
        <p:spPr>
          <a:noFill/>
        </p:spPr>
        <p:txBody>
          <a:bodyPr/>
          <a:lstStyle/>
          <a:p>
            <a:endParaRPr lang="de-DE" altLang="de-DE" dirty="0" smtClean="0"/>
          </a:p>
        </p:txBody>
      </p:sp>
    </p:spTree>
    <p:extLst>
      <p:ext uri="{BB962C8B-B14F-4D97-AF65-F5344CB8AC3E}">
        <p14:creationId xmlns:p14="http://schemas.microsoft.com/office/powerpoint/2010/main" val="1870319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Folienbildplatzhalter 1"/>
          <p:cNvSpPr>
            <a:spLocks noGrp="1" noRot="1" noChangeAspect="1" noTextEdit="1"/>
          </p:cNvSpPr>
          <p:nvPr>
            <p:ph type="sldImg"/>
          </p:nvPr>
        </p:nvSpPr>
        <p:spPr>
          <a:ln/>
        </p:spPr>
      </p:sp>
      <p:sp>
        <p:nvSpPr>
          <p:cNvPr id="485379" name="Notizenplatzhalter 2"/>
          <p:cNvSpPr>
            <a:spLocks noGrp="1"/>
          </p:cNvSpPr>
          <p:nvPr>
            <p:ph type="body" idx="1"/>
          </p:nvPr>
        </p:nvSpPr>
        <p:spPr>
          <a:noFill/>
        </p:spPr>
        <p:txBody>
          <a:bodyPr/>
          <a:lstStyle/>
          <a:p>
            <a:endParaRPr lang="de-DE" dirty="0" smtClean="0"/>
          </a:p>
        </p:txBody>
      </p:sp>
      <p:sp>
        <p:nvSpPr>
          <p:cNvPr id="485380" name="Foliennummernplatzhalter 3"/>
          <p:cNvSpPr>
            <a:spLocks noGrp="1"/>
          </p:cNvSpPr>
          <p:nvPr>
            <p:ph type="sldNum" sz="quarter" idx="5"/>
          </p:nvPr>
        </p:nvSpPr>
        <p:spPr>
          <a:noFill/>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B9F5DA-BF4C-4E0B-B401-92298C210239}" type="slidenum">
              <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93304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220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Cumulative incidence of psoriasis and psoriatic arthritis (</a:t>
            </a:r>
            <a:r>
              <a:rPr lang="en-US" sz="1200" b="0" i="0" u="none" strike="noStrike" kern="1200" baseline="0" dirty="0" err="1" smtClean="0">
                <a:solidFill>
                  <a:schemeClr val="tx1"/>
                </a:solidFill>
                <a:latin typeface="+mn-lt"/>
                <a:ea typeface="+mn-ea"/>
                <a:cs typeface="+mn-cs"/>
              </a:rPr>
              <a:t>PsA</a:t>
            </a:r>
            <a:r>
              <a:rPr lang="en-US" sz="1200" b="0" i="0" u="none" strike="noStrike" kern="1200" baseline="0" dirty="0" smtClean="0">
                <a:solidFill>
                  <a:schemeClr val="tx1"/>
                </a:solidFill>
                <a:latin typeface="+mn-lt"/>
                <a:ea typeface="+mn-ea"/>
                <a:cs typeface="+mn-cs"/>
              </a:rPr>
              <a:t>) in the Swedish Obese Subjects study. (A) Incidence of psoriasis. A</a:t>
            </a:r>
          </a:p>
          <a:p>
            <a:r>
              <a:rPr lang="en-US" sz="1200" b="0" i="0" u="none" strike="noStrike" kern="1200" baseline="0" dirty="0" smtClean="0">
                <a:solidFill>
                  <a:schemeClr val="tx1"/>
                </a:solidFill>
                <a:latin typeface="+mn-lt"/>
                <a:ea typeface="+mn-ea"/>
                <a:cs typeface="+mn-cs"/>
              </a:rPr>
              <a:t>total of 103 events occurred in the control group compared with 71 events in the surgery group. (B) Incidence of </a:t>
            </a:r>
            <a:r>
              <a:rPr lang="en-US" sz="1200" b="0" i="0" u="none" strike="noStrike" kern="1200" baseline="0" dirty="0" err="1" smtClean="0">
                <a:solidFill>
                  <a:schemeClr val="tx1"/>
                </a:solidFill>
                <a:latin typeface="+mn-lt"/>
                <a:ea typeface="+mn-ea"/>
                <a:cs typeface="+mn-cs"/>
              </a:rPr>
              <a:t>PsA.</a:t>
            </a:r>
            <a:r>
              <a:rPr lang="en-US" sz="1200" b="0" i="0" u="none" strike="noStrike" kern="1200" baseline="0" dirty="0" smtClean="0">
                <a:solidFill>
                  <a:schemeClr val="tx1"/>
                </a:solidFill>
                <a:latin typeface="+mn-lt"/>
                <a:ea typeface="+mn-ea"/>
                <a:cs typeface="+mn-cs"/>
              </a:rPr>
              <a:t> A total of 26</a:t>
            </a:r>
          </a:p>
          <a:p>
            <a:r>
              <a:rPr lang="en-US" sz="1200" b="0" i="0" u="none" strike="noStrike" kern="1200" baseline="0" dirty="0" smtClean="0">
                <a:solidFill>
                  <a:schemeClr val="tx1"/>
                </a:solidFill>
                <a:latin typeface="+mn-lt"/>
                <a:ea typeface="+mn-ea"/>
                <a:cs typeface="+mn-cs"/>
              </a:rPr>
              <a:t>events occurred in the control group compared with 20 events in the surgery group.</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4921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Cumulative incidence of psoriasis and psoriatic arthritis (</a:t>
            </a:r>
            <a:r>
              <a:rPr lang="en-US" sz="1200" b="0" i="0" u="none" strike="noStrike" kern="1200" baseline="0" dirty="0" err="1" smtClean="0">
                <a:solidFill>
                  <a:schemeClr val="tx1"/>
                </a:solidFill>
                <a:latin typeface="+mn-lt"/>
                <a:ea typeface="+mn-ea"/>
                <a:cs typeface="+mn-cs"/>
              </a:rPr>
              <a:t>PsA</a:t>
            </a:r>
            <a:r>
              <a:rPr lang="en-US" sz="1200" b="0" i="0" u="none" strike="noStrike" kern="1200" baseline="0" dirty="0" smtClean="0">
                <a:solidFill>
                  <a:schemeClr val="tx1"/>
                </a:solidFill>
                <a:latin typeface="+mn-lt"/>
                <a:ea typeface="+mn-ea"/>
                <a:cs typeface="+mn-cs"/>
              </a:rPr>
              <a:t>) in the Swedish Obese Subjects study. (A) Incidence of psoriasis. A</a:t>
            </a:r>
          </a:p>
          <a:p>
            <a:r>
              <a:rPr lang="en-US" sz="1200" b="0" i="0" u="none" strike="noStrike" kern="1200" baseline="0" dirty="0" smtClean="0">
                <a:solidFill>
                  <a:schemeClr val="tx1"/>
                </a:solidFill>
                <a:latin typeface="+mn-lt"/>
                <a:ea typeface="+mn-ea"/>
                <a:cs typeface="+mn-cs"/>
              </a:rPr>
              <a:t>total of 103 events occurred in the control group compared with 71 events in the surgery group. (B) Incidence of </a:t>
            </a:r>
            <a:r>
              <a:rPr lang="en-US" sz="1200" b="0" i="0" u="none" strike="noStrike" kern="1200" baseline="0" dirty="0" err="1" smtClean="0">
                <a:solidFill>
                  <a:schemeClr val="tx1"/>
                </a:solidFill>
                <a:latin typeface="+mn-lt"/>
                <a:ea typeface="+mn-ea"/>
                <a:cs typeface="+mn-cs"/>
              </a:rPr>
              <a:t>PsA.</a:t>
            </a:r>
            <a:r>
              <a:rPr lang="en-US" sz="1200" b="0" i="0" u="none" strike="noStrike" kern="1200" baseline="0" dirty="0" smtClean="0">
                <a:solidFill>
                  <a:schemeClr val="tx1"/>
                </a:solidFill>
                <a:latin typeface="+mn-lt"/>
                <a:ea typeface="+mn-ea"/>
                <a:cs typeface="+mn-cs"/>
              </a:rPr>
              <a:t> A total of 26</a:t>
            </a:r>
          </a:p>
          <a:p>
            <a:r>
              <a:rPr lang="en-US" sz="1200" b="0" i="0" u="none" strike="noStrike" kern="1200" baseline="0" dirty="0" smtClean="0">
                <a:solidFill>
                  <a:schemeClr val="tx1"/>
                </a:solidFill>
                <a:latin typeface="+mn-lt"/>
                <a:ea typeface="+mn-ea"/>
                <a:cs typeface="+mn-cs"/>
              </a:rPr>
              <a:t>events occurred in the control group compared with 20 events in the surgery group.</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3108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Cumulative incidence of psoriasis and psoriatic arthritis (</a:t>
            </a:r>
            <a:r>
              <a:rPr lang="en-US" sz="1200" b="0" i="0" u="none" strike="noStrike" kern="1200" baseline="0" dirty="0" err="1" smtClean="0">
                <a:solidFill>
                  <a:schemeClr val="tx1"/>
                </a:solidFill>
                <a:latin typeface="+mn-lt"/>
                <a:ea typeface="+mn-ea"/>
                <a:cs typeface="+mn-cs"/>
              </a:rPr>
              <a:t>PsA</a:t>
            </a:r>
            <a:r>
              <a:rPr lang="en-US" sz="1200" b="0" i="0" u="none" strike="noStrike" kern="1200" baseline="0" dirty="0" smtClean="0">
                <a:solidFill>
                  <a:schemeClr val="tx1"/>
                </a:solidFill>
                <a:latin typeface="+mn-lt"/>
                <a:ea typeface="+mn-ea"/>
                <a:cs typeface="+mn-cs"/>
              </a:rPr>
              <a:t>) in the Swedish Obese Subjects study. (A) Incidence of psoriasis. A</a:t>
            </a:r>
          </a:p>
          <a:p>
            <a:r>
              <a:rPr lang="en-US" sz="1200" b="0" i="0" u="none" strike="noStrike" kern="1200" baseline="0" dirty="0" smtClean="0">
                <a:solidFill>
                  <a:schemeClr val="tx1"/>
                </a:solidFill>
                <a:latin typeface="+mn-lt"/>
                <a:ea typeface="+mn-ea"/>
                <a:cs typeface="+mn-cs"/>
              </a:rPr>
              <a:t>total of 103 events occurred in the control group compared with 71 events in the surgery group. (B) Incidence of </a:t>
            </a:r>
            <a:r>
              <a:rPr lang="en-US" sz="1200" b="0" i="0" u="none" strike="noStrike" kern="1200" baseline="0" dirty="0" err="1" smtClean="0">
                <a:solidFill>
                  <a:schemeClr val="tx1"/>
                </a:solidFill>
                <a:latin typeface="+mn-lt"/>
                <a:ea typeface="+mn-ea"/>
                <a:cs typeface="+mn-cs"/>
              </a:rPr>
              <a:t>PsA.</a:t>
            </a:r>
            <a:r>
              <a:rPr lang="en-US" sz="1200" b="0" i="0" u="none" strike="noStrike" kern="1200" baseline="0" dirty="0" smtClean="0">
                <a:solidFill>
                  <a:schemeClr val="tx1"/>
                </a:solidFill>
                <a:latin typeface="+mn-lt"/>
                <a:ea typeface="+mn-ea"/>
                <a:cs typeface="+mn-cs"/>
              </a:rPr>
              <a:t> A total of 26</a:t>
            </a:r>
          </a:p>
          <a:p>
            <a:r>
              <a:rPr lang="en-US" sz="1200" b="0" i="0" u="none" strike="noStrike" kern="1200" baseline="0" dirty="0" smtClean="0">
                <a:solidFill>
                  <a:schemeClr val="tx1"/>
                </a:solidFill>
                <a:latin typeface="+mn-lt"/>
                <a:ea typeface="+mn-ea"/>
                <a:cs typeface="+mn-cs"/>
              </a:rPr>
              <a:t>events occurred in the control group compared with 20 events in the surgery group.</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489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Cumulative incidence of psoriasis and psoriatic arthritis (</a:t>
            </a:r>
            <a:r>
              <a:rPr lang="en-US" sz="1200" b="0" i="0" u="none" strike="noStrike" kern="1200" baseline="0" dirty="0" err="1" smtClean="0">
                <a:solidFill>
                  <a:schemeClr val="tx1"/>
                </a:solidFill>
                <a:latin typeface="+mn-lt"/>
                <a:ea typeface="+mn-ea"/>
                <a:cs typeface="+mn-cs"/>
              </a:rPr>
              <a:t>PsA</a:t>
            </a:r>
            <a:r>
              <a:rPr lang="en-US" sz="1200" b="0" i="0" u="none" strike="noStrike" kern="1200" baseline="0" dirty="0" smtClean="0">
                <a:solidFill>
                  <a:schemeClr val="tx1"/>
                </a:solidFill>
                <a:latin typeface="+mn-lt"/>
                <a:ea typeface="+mn-ea"/>
                <a:cs typeface="+mn-cs"/>
              </a:rPr>
              <a:t>) in the Swedish Obese Subjects study. (A) Incidence of psoriasis. A</a:t>
            </a:r>
          </a:p>
          <a:p>
            <a:r>
              <a:rPr lang="en-US" sz="1200" b="0" i="0" u="none" strike="noStrike" kern="1200" baseline="0" dirty="0" smtClean="0">
                <a:solidFill>
                  <a:schemeClr val="tx1"/>
                </a:solidFill>
                <a:latin typeface="+mn-lt"/>
                <a:ea typeface="+mn-ea"/>
                <a:cs typeface="+mn-cs"/>
              </a:rPr>
              <a:t>total of 103 events occurred in the control group compared with 71 events in the surgery group. (B) Incidence of </a:t>
            </a:r>
            <a:r>
              <a:rPr lang="en-US" sz="1200" b="0" i="0" u="none" strike="noStrike" kern="1200" baseline="0" dirty="0" err="1" smtClean="0">
                <a:solidFill>
                  <a:schemeClr val="tx1"/>
                </a:solidFill>
                <a:latin typeface="+mn-lt"/>
                <a:ea typeface="+mn-ea"/>
                <a:cs typeface="+mn-cs"/>
              </a:rPr>
              <a:t>PsA.</a:t>
            </a:r>
            <a:r>
              <a:rPr lang="en-US" sz="1200" b="0" i="0" u="none" strike="noStrike" kern="1200" baseline="0" dirty="0" smtClean="0">
                <a:solidFill>
                  <a:schemeClr val="tx1"/>
                </a:solidFill>
                <a:latin typeface="+mn-lt"/>
                <a:ea typeface="+mn-ea"/>
                <a:cs typeface="+mn-cs"/>
              </a:rPr>
              <a:t> A total of 26</a:t>
            </a:r>
          </a:p>
          <a:p>
            <a:r>
              <a:rPr lang="en-US" sz="1200" b="0" i="0" u="none" strike="noStrike" kern="1200" baseline="0" dirty="0" smtClean="0">
                <a:solidFill>
                  <a:schemeClr val="tx1"/>
                </a:solidFill>
                <a:latin typeface="+mn-lt"/>
                <a:ea typeface="+mn-ea"/>
                <a:cs typeface="+mn-cs"/>
              </a:rPr>
              <a:t>events occurred in the control group compared with 20 events in the surgery group.</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4245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3888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025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020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754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7E4914-B392-4283-B063-BAC0DEC48F35}" type="slidenum">
              <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178179" name="Rectangle 2"/>
          <p:cNvSpPr>
            <a:spLocks noGrp="1" noRot="1" noChangeAspect="1" noChangeArrowheads="1" noTextEdit="1"/>
          </p:cNvSpPr>
          <p:nvPr>
            <p:ph type="sldImg"/>
          </p:nvPr>
        </p:nvSpPr>
        <p:spPr>
          <a:xfrm>
            <a:off x="1143000" y="685800"/>
            <a:ext cx="4572000" cy="3429000"/>
          </a:xfrm>
          <a:ln/>
        </p:spPr>
      </p:sp>
      <p:sp>
        <p:nvSpPr>
          <p:cNvPr id="178180" name="Rectangle 3"/>
          <p:cNvSpPr>
            <a:spLocks noGrp="1" noChangeArrowheads="1"/>
          </p:cNvSpPr>
          <p:nvPr>
            <p:ph type="body" idx="1"/>
          </p:nvPr>
        </p:nvSpPr>
        <p:spPr>
          <a:noFill/>
        </p:spPr>
        <p:txBody>
          <a:bodyPr/>
          <a:lstStyle/>
          <a:p>
            <a:endParaRPr lang="de-DE" altLang="de-DE" dirty="0" smtClean="0"/>
          </a:p>
        </p:txBody>
      </p:sp>
    </p:spTree>
    <p:extLst>
      <p:ext uri="{BB962C8B-B14F-4D97-AF65-F5344CB8AC3E}">
        <p14:creationId xmlns:p14="http://schemas.microsoft.com/office/powerpoint/2010/main" val="3491101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Mean values in subjects at baseline (prior to bariatric surgery), six months post-surgery, 12 months post-surgery, and most recent follow-up: A. body mass index; B. C-reactive protein; C. erythrocyte sedimentation rate; D. white blood cell count; E. platelet count.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&lt;0.05 compared to baseline;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&lt;0.001 compared to baseline. </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235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Characteristics of the 41 patients with </a:t>
            </a:r>
            <a:r>
              <a:rPr lang="en-US" sz="1200" b="0" i="0" u="none" strike="noStrike" kern="1200" baseline="0" dirty="0" err="1" smtClean="0">
                <a:solidFill>
                  <a:schemeClr val="tx1"/>
                </a:solidFill>
                <a:latin typeface="+mn-lt"/>
                <a:ea typeface="+mn-ea"/>
                <a:cs typeface="+mn-cs"/>
              </a:rPr>
              <a:t>PsA</a:t>
            </a:r>
            <a:r>
              <a:rPr lang="en-US" sz="1200" b="0" i="0" u="none" strike="noStrike" kern="1200" baseline="0" dirty="0" smtClean="0">
                <a:solidFill>
                  <a:schemeClr val="tx1"/>
                </a:solidFill>
                <a:latin typeface="+mn-lt"/>
                <a:ea typeface="+mn-ea"/>
                <a:cs typeface="+mn-cs"/>
              </a:rPr>
              <a:t> and obesity </a:t>
            </a:r>
            <a:r>
              <a:rPr lang="de-DE" sz="1200" b="0" i="0" u="none" strike="noStrike" kern="1200" baseline="0" dirty="0" err="1" smtClean="0">
                <a:solidFill>
                  <a:schemeClr val="tx1"/>
                </a:solidFill>
                <a:latin typeface="+mn-lt"/>
                <a:ea typeface="+mn-ea"/>
                <a:cs typeface="+mn-cs"/>
              </a:rPr>
              <a:t>included</a:t>
            </a:r>
            <a:r>
              <a:rPr lang="de-DE" sz="1200" b="0" i="0" u="none" strike="noStrike" kern="1200" baseline="0" dirty="0" smtClean="0">
                <a:solidFill>
                  <a:schemeClr val="tx1"/>
                </a:solidFill>
                <a:latin typeface="+mn-lt"/>
                <a:ea typeface="+mn-ea"/>
                <a:cs typeface="+mn-cs"/>
              </a:rPr>
              <a:t> in </a:t>
            </a:r>
            <a:r>
              <a:rPr lang="de-DE" sz="1200" b="0" i="0" u="none" strike="noStrike" kern="1200" baseline="0" dirty="0" err="1" smtClean="0">
                <a:solidFill>
                  <a:schemeClr val="tx1"/>
                </a:solidFill>
                <a:latin typeface="+mn-lt"/>
                <a:ea typeface="+mn-ea"/>
                <a:cs typeface="+mn-cs"/>
              </a:rPr>
              <a:t>the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study</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8238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Disease activity and function before and after weight loss treatment in 41 patients with </a:t>
            </a:r>
            <a:r>
              <a:rPr lang="en-US" sz="1200" b="0" i="0" u="none" strike="noStrike" kern="1200" baseline="0" dirty="0" err="1" smtClean="0">
                <a:solidFill>
                  <a:schemeClr val="tx1"/>
                </a:solidFill>
                <a:latin typeface="+mn-lt"/>
                <a:ea typeface="+mn-ea"/>
                <a:cs typeface="+mn-cs"/>
              </a:rPr>
              <a:t>PsA</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7591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Boxplots showing the distributions at baseline and the 3 and 6months visits of a psoriatic body surface area (BSA), b Disease Activity in</a:t>
            </a:r>
          </a:p>
          <a:p>
            <a:r>
              <a:rPr lang="en-US" sz="1200" b="0" i="0" u="none" strike="noStrike" kern="1200" baseline="0" dirty="0" err="1" smtClean="0">
                <a:solidFill>
                  <a:schemeClr val="tx1"/>
                </a:solidFill>
                <a:latin typeface="+mn-lt"/>
                <a:ea typeface="+mn-ea"/>
                <a:cs typeface="+mn-cs"/>
              </a:rPr>
              <a:t>PSoriatic</a:t>
            </a:r>
            <a:r>
              <a:rPr lang="en-US" sz="1200" b="0" i="0" u="none" strike="noStrike" kern="1200" baseline="0" dirty="0" smtClean="0">
                <a:solidFill>
                  <a:schemeClr val="tx1"/>
                </a:solidFill>
                <a:latin typeface="+mn-lt"/>
                <a:ea typeface="+mn-ea"/>
                <a:cs typeface="+mn-cs"/>
              </a:rPr>
              <a:t> Arthritis (DAPSA), c Disease Activity Score using 28 joint counts based on CRP (DAS28CRP) and d Health Assessment Questionnaire (HAQ)</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71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Changes in Body Weight and WOMAC Pain Score.</a:t>
            </a:r>
          </a:p>
          <a:p>
            <a:r>
              <a:rPr lang="en-US" sz="1200" b="0" i="0" kern="1200" dirty="0" smtClean="0">
                <a:solidFill>
                  <a:schemeClr val="tx1"/>
                </a:solidFill>
                <a:effectLst/>
                <a:latin typeface="+mn-lt"/>
                <a:ea typeface="+mn-ea"/>
                <a:cs typeface="+mn-cs"/>
              </a:rPr>
              <a:t>Data shown are the observed values from the in-trial period. The 𝙸 bars in Panels A and C indicate the standard error, and the numbers below the graphs are the numbers of participants contributing to the mean values. The data at week 68* are the estimated mean changes from baseline to week 68 calculated with the use of the treatment policy </a:t>
            </a:r>
            <a:r>
              <a:rPr lang="en-US" sz="1200" b="0" i="0" kern="1200" dirty="0" err="1" smtClean="0">
                <a:solidFill>
                  <a:schemeClr val="tx1"/>
                </a:solidFill>
                <a:effectLst/>
                <a:latin typeface="+mn-lt"/>
                <a:ea typeface="+mn-ea"/>
                <a:cs typeface="+mn-cs"/>
              </a:rPr>
              <a:t>estimand</a:t>
            </a:r>
            <a:r>
              <a:rPr lang="en-US" sz="1200" b="0" i="0" kern="1200" dirty="0" smtClean="0">
                <a:solidFill>
                  <a:schemeClr val="tx1"/>
                </a:solidFill>
                <a:effectLst/>
                <a:latin typeface="+mn-lt"/>
                <a:ea typeface="+mn-ea"/>
                <a:cs typeface="+mn-cs"/>
              </a:rPr>
              <a:t>. The estimated differences were calculated with the use of analysis of covariance according to the treatment policy </a:t>
            </a:r>
            <a:r>
              <a:rPr lang="en-US" sz="1200" b="0" i="0" kern="1200" dirty="0" err="1" smtClean="0">
                <a:solidFill>
                  <a:schemeClr val="tx1"/>
                </a:solidFill>
                <a:effectLst/>
                <a:latin typeface="+mn-lt"/>
                <a:ea typeface="+mn-ea"/>
                <a:cs typeface="+mn-cs"/>
              </a:rPr>
              <a:t>estimand</a:t>
            </a:r>
            <a:r>
              <a:rPr lang="en-US" sz="1200" b="0" i="0" kern="1200" dirty="0" smtClean="0">
                <a:solidFill>
                  <a:schemeClr val="tx1"/>
                </a:solidFill>
                <a:effectLst/>
                <a:latin typeface="+mn-lt"/>
                <a:ea typeface="+mn-ea"/>
                <a:cs typeface="+mn-cs"/>
              </a:rPr>
              <a:t>. Panel B shows a cumulative distribution plot of the change from baseline to week 68 in body weight. Panel D shows a cumulative distribution plot of the change from baseline to week 68 in the Western Ontario and McMaster Universities Osteoarthritis Index (WOMAC) pain score (on a scale of 0 to 100, with higher scores indicating worse outcomes).</a:t>
            </a:r>
          </a:p>
          <a:p>
            <a:endParaRPr lang="en-US" sz="1200" b="0" i="0" kern="1200" dirty="0" smtClean="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588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7E4914-B392-4283-B063-BAC0DEC48F35}" type="slidenum">
              <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178179" name="Rectangle 2"/>
          <p:cNvSpPr>
            <a:spLocks noGrp="1" noRot="1" noChangeAspect="1" noChangeArrowheads="1" noTextEdit="1"/>
          </p:cNvSpPr>
          <p:nvPr>
            <p:ph type="sldImg"/>
          </p:nvPr>
        </p:nvSpPr>
        <p:spPr>
          <a:xfrm>
            <a:off x="381000" y="685800"/>
            <a:ext cx="6096000" cy="3429000"/>
          </a:xfrm>
          <a:ln/>
        </p:spPr>
      </p:sp>
      <p:sp>
        <p:nvSpPr>
          <p:cNvPr id="178180" name="Rectangle 3"/>
          <p:cNvSpPr>
            <a:spLocks noGrp="1" noChangeArrowheads="1"/>
          </p:cNvSpPr>
          <p:nvPr>
            <p:ph type="body" idx="1"/>
          </p:nvPr>
        </p:nvSpPr>
        <p:spPr>
          <a:noFill/>
        </p:spPr>
        <p:txBody>
          <a:bodyPr/>
          <a:lstStyle/>
          <a:p>
            <a:endParaRPr lang="de-DE" altLang="de-DE" dirty="0" smtClean="0"/>
          </a:p>
        </p:txBody>
      </p:sp>
    </p:spTree>
    <p:extLst>
      <p:ext uri="{BB962C8B-B14F-4D97-AF65-F5344CB8AC3E}">
        <p14:creationId xmlns:p14="http://schemas.microsoft.com/office/powerpoint/2010/main" val="2593295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sz="1200" b="1"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211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200" b="1" i="0" u="none" strike="noStrike" kern="1200" baseline="0" dirty="0" smtClean="0">
                <a:solidFill>
                  <a:schemeClr val="tx1"/>
                </a:solidFill>
                <a:latin typeface="+mn-lt"/>
                <a:ea typeface="+mn-ea"/>
                <a:cs typeface="+mn-cs"/>
              </a:rPr>
              <a:t>Primary End Point (</a:t>
            </a:r>
            <a:r>
              <a:rPr lang="de-DE" sz="1200" b="1" i="0" u="none" strike="noStrike" kern="1200" baseline="0" dirty="0" err="1" smtClean="0">
                <a:solidFill>
                  <a:schemeClr val="tx1"/>
                </a:solidFill>
                <a:latin typeface="+mn-lt"/>
                <a:ea typeface="+mn-ea"/>
                <a:cs typeface="+mn-cs"/>
              </a:rPr>
              <a:t>acute</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myocardial</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infarction</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stroke</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or</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death</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from</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cardiovascularcauses</a:t>
            </a:r>
            <a:r>
              <a:rPr lang="de-DE" sz="1200" b="1" i="0" u="none" strike="noStrike" kern="1200" baseline="0" dirty="0" smtClean="0">
                <a:solidFill>
                  <a:schemeClr val="tx1"/>
                </a:solidFill>
                <a:latin typeface="+mn-lt"/>
                <a:ea typeface="+mn-ea"/>
                <a:cs typeface="+mn-cs"/>
              </a:rPr>
              <a:t>)</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Kaplan–Meier Estimates of the Cumulative </a:t>
            </a:r>
            <a:r>
              <a:rPr lang="de-DE" sz="1200" b="1" i="0" u="none" strike="noStrike" kern="1200" baseline="0" dirty="0" err="1" smtClean="0">
                <a:solidFill>
                  <a:schemeClr val="tx1"/>
                </a:solidFill>
                <a:latin typeface="+mn-lt"/>
                <a:ea typeface="+mn-ea"/>
                <a:cs typeface="+mn-cs"/>
              </a:rPr>
              <a:t>Incidence</a:t>
            </a:r>
            <a:r>
              <a:rPr lang="de-DE" sz="1200" b="1"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of End-Point Events in the Total Study </a:t>
            </a:r>
            <a:r>
              <a:rPr lang="de-DE" sz="1200" b="1" i="0" u="none" strike="noStrike" kern="1200" baseline="0" dirty="0" smtClean="0">
                <a:solidFill>
                  <a:schemeClr val="tx1"/>
                </a:solidFill>
                <a:latin typeface="+mn-lt"/>
                <a:ea typeface="+mn-ea"/>
                <a:cs typeface="+mn-cs"/>
              </a:rPr>
              <a:t>Population.</a:t>
            </a:r>
          </a:p>
          <a:p>
            <a:r>
              <a:rPr lang="en-US" sz="1200" b="0" i="0" u="none" strike="noStrike" kern="1200" baseline="0" dirty="0" smtClean="0">
                <a:solidFill>
                  <a:schemeClr val="tx1"/>
                </a:solidFill>
                <a:latin typeface="+mn-lt"/>
                <a:ea typeface="+mn-ea"/>
                <a:cs typeface="+mn-cs"/>
              </a:rPr>
              <a:t>Panel A shows the incidence of the primary end point (a composite of acute myocardial infarction, stroke, and death from cardiovascular causes), and</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28661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C788E3-6F43-4583-9846-D5DF7541086D}"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de-DE"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de-DE" smtClean="0"/>
              <a:t>Reduktion der MMP-3 und MMP-13-RNA Expression durch n3-Fettsäuren in Knorpel-Explant-Kulturen</a:t>
            </a:r>
          </a:p>
        </p:txBody>
      </p:sp>
    </p:spTree>
    <p:extLst>
      <p:ext uri="{BB962C8B-B14F-4D97-AF65-F5344CB8AC3E}">
        <p14:creationId xmlns:p14="http://schemas.microsoft.com/office/powerpoint/2010/main" val="304933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smtClean="0"/>
              <a:t>CONSORT [32] diagram of the study’s procedures.</a:t>
            </a:r>
            <a:endParaRPr lang="en-US"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222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Folienbildplatzhalter 1"/>
          <p:cNvSpPr>
            <a:spLocks noGrp="1" noRot="1" noChangeAspect="1" noTextEdit="1"/>
          </p:cNvSpPr>
          <p:nvPr>
            <p:ph type="sldImg"/>
          </p:nvPr>
        </p:nvSpPr>
        <p:spPr>
          <a:ln/>
        </p:spPr>
      </p:sp>
      <p:sp>
        <p:nvSpPr>
          <p:cNvPr id="166915" name="Notizenplatzhalter 2"/>
          <p:cNvSpPr>
            <a:spLocks noGrp="1"/>
          </p:cNvSpPr>
          <p:nvPr>
            <p:ph type="body" idx="1"/>
          </p:nvPr>
        </p:nvSpPr>
        <p:spPr>
          <a:noFill/>
        </p:spPr>
        <p:txBody>
          <a:bodyPr/>
          <a:lstStyle/>
          <a:p>
            <a:r>
              <a:rPr lang="en-US" altLang="de-DE" smtClean="0"/>
              <a:t>Plot of OR for minor allele for 13 loci showing nominal evidence of association with juvenile idiopathic arthritis (JIA), comparison with rheumatoid arthritis (RA). Odds ratios obtained from </a:t>
            </a:r>
            <a:r>
              <a:rPr lang="da-DK" altLang="de-DE" smtClean="0"/>
              <a:t>Raychaudhuri </a:t>
            </a:r>
            <a:r>
              <a:rPr lang="da-DK" altLang="de-DE" i="1" smtClean="0"/>
              <a:t>et al</a:t>
            </a:r>
            <a:r>
              <a:rPr lang="da-DK" altLang="de-DE" smtClean="0"/>
              <a:t>,</a:t>
            </a:r>
            <a:r>
              <a:rPr lang="da-DK" altLang="de-DE" baseline="30000" smtClean="0"/>
              <a:t>11</a:t>
            </a:r>
            <a:r>
              <a:rPr lang="da-DK" altLang="de-DE" smtClean="0"/>
              <a:t> Stahl </a:t>
            </a:r>
            <a:r>
              <a:rPr lang="da-DK" altLang="de-DE" i="1" smtClean="0"/>
              <a:t>et al</a:t>
            </a:r>
            <a:r>
              <a:rPr lang="da-DK" altLang="de-DE" baseline="30000" smtClean="0"/>
              <a:t>12</a:t>
            </a:r>
            <a:r>
              <a:rPr lang="da-DK" altLang="de-DE" smtClean="0"/>
              <a:t> and Gregersen </a:t>
            </a:r>
            <a:r>
              <a:rPr lang="da-DK" altLang="de-DE" i="1" smtClean="0"/>
              <a:t>et al</a:t>
            </a:r>
            <a:r>
              <a:rPr lang="da-DK" altLang="de-DE" smtClean="0"/>
              <a:t>.</a:t>
            </a:r>
            <a:r>
              <a:rPr lang="da-DK" altLang="de-DE" baseline="30000" smtClean="0"/>
              <a:t>10</a:t>
            </a:r>
            <a:endParaRPr lang="de-DE" altLang="de-DE" baseline="30000" smtClean="0"/>
          </a:p>
        </p:txBody>
      </p:sp>
      <p:sp>
        <p:nvSpPr>
          <p:cNvPr id="166916" name="Foliennummernplatzhalt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0C5E57-DBB4-44B2-A3EB-4F9B79A7E17C}"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11719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smtClean="0"/>
              <a:t>CONSORT [32] diagram of the study’s procedures.</a:t>
            </a:r>
            <a:endParaRPr lang="en-US"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076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3301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Daily dietary intake reported in 3-d food records during intervention periods and control periods by participants in the randomized </a:t>
            </a:r>
            <a:r>
              <a:rPr lang="de-DE" sz="1200" b="0" i="0" u="none" strike="noStrike" kern="1200" baseline="0" dirty="0" err="1" smtClean="0">
                <a:solidFill>
                  <a:schemeClr val="tx1"/>
                </a:solidFill>
                <a:latin typeface="+mn-lt"/>
                <a:ea typeface="+mn-ea"/>
                <a:cs typeface="+mn-cs"/>
              </a:rPr>
              <a:t>crossover</a:t>
            </a:r>
            <a:r>
              <a:rPr lang="de-DE" sz="1200" b="0" i="0" u="none" strike="noStrike" kern="1200" baseline="0" dirty="0" smtClean="0">
                <a:solidFill>
                  <a:schemeClr val="tx1"/>
                </a:solidFill>
                <a:latin typeface="+mn-lt"/>
                <a:ea typeface="+mn-ea"/>
                <a:cs typeface="+mn-cs"/>
              </a:rPr>
              <a:t> ADIRA (Anti-</a:t>
            </a:r>
            <a:r>
              <a:rPr lang="de-DE" sz="1200" b="0" i="0" u="none" strike="noStrike" kern="1200" baseline="0" dirty="0" err="1" smtClean="0">
                <a:solidFill>
                  <a:schemeClr val="tx1"/>
                </a:solidFill>
                <a:latin typeface="+mn-lt"/>
                <a:ea typeface="+mn-ea"/>
                <a:cs typeface="+mn-cs"/>
              </a:rPr>
              <a:t>inflammatory</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Diet</a:t>
            </a:r>
            <a:r>
              <a:rPr lang="de-DE" sz="1200" b="0" i="0" u="none" strike="noStrike" kern="1200" baseline="0" dirty="0" smtClean="0">
                <a:solidFill>
                  <a:schemeClr val="tx1"/>
                </a:solidFill>
                <a:latin typeface="+mn-lt"/>
                <a:ea typeface="+mn-ea"/>
                <a:cs typeface="+mn-cs"/>
              </a:rPr>
              <a:t> in Rheumatoid Arthritis) trial1</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5766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 Disease Activity Score-28 European League Against Rheumatism (EULAR) response to an anti-inflammatory diet (intervention, n = 45) and a diet nutritionally similar to a typical Swedish diet (control, n = 46) in the crossover ADIRA (Anti-inflammatory Diet in Rheumatoid Arthritis) trial. Chi-square test was used to compare the diets’ effects on treatment response and there was no significant difference (P = 0.201). No response=grey, moderate response=striped, good response=black</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863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0291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2248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sz="1200" b="1"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5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Changes in weight during each dietary phase. Data are </a:t>
            </a:r>
            <a:r>
              <a:rPr lang="en-US" sz="1200" b="1" i="0" kern="1200" dirty="0" err="1" smtClean="0">
                <a:solidFill>
                  <a:schemeClr val="tx1"/>
                </a:solidFill>
                <a:effectLst/>
                <a:latin typeface="+mn-lt"/>
                <a:ea typeface="+mn-ea"/>
                <a:cs typeface="+mn-cs"/>
              </a:rPr>
              <a:t>shownas</a:t>
            </a:r>
            <a:r>
              <a:rPr lang="en-US" sz="1200" b="1" i="0" kern="1200" dirty="0" smtClean="0">
                <a:solidFill>
                  <a:schemeClr val="tx1"/>
                </a:solidFill>
                <a:effectLst/>
                <a:latin typeface="+mn-lt"/>
                <a:ea typeface="+mn-ea"/>
                <a:cs typeface="+mn-cs"/>
              </a:rPr>
              <a:t> a violin plot, with lines indicating median, 25th and 75th percentile.</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734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Dietary intake during each study phase respectively.</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363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900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Adjusted association between allergy types and rheumatoid arthritis (RA). Each data point represents a separate model adjusted for age, sex, body mass index, race, education, and personal smoking (never/past/current). Referent is patients without the particular allergy. 95% CI = 95% confidence interval.</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75325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8083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smtClean="0"/>
              <a:t>Design and analysis of crossover trial.</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353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The </a:t>
            </a:r>
            <a:r>
              <a:rPr lang="de-DE" dirty="0" err="1" smtClean="0"/>
              <a:t>effect</a:t>
            </a:r>
            <a:r>
              <a:rPr lang="de-DE" dirty="0" smtClean="0"/>
              <a:t> of </a:t>
            </a:r>
            <a:r>
              <a:rPr lang="de-DE" dirty="0" err="1" smtClean="0"/>
              <a:t>diet</a:t>
            </a:r>
            <a:r>
              <a:rPr lang="de-DE" dirty="0" smtClean="0"/>
              <a:t> </a:t>
            </a:r>
            <a:r>
              <a:rPr lang="de-DE" dirty="0" err="1" smtClean="0"/>
              <a:t>intervention</a:t>
            </a:r>
            <a:r>
              <a:rPr lang="de-DE" dirty="0" smtClean="0"/>
              <a:t> on (A) DAPSA </a:t>
            </a:r>
            <a:r>
              <a:rPr lang="de-DE" dirty="0" err="1" smtClean="0"/>
              <a:t>and</a:t>
            </a:r>
            <a:r>
              <a:rPr lang="de-DE" dirty="0" smtClean="0"/>
              <a:t> (B) PASI. MD: </a:t>
            </a:r>
            <a:r>
              <a:rPr lang="de-DE" dirty="0" err="1" smtClean="0"/>
              <a:t>Mediterranean</a:t>
            </a:r>
            <a:r>
              <a:rPr lang="de-DE" dirty="0" smtClean="0"/>
              <a:t> </a:t>
            </a:r>
            <a:r>
              <a:rPr lang="de-DE" dirty="0" err="1" smtClean="0"/>
              <a:t>Diet</a:t>
            </a:r>
            <a:r>
              <a:rPr lang="de-DE" dirty="0" smtClean="0"/>
              <a:t>; KD: </a:t>
            </a:r>
            <a:r>
              <a:rPr lang="de-DE" dirty="0" err="1" smtClean="0"/>
              <a:t>Ketogenic</a:t>
            </a:r>
            <a:r>
              <a:rPr lang="de-DE" dirty="0" smtClean="0"/>
              <a:t> </a:t>
            </a:r>
            <a:r>
              <a:rPr lang="de-DE" dirty="0" err="1" smtClean="0"/>
              <a:t>Diet</a:t>
            </a:r>
            <a:r>
              <a:rPr lang="de-DE" dirty="0" smtClean="0"/>
              <a:t>; PASI: Psoriasis Area </a:t>
            </a:r>
            <a:r>
              <a:rPr lang="de-DE" dirty="0" err="1" smtClean="0"/>
              <a:t>and</a:t>
            </a:r>
            <a:r>
              <a:rPr lang="de-DE" dirty="0" smtClean="0"/>
              <a:t> </a:t>
            </a:r>
            <a:r>
              <a:rPr lang="de-DE" dirty="0" err="1" smtClean="0"/>
              <a:t>Severity</a:t>
            </a:r>
            <a:r>
              <a:rPr lang="de-DE" dirty="0" smtClean="0"/>
              <a:t> Index; DAPSA: </a:t>
            </a:r>
            <a:r>
              <a:rPr lang="de-DE" dirty="0" err="1" smtClean="0"/>
              <a:t>Disease</a:t>
            </a:r>
            <a:r>
              <a:rPr lang="de-DE" dirty="0" smtClean="0"/>
              <a:t> </a:t>
            </a:r>
            <a:r>
              <a:rPr lang="de-DE" dirty="0" err="1" smtClean="0"/>
              <a:t>Activity</a:t>
            </a:r>
            <a:r>
              <a:rPr lang="de-DE" dirty="0" smtClean="0"/>
              <a:t> Index </a:t>
            </a:r>
            <a:r>
              <a:rPr lang="de-DE" dirty="0" err="1" smtClean="0"/>
              <a:t>for</a:t>
            </a:r>
            <a:r>
              <a:rPr lang="de-DE" dirty="0" smtClean="0"/>
              <a:t> </a:t>
            </a:r>
            <a:r>
              <a:rPr lang="de-DE" dirty="0" err="1" smtClean="0"/>
              <a:t>Psoriatic</a:t>
            </a:r>
            <a:r>
              <a:rPr lang="de-DE" dirty="0" smtClean="0"/>
              <a:t> Arthritis.</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7633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smtClean="0"/>
              <a:t>The effect of diet intervention on (A) ΙL-6 and (B) IL-17. MD: Mediterranean diet; KD: Ketogenic diet.</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5938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US" sz="1200" b="1"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9438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smtClean="0"/>
              <a:t>Primary endpoint: difference in the SDAI in the SDAI in the test and control groups between T0 and T4.</a:t>
            </a:r>
            <a:endParaRPr lang="en-US" sz="1200" b="1"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297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smtClean="0"/>
              <a:t>Descriptive SDAI results between the test and control group and T0, T2, and T4. (Values are shown as the median and IQR).</a:t>
            </a:r>
            <a:endParaRPr lang="en-US" sz="1200" b="1"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690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Conceptual framework of hypotheses on periodontal disease and RA (A) and the development of inflammatory arthritis in ACPA-positive and ACPA-negative clinically suspect arthralgia according to tooth extraction (B). (A) The </a:t>
            </a:r>
            <a:r>
              <a:rPr lang="en-US" dirty="0" err="1" smtClean="0"/>
              <a:t>coloured</a:t>
            </a:r>
            <a:r>
              <a:rPr lang="en-US" dirty="0" smtClean="0"/>
              <a:t> circles represent the three hypotheses on the relation between PD and RA, inspired by de Pablo et al.3 Scenario 1 in blue: PD is a risk factor for RA. Scenario 2 in orange: RA is a risk factor for PD. Scenario 3 in green: the association between PD and RA is driven by confounding factors such as smoking and SES. </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05780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642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Mean ratings of perceived hunger during the course of the day (0: not at all hungry; 10: very hungry). Mean value and </a:t>
            </a:r>
            <a:r>
              <a:rPr lang="de-DE" sz="1200" b="0" i="0" u="none" strike="noStrike" kern="1200" baseline="0" dirty="0" smtClean="0">
                <a:solidFill>
                  <a:schemeClr val="tx1"/>
                </a:solidFill>
                <a:latin typeface="+mn-lt"/>
                <a:ea typeface="+mn-ea"/>
                <a:cs typeface="+mn-cs"/>
              </a:rPr>
              <a:t>SEM. </a:t>
            </a:r>
            <a:r>
              <a:rPr lang="de-DE" sz="1200" b="0" i="0" u="none" strike="noStrike" kern="1200" baseline="0" dirty="0" err="1" smtClean="0">
                <a:solidFill>
                  <a:schemeClr val="tx1"/>
                </a:solidFill>
                <a:latin typeface="+mn-lt"/>
                <a:ea typeface="+mn-ea"/>
                <a:cs typeface="+mn-cs"/>
              </a:rPr>
              <a:t>Differences</a:t>
            </a:r>
            <a:r>
              <a:rPr lang="de-DE" sz="1200" b="0" i="0" u="none" strike="noStrike" kern="1200" baseline="0" dirty="0" smtClean="0">
                <a:solidFill>
                  <a:schemeClr val="tx1"/>
                </a:solidFill>
                <a:latin typeface="+mn-lt"/>
                <a:ea typeface="+mn-ea"/>
                <a:cs typeface="+mn-cs"/>
              </a:rPr>
              <a:t> not </a:t>
            </a:r>
            <a:r>
              <a:rPr lang="de-DE" sz="1200" b="0" i="0" u="none" strike="noStrike" kern="1200" baseline="0" dirty="0" err="1" smtClean="0">
                <a:solidFill>
                  <a:schemeClr val="tx1"/>
                </a:solidFill>
                <a:latin typeface="+mn-lt"/>
                <a:ea typeface="+mn-ea"/>
                <a:cs typeface="+mn-cs"/>
              </a:rPr>
              <a:t>significant</a:t>
            </a:r>
            <a:r>
              <a:rPr lang="de-DE" sz="1200" b="0" i="0" u="none" strike="noStrike" kern="1200" baseline="0" dirty="0" smtClean="0">
                <a:solidFill>
                  <a:schemeClr val="tx1"/>
                </a:solidFill>
                <a:latin typeface="+mn-lt"/>
                <a:ea typeface="+mn-ea"/>
                <a:cs typeface="+mn-cs"/>
              </a:rPr>
              <a:t>.</a:t>
            </a:r>
            <a:endParaRPr lang="en-US" sz="1200" b="1"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4093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smtClean="0"/>
              <a:t>Restricted cubic spline models of intakes of </a:t>
            </a:r>
            <a:r>
              <a:rPr lang="en-US" dirty="0" err="1" smtClean="0"/>
              <a:t>fibre</a:t>
            </a:r>
            <a:r>
              <a:rPr lang="en-US" dirty="0" smtClean="0"/>
              <a:t> (A), vegetables and fruits (B), fish and shellfish (C), red and processed meats (D), and added sugars (E) and the risk of rheumatoid arthritis (RA) fitted to unconditional logistic regression models adjusted for baseline age and sex and total energy intake, smoking and physical activity, excluding energy </a:t>
            </a:r>
            <a:r>
              <a:rPr lang="en-US" dirty="0" err="1" smtClean="0"/>
              <a:t>misreporters</a:t>
            </a:r>
            <a:r>
              <a:rPr lang="en-US" dirty="0" smtClean="0"/>
              <a:t>. A−E, Histograms (blue) showing the population distribution across intake levels of the SDGS dietary components. The red solid line shows the odds ratio (OR), and the shaded red area represents the 95% CI. The horizontal reference line (dashed) indicates an OR of 1.0. The vertical reference line (dashed) indicates the recommended intake level of the dietary components. OR, odds ratio; RA, rheumatoid arthritis; SDGS, Swedish Dietary Guideline Score.</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115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Kinetics of nightly urinary cortisol excretion (22:00–7:00 h) during the observation period. Fasting period from day 1 to day 8. Mean value and SEM. *p , 0:05 within fasting group for increase on day 1–2, 4–5 and 7–8 vs. baseline.</a:t>
            </a:r>
            <a:endParaRPr lang="en-US" sz="1200" b="1"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69399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Endogenous</a:t>
            </a:r>
            <a:r>
              <a:rPr lang="en-US" sz="1200" b="1" i="0" kern="1200" baseline="0" dirty="0" smtClean="0">
                <a:solidFill>
                  <a:schemeClr val="tx1"/>
                </a:solidFill>
                <a:effectLst/>
                <a:latin typeface="+mn-lt"/>
                <a:ea typeface="+mn-ea"/>
                <a:cs typeface="+mn-cs"/>
              </a:rPr>
              <a:t> morphine (top panels) and codeine (bottom panels) levels in brain and spleen od fed, 24h fasted and 48 h fasted rats. N=7-9 per group, *p&lt;0.05 compared to fed animals</a:t>
            </a:r>
            <a:endParaRPr lang="en-US" sz="1200" b="1"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95F5927-E74B-49BC-B9A8-9B45BDE951A6}"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76652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Fasting caused a decrease in the abundance of bacteria from the </a:t>
            </a:r>
            <a:r>
              <a:rPr lang="en-US" sz="1200" b="0" i="0" u="none" strike="noStrike" kern="1200" baseline="0" dirty="0" err="1" smtClean="0">
                <a:solidFill>
                  <a:schemeClr val="tx1"/>
                </a:solidFill>
                <a:latin typeface="+mn-lt"/>
                <a:ea typeface="+mn-ea"/>
                <a:cs typeface="+mn-cs"/>
              </a:rPr>
              <a:t>Lachnospiraceae</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Ruminococcaceae</a:t>
            </a:r>
            <a:r>
              <a:rPr lang="en-US" sz="1200" b="0" i="0" u="none" strike="noStrike" kern="1200" baseline="0" dirty="0" smtClean="0">
                <a:solidFill>
                  <a:schemeClr val="tx1"/>
                </a:solidFill>
                <a:latin typeface="+mn-lt"/>
                <a:ea typeface="+mn-ea"/>
                <a:cs typeface="+mn-cs"/>
              </a:rPr>
              <a:t> families concomitant with an increase in </a:t>
            </a:r>
            <a:r>
              <a:rPr lang="en-US" sz="1200" b="0" i="0" u="none" strike="noStrike" kern="1200" baseline="0" dirty="0" err="1" smtClean="0">
                <a:solidFill>
                  <a:schemeClr val="tx1"/>
                </a:solidFill>
                <a:latin typeface="+mn-lt"/>
                <a:ea typeface="+mn-ea"/>
                <a:cs typeface="+mn-cs"/>
              </a:rPr>
              <a:t>Bacteroidetes</a:t>
            </a:r>
            <a:r>
              <a:rPr lang="en-US" sz="1200" b="0" i="0" u="none" strike="noStrike" kern="1200" baseline="0" dirty="0" smtClean="0">
                <a:solidFill>
                  <a:schemeClr val="tx1"/>
                </a:solidFill>
                <a:latin typeface="+mn-lt"/>
                <a:ea typeface="+mn-ea"/>
                <a:cs typeface="+mn-cs"/>
              </a:rPr>
              <a:t>. (A) The gut microbiome of fifteen subjects undergoing a 10-d fasting was </a:t>
            </a:r>
            <a:r>
              <a:rPr lang="en-US" sz="1200" b="0" i="0" u="none" strike="noStrike" kern="1200" baseline="0" dirty="0" err="1" smtClean="0">
                <a:solidFill>
                  <a:schemeClr val="tx1"/>
                </a:solidFill>
                <a:latin typeface="+mn-lt"/>
                <a:ea typeface="+mn-ea"/>
                <a:cs typeface="+mn-cs"/>
              </a:rPr>
              <a:t>analysed</a:t>
            </a:r>
            <a:r>
              <a:rPr lang="en-US" sz="1200" b="0" i="0" u="none" strike="noStrike" kern="1200" baseline="0" dirty="0" smtClean="0">
                <a:solidFill>
                  <a:schemeClr val="tx1"/>
                </a:solidFill>
                <a:latin typeface="+mn-lt"/>
                <a:ea typeface="+mn-ea"/>
                <a:cs typeface="+mn-cs"/>
              </a:rPr>
              <a:t> by 16S </a:t>
            </a:r>
            <a:r>
              <a:rPr lang="en-US" sz="1200" b="0" i="0" u="none" strike="noStrike" kern="1200" baseline="0" dirty="0" err="1" smtClean="0">
                <a:solidFill>
                  <a:schemeClr val="tx1"/>
                </a:solidFill>
                <a:latin typeface="+mn-lt"/>
                <a:ea typeface="+mn-ea"/>
                <a:cs typeface="+mn-cs"/>
              </a:rPr>
              <a:t>rRNA</a:t>
            </a:r>
            <a:r>
              <a:rPr lang="en-US" sz="1200" b="0" i="0" u="none" strike="noStrike" kern="1200" baseline="0" dirty="0" smtClean="0">
                <a:solidFill>
                  <a:schemeClr val="tx1"/>
                </a:solidFill>
                <a:latin typeface="+mn-lt"/>
                <a:ea typeface="+mn-ea"/>
                <a:cs typeface="+mn-cs"/>
              </a:rPr>
              <a:t> gene amplicon sequencing. The taxonomic profiles are presented for each individual (ID from 1 to 15) across the four phases of the intervention (1, baseline examination; 2, at the end of the 10-d fasting period; 3, on the fourth day of the following progressive refeeding; 4, 3 months after the fasting period). (B) The α diversity was not changed by fasting. (C) The measure of dissimilarities between samples (Bray–Curtis distance) revealed that the samples separate by time point along the y axis. (D) The evaluation of changes in species relative abundances across the fasting period revealed that fasting caused a statistically significant decrease in the abundance of bacteria from the </a:t>
            </a:r>
            <a:r>
              <a:rPr lang="en-US" sz="1200" b="0" i="0" u="none" strike="noStrike" kern="1200" baseline="0" dirty="0" err="1" smtClean="0">
                <a:solidFill>
                  <a:schemeClr val="tx1"/>
                </a:solidFill>
                <a:latin typeface="+mn-lt"/>
                <a:ea typeface="+mn-ea"/>
                <a:cs typeface="+mn-cs"/>
              </a:rPr>
              <a:t>Lachnospiraceae</a:t>
            </a:r>
            <a:r>
              <a:rPr lang="en-US" sz="1200" b="0" i="0" u="none" strike="noStrike" kern="1200" baseline="0" dirty="0" smtClean="0">
                <a:solidFill>
                  <a:schemeClr val="tx1"/>
                </a:solidFill>
                <a:latin typeface="+mn-lt"/>
                <a:ea typeface="+mn-ea"/>
                <a:cs typeface="+mn-cs"/>
              </a:rPr>
              <a:t> family (in green), and from the </a:t>
            </a:r>
            <a:r>
              <a:rPr lang="en-US" sz="1200" b="0" i="0" u="none" strike="noStrike" kern="1200" baseline="0" dirty="0" err="1" smtClean="0">
                <a:solidFill>
                  <a:schemeClr val="tx1"/>
                </a:solidFill>
                <a:latin typeface="+mn-lt"/>
                <a:ea typeface="+mn-ea"/>
                <a:cs typeface="+mn-cs"/>
              </a:rPr>
              <a:t>Ruminococcaceae</a:t>
            </a:r>
            <a:r>
              <a:rPr lang="en-US" sz="1200" b="0" i="0" u="none" strike="noStrike" kern="1200" baseline="0" dirty="0" smtClean="0">
                <a:solidFill>
                  <a:schemeClr val="tx1"/>
                </a:solidFill>
                <a:latin typeface="+mn-lt"/>
                <a:ea typeface="+mn-ea"/>
                <a:cs typeface="+mn-cs"/>
              </a:rPr>
              <a:t> family (in blue), concomitant with an increase in </a:t>
            </a:r>
            <a:r>
              <a:rPr lang="en-US" sz="1200" b="0" i="0" u="none" strike="noStrike" kern="1200" baseline="0" dirty="0" err="1" smtClean="0">
                <a:solidFill>
                  <a:schemeClr val="tx1"/>
                </a:solidFill>
                <a:latin typeface="+mn-lt"/>
                <a:ea typeface="+mn-ea"/>
                <a:cs typeface="+mn-cs"/>
              </a:rPr>
              <a:t>Bacteroidetes</a:t>
            </a:r>
            <a:r>
              <a:rPr lang="en-US" sz="1200" b="0" i="0" u="none" strike="noStrike" kern="1200" baseline="0" dirty="0" smtClean="0">
                <a:solidFill>
                  <a:schemeClr val="tx1"/>
                </a:solidFill>
                <a:latin typeface="+mn-lt"/>
                <a:ea typeface="+mn-ea"/>
                <a:cs typeface="+mn-cs"/>
              </a:rPr>
              <a:t> (in pink). The composition of the microbiome returned to a basal level during refeeding. NMDS, non-metric multidimensional </a:t>
            </a:r>
            <a:r>
              <a:rPr lang="en-US" sz="1200" b="0" i="0" u="none" strike="noStrike" kern="1200" baseline="0" smtClean="0">
                <a:solidFill>
                  <a:schemeClr val="tx1"/>
                </a:solidFill>
                <a:latin typeface="+mn-lt"/>
                <a:ea typeface="+mn-ea"/>
                <a:cs typeface="+mn-cs"/>
              </a:rPr>
              <a:t>scaling. </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644473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200" b="1" i="0" kern="1200" dirty="0" smtClean="0">
                <a:solidFill>
                  <a:schemeClr val="tx1"/>
                </a:solidFill>
                <a:effectLst/>
                <a:latin typeface="+mn-lt"/>
                <a:ea typeface="+mn-ea"/>
                <a:cs typeface="+mn-cs"/>
              </a:rPr>
              <a:t>(A)</a:t>
            </a:r>
            <a:r>
              <a:rPr lang="de-DE" sz="1200" b="0" i="0" kern="1200" dirty="0" smtClean="0">
                <a:solidFill>
                  <a:schemeClr val="tx1"/>
                </a:solidFill>
                <a:effectLst/>
                <a:latin typeface="+mn-lt"/>
                <a:ea typeface="+mn-ea"/>
                <a:cs typeface="+mn-cs"/>
              </a:rPr>
              <a:t> HAQ-DI </a:t>
            </a:r>
            <a:r>
              <a:rPr lang="de-DE" sz="1200" b="0" i="0" kern="1200" dirty="0" err="1" smtClean="0">
                <a:solidFill>
                  <a:schemeClr val="tx1"/>
                </a:solidFill>
                <a:effectLst/>
                <a:latin typeface="+mn-lt"/>
                <a:ea typeface="+mn-ea"/>
                <a:cs typeface="+mn-cs"/>
              </a:rPr>
              <a:t>until</a:t>
            </a:r>
            <a:r>
              <a:rPr lang="de-DE" sz="1200" b="0" i="0" kern="1200" dirty="0" smtClean="0">
                <a:solidFill>
                  <a:schemeClr val="tx1"/>
                </a:solidFill>
                <a:effectLst/>
                <a:latin typeface="+mn-lt"/>
                <a:ea typeface="+mn-ea"/>
                <a:cs typeface="+mn-cs"/>
              </a:rPr>
              <a:t> 6 </a:t>
            </a:r>
            <a:r>
              <a:rPr lang="de-DE" sz="1200" b="0" i="0" kern="1200" dirty="0" err="1" smtClean="0">
                <a:solidFill>
                  <a:schemeClr val="tx1"/>
                </a:solidFill>
                <a:effectLst/>
                <a:latin typeface="+mn-lt"/>
                <a:ea typeface="+mn-ea"/>
                <a:cs typeface="+mn-cs"/>
              </a:rPr>
              <a:t>months</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and</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disease</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activity</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outcomes</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until</a:t>
            </a:r>
            <a:r>
              <a:rPr lang="de-DE" sz="1200" b="0" i="0" kern="1200" dirty="0" smtClean="0">
                <a:solidFill>
                  <a:schemeClr val="tx1"/>
                </a:solidFill>
                <a:effectLst/>
                <a:latin typeface="+mn-lt"/>
                <a:ea typeface="+mn-ea"/>
                <a:cs typeface="+mn-cs"/>
              </a:rPr>
              <a:t> </a:t>
            </a:r>
            <a:r>
              <a:rPr lang="de-DE" sz="1200" b="0" i="0" kern="1200" dirty="0" err="1" smtClean="0">
                <a:solidFill>
                  <a:schemeClr val="tx1"/>
                </a:solidFill>
                <a:effectLst/>
                <a:latin typeface="+mn-lt"/>
                <a:ea typeface="+mn-ea"/>
                <a:cs typeface="+mn-cs"/>
              </a:rPr>
              <a:t>week</a:t>
            </a:r>
            <a:r>
              <a:rPr lang="de-DE" sz="1200" b="0" i="0" kern="1200" dirty="0" smtClean="0">
                <a:solidFill>
                  <a:schemeClr val="tx1"/>
                </a:solidFill>
                <a:effectLst/>
                <a:latin typeface="+mn-lt"/>
                <a:ea typeface="+mn-ea"/>
                <a:cs typeface="+mn-cs"/>
              </a:rPr>
              <a:t> 12. </a:t>
            </a:r>
            <a:endParaRPr lang="en-US" sz="1200" b="1"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0081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7E4914-B392-4283-B063-BAC0DEC48F35}" type="slidenum">
              <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178179" name="Rectangle 2"/>
          <p:cNvSpPr>
            <a:spLocks noGrp="1" noRot="1" noChangeAspect="1" noChangeArrowheads="1" noTextEdit="1"/>
          </p:cNvSpPr>
          <p:nvPr>
            <p:ph type="sldImg"/>
          </p:nvPr>
        </p:nvSpPr>
        <p:spPr>
          <a:xfrm>
            <a:off x="381000" y="685800"/>
            <a:ext cx="6096000" cy="3429000"/>
          </a:xfrm>
          <a:ln/>
        </p:spPr>
      </p:sp>
      <p:sp>
        <p:nvSpPr>
          <p:cNvPr id="178180" name="Rectangle 3"/>
          <p:cNvSpPr>
            <a:spLocks noGrp="1" noChangeArrowheads="1"/>
          </p:cNvSpPr>
          <p:nvPr>
            <p:ph type="body" idx="1"/>
          </p:nvPr>
        </p:nvSpPr>
        <p:spPr>
          <a:noFill/>
        </p:spPr>
        <p:txBody>
          <a:bodyPr/>
          <a:lstStyle/>
          <a:p>
            <a:endParaRPr lang="de-DE" altLang="de-DE" dirty="0" smtClean="0"/>
          </a:p>
        </p:txBody>
      </p:sp>
    </p:spTree>
    <p:extLst>
      <p:ext uri="{BB962C8B-B14F-4D97-AF65-F5344CB8AC3E}">
        <p14:creationId xmlns:p14="http://schemas.microsoft.com/office/powerpoint/2010/main" val="2320462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smtClean="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3534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smtClean="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096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Cumulative incidence curves for autoimmune disease incidence among those randomized to n-3 fatty acids or placebo in VITAL(N = 25,871) over a median of 5.3 years of randomized follow-up and 2 years of observational follow-up after trial termination. CI, </a:t>
            </a:r>
            <a:r>
              <a:rPr lang="en-US" sz="1200" b="1" i="0" kern="1200" dirty="0" err="1" smtClean="0">
                <a:solidFill>
                  <a:schemeClr val="tx1"/>
                </a:solidFill>
                <a:effectLst/>
                <a:latin typeface="+mn-lt"/>
                <a:ea typeface="+mn-ea"/>
                <a:cs typeface="+mn-cs"/>
              </a:rPr>
              <a:t>conﬁdenceinterval</a:t>
            </a:r>
            <a:r>
              <a:rPr lang="en-US" sz="1200" b="1" i="0" kern="1200" dirty="0" smtClean="0">
                <a:solidFill>
                  <a:schemeClr val="tx1"/>
                </a:solidFill>
                <a:effectLst/>
                <a:latin typeface="+mn-lt"/>
                <a:ea typeface="+mn-ea"/>
                <a:cs typeface="+mn-cs"/>
              </a:rPr>
              <a:t>; VITAL, Vitamin D and Omega-3 Trial</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15119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National Estimates of Emergency Department Visits for Adverse Events Associated with Dietary Supplements, According to</a:t>
            </a:r>
          </a:p>
          <a:p>
            <a:r>
              <a:rPr lang="en-US" sz="1200" b="1" i="0" u="none" strike="noStrike" kern="1200" baseline="0" dirty="0" smtClean="0">
                <a:solidFill>
                  <a:schemeClr val="tx1"/>
                </a:solidFill>
                <a:latin typeface="+mn-lt"/>
                <a:ea typeface="+mn-ea"/>
                <a:cs typeface="+mn-cs"/>
              </a:rPr>
              <a:t>Sex and Product Category (2004–2013).</a:t>
            </a:r>
          </a:p>
          <a:p>
            <a:r>
              <a:rPr lang="en-US" sz="1200" b="0" i="0" u="none" strike="noStrike" kern="1200" baseline="0" dirty="0" smtClean="0">
                <a:solidFill>
                  <a:schemeClr val="tx1"/>
                </a:solidFill>
                <a:latin typeface="+mn-lt"/>
                <a:ea typeface="+mn-ea"/>
                <a:cs typeface="+mn-cs"/>
              </a:rPr>
              <a:t>Shown are the estimated number of emergency department visits per year, after the exclusion of unsupervised ingestion of dietary supplements</a:t>
            </a:r>
          </a:p>
          <a:p>
            <a:r>
              <a:rPr lang="en-US" sz="1200" b="0" i="0" u="none" strike="noStrike" kern="1200" baseline="0" dirty="0" smtClean="0">
                <a:solidFill>
                  <a:schemeClr val="tx1"/>
                </a:solidFill>
                <a:latin typeface="+mn-lt"/>
                <a:ea typeface="+mn-ea"/>
                <a:cs typeface="+mn-cs"/>
              </a:rPr>
              <a:t>by children, during a 10-year period. National estimates are based on fewer than 20 cases or have a coefficient of variation of more than 30% and may be statistically unreliable for the following combinations of product category and sex of the patient: sexual-enhancement products among women, bodybuilding products among women, and calcium among men. </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556113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err="1" smtClean="0">
                <a:solidFill>
                  <a:schemeClr val="tx1"/>
                </a:solidFill>
                <a:latin typeface="+mn-lt"/>
                <a:ea typeface="+mn-ea"/>
                <a:cs typeface="+mn-cs"/>
              </a:rPr>
              <a:t>Changes</a:t>
            </a:r>
            <a:r>
              <a:rPr lang="de-DE" sz="1200" b="1" i="0" u="none" strike="noStrike" kern="1200" baseline="0" dirty="0" smtClean="0">
                <a:solidFill>
                  <a:schemeClr val="tx1"/>
                </a:solidFill>
                <a:latin typeface="+mn-lt"/>
                <a:ea typeface="+mn-ea"/>
                <a:cs typeface="+mn-cs"/>
              </a:rPr>
              <a:t> in Body </a:t>
            </a:r>
            <a:r>
              <a:rPr lang="de-DE" sz="1200" b="1" i="0" u="none" strike="noStrike" kern="1200" baseline="0" dirty="0" err="1" smtClean="0">
                <a:solidFill>
                  <a:schemeClr val="tx1"/>
                </a:solidFill>
                <a:latin typeface="+mn-lt"/>
                <a:ea typeface="+mn-ea"/>
                <a:cs typeface="+mn-cs"/>
              </a:rPr>
              <a:t>Weight</a:t>
            </a:r>
            <a:r>
              <a:rPr lang="de-DE" sz="1200" b="1"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and Body-Fat Percentage during the Trial.</a:t>
            </a:r>
          </a:p>
          <a:p>
            <a:r>
              <a:rPr lang="en-US" sz="1200" b="0" i="0" u="none" strike="noStrike" kern="1200" baseline="0" dirty="0" smtClean="0">
                <a:solidFill>
                  <a:schemeClr val="tx1"/>
                </a:solidFill>
                <a:latin typeface="+mn-lt"/>
                <a:ea typeface="+mn-ea"/>
                <a:cs typeface="+mn-cs"/>
              </a:rPr>
              <a:t>Shown are the mean changes in body weight (primary end point; Panel A) and body-fat percentage (secondary end point; Panel B) during a low-calorie diet (weeks −8 to 0, shaded area) and during 1 year of subsequent treatment </a:t>
            </a:r>
          </a:p>
          <a:p>
            <a:r>
              <a:rPr lang="en-US" sz="1200" b="0" i="0" u="none" strike="noStrike" kern="1200" baseline="0" dirty="0" smtClean="0">
                <a:solidFill>
                  <a:schemeClr val="tx1"/>
                </a:solidFill>
                <a:latin typeface="+mn-lt"/>
                <a:ea typeface="+mn-ea"/>
                <a:cs typeface="+mn-cs"/>
              </a:rPr>
              <a:t>(from randomization [week 0] to week 52). All the means were estimated from a repeated-measures linear regression model with time, group, sex, age, and a time–group interaction as explanatory variables in the intention-</a:t>
            </a:r>
            <a:r>
              <a:rPr lang="en-US" sz="1200" b="0" i="0" u="none" strike="noStrike" kern="1200" baseline="0" dirty="0" err="1" smtClean="0">
                <a:solidFill>
                  <a:schemeClr val="tx1"/>
                </a:solidFill>
                <a:latin typeface="+mn-lt"/>
                <a:ea typeface="+mn-ea"/>
                <a:cs typeface="+mn-cs"/>
              </a:rPr>
              <a:t>totreat</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population. I bars indicate the standard error, and the dashed lines indicate baseline at randomization (week 0). The results from the </a:t>
            </a:r>
            <a:r>
              <a:rPr lang="en-US" sz="1200" b="0" i="0" u="none" strike="noStrike" kern="1200" baseline="0" dirty="0" err="1" smtClean="0">
                <a:solidFill>
                  <a:schemeClr val="tx1"/>
                </a:solidFill>
                <a:latin typeface="+mn-lt"/>
                <a:ea typeface="+mn-ea"/>
                <a:cs typeface="+mn-cs"/>
              </a:rPr>
              <a:t>prespecified</a:t>
            </a:r>
            <a:r>
              <a:rPr lang="en-US" sz="1200" b="0" i="0" u="none" strike="noStrike" kern="1200" baseline="0" dirty="0" smtClean="0">
                <a:solidFill>
                  <a:schemeClr val="tx1"/>
                </a:solidFill>
                <a:latin typeface="+mn-lt"/>
                <a:ea typeface="+mn-ea"/>
                <a:cs typeface="+mn-cs"/>
              </a:rPr>
              <a:t> hypotheses of changes in body weight and body-fat percentage from week 0 to 52 are shown in the bar charts as estimated mean differences with 95% confidence intervals. (See the Hypothesis: Analysis Results and Claims section in the Supplementary Appendix.) Panel C shows a bar chart of the percentages of participants in each trial group who had a total weight loss from baseline at enrollment (week −8) to the end of the trial (week 52) of at least 5%, 10%, 15%, and 20% of the initial body weight (left graph) and also shows a box plot of the percentage weight loss</a:t>
            </a:r>
          </a:p>
          <a:p>
            <a:r>
              <a:rPr lang="en-US" sz="1200" b="0" i="0" u="none" strike="noStrike" kern="1200" baseline="0" dirty="0" smtClean="0">
                <a:solidFill>
                  <a:schemeClr val="tx1"/>
                </a:solidFill>
                <a:latin typeface="+mn-lt"/>
                <a:ea typeface="+mn-ea"/>
                <a:cs typeface="+mn-cs"/>
              </a:rPr>
              <a:t>from baseline (dashed line) to the end of the trial in each group (right graph). In the box plot, the diamonds indicate means; the black horizontal bars medians; the tops and bottoms of the boxes the upper and lower quartiles,</a:t>
            </a:r>
          </a:p>
          <a:p>
            <a:r>
              <a:rPr lang="en-US" sz="1200" b="0" i="0" u="none" strike="noStrike" kern="1200" baseline="0" dirty="0" smtClean="0">
                <a:solidFill>
                  <a:schemeClr val="tx1"/>
                </a:solidFill>
                <a:latin typeface="+mn-lt"/>
                <a:ea typeface="+mn-ea"/>
                <a:cs typeface="+mn-cs"/>
              </a:rPr>
              <a:t>respectively; and the whiskers ―1.5 times the interquartile range or the smallest or highest observation. Dots </a:t>
            </a:r>
            <a:r>
              <a:rPr lang="de-DE" sz="1200" b="0" i="0" u="none" strike="noStrike" kern="1200" baseline="0" dirty="0" err="1" smtClean="0">
                <a:solidFill>
                  <a:schemeClr val="tx1"/>
                </a:solidFill>
                <a:latin typeface="+mn-lt"/>
                <a:ea typeface="+mn-ea"/>
                <a:cs typeface="+mn-cs"/>
              </a:rPr>
              <a:t>indicate</a:t>
            </a:r>
            <a:r>
              <a:rPr lang="de-DE" sz="1200" b="0" i="0" u="none" strike="noStrike" kern="1200" baseline="0" dirty="0" smtClean="0">
                <a:solidFill>
                  <a:schemeClr val="tx1"/>
                </a:solidFill>
                <a:latin typeface="+mn-lt"/>
                <a:ea typeface="+mn-ea"/>
                <a:cs typeface="+mn-cs"/>
              </a:rPr>
              <a:t> individual </a:t>
            </a:r>
            <a:r>
              <a:rPr lang="de-DE" sz="1200" b="0" i="0" u="none" strike="noStrike" kern="1200" baseline="0" dirty="0" err="1" smtClean="0">
                <a:solidFill>
                  <a:schemeClr val="tx1"/>
                </a:solidFill>
                <a:latin typeface="+mn-lt"/>
                <a:ea typeface="+mn-ea"/>
                <a:cs typeface="+mn-cs"/>
              </a:rPr>
              <a:t>observations</a:t>
            </a:r>
            <a:r>
              <a:rPr lang="de-DE" sz="1200" b="0" i="0" u="none" strike="noStrike" kern="1200" baseline="0" dirty="0" smtClean="0">
                <a:solidFill>
                  <a:schemeClr val="tx1"/>
                </a:solidFill>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752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smtClean="0"/>
              <a:t>Restricted cubic spline models of intakes of </a:t>
            </a:r>
            <a:r>
              <a:rPr lang="en-US" dirty="0" err="1" smtClean="0"/>
              <a:t>fibre</a:t>
            </a:r>
            <a:r>
              <a:rPr lang="en-US" dirty="0" smtClean="0"/>
              <a:t> (A), vegetables and fruits (B), fish and shellfish (C), red and processed meats (D), and added sugars (E) and the risk of rheumatoid arthritis (RA) fitted to unconditional logistic regression models adjusted for baseline age and sex and total energy intake, smoking and physical activity, excluding energy </a:t>
            </a:r>
            <a:r>
              <a:rPr lang="en-US" dirty="0" err="1" smtClean="0"/>
              <a:t>misreporters</a:t>
            </a:r>
            <a:r>
              <a:rPr lang="en-US" dirty="0" smtClean="0"/>
              <a:t>. A−E, Histograms (blue) showing the population distribution across intake levels of the SDGS dietary components. The red solid line shows the odds ratio (OR), and the shaded red area represents the 95% CI. The horizontal reference line (dashed) indicates an OR of 1.0. The vertical reference line (dashed) indicates the recommended intake level of the dietary components. OR, odds ratio; RA, rheumatoid arthritis; SDGS, Swedish Dietary Guideline Score.</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51160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The Kaplan</a:t>
            </a:r>
            <a:r>
              <a:rPr lang="en-US" sz="1200" b="1" i="0" kern="1200" baseline="0" dirty="0" smtClean="0">
                <a:solidFill>
                  <a:schemeClr val="tx1"/>
                </a:solidFill>
                <a:effectLst/>
                <a:latin typeface="+mn-lt"/>
                <a:ea typeface="+mn-ea"/>
                <a:cs typeface="+mn-cs"/>
              </a:rPr>
              <a:t>-Meier curves for survival of all-Cause mortality (A) and CVD mortality (B) among RA patients by the teeth groups</a:t>
            </a:r>
            <a:endParaRPr lang="en-US" sz="1200" b="1" i="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9858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F5927-E74B-49BC-B9A8-9B45BDE951A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257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7E4914-B392-4283-B063-BAC0DEC48F35}" type="slidenum">
              <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178179" name="Rectangle 2"/>
          <p:cNvSpPr>
            <a:spLocks noGrp="1" noRot="1" noChangeAspect="1" noChangeArrowheads="1" noTextEdit="1"/>
          </p:cNvSpPr>
          <p:nvPr>
            <p:ph type="sldImg"/>
          </p:nvPr>
        </p:nvSpPr>
        <p:spPr>
          <a:xfrm>
            <a:off x="381000" y="685800"/>
            <a:ext cx="6096000" cy="3429000"/>
          </a:xfrm>
          <a:ln/>
        </p:spPr>
      </p:sp>
      <p:sp>
        <p:nvSpPr>
          <p:cNvPr id="178180" name="Rectangle 3"/>
          <p:cNvSpPr>
            <a:spLocks noGrp="1" noChangeArrowheads="1"/>
          </p:cNvSpPr>
          <p:nvPr>
            <p:ph type="body" idx="1"/>
          </p:nvPr>
        </p:nvSpPr>
        <p:spPr>
          <a:noFill/>
        </p:spPr>
        <p:txBody>
          <a:bodyPr/>
          <a:lstStyle/>
          <a:p>
            <a:endParaRPr lang="de-DE" altLang="de-DE" dirty="0" smtClean="0"/>
          </a:p>
        </p:txBody>
      </p:sp>
    </p:spTree>
    <p:extLst>
      <p:ext uri="{BB962C8B-B14F-4D97-AF65-F5344CB8AC3E}">
        <p14:creationId xmlns:p14="http://schemas.microsoft.com/office/powerpoint/2010/main" val="26096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7E4914-B392-4283-B063-BAC0DEC48F35}" type="slidenum">
              <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altLang="de-DE" sz="1200" b="0"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178179" name="Rectangle 2"/>
          <p:cNvSpPr>
            <a:spLocks noGrp="1" noRot="1" noChangeAspect="1" noChangeArrowheads="1" noTextEdit="1"/>
          </p:cNvSpPr>
          <p:nvPr>
            <p:ph type="sldImg"/>
          </p:nvPr>
        </p:nvSpPr>
        <p:spPr>
          <a:xfrm>
            <a:off x="381000" y="685800"/>
            <a:ext cx="6096000" cy="3429000"/>
          </a:xfrm>
          <a:ln/>
        </p:spPr>
      </p:sp>
      <p:sp>
        <p:nvSpPr>
          <p:cNvPr id="178180" name="Rectangle 3"/>
          <p:cNvSpPr>
            <a:spLocks noGrp="1" noChangeArrowheads="1"/>
          </p:cNvSpPr>
          <p:nvPr>
            <p:ph type="body" idx="1"/>
          </p:nvPr>
        </p:nvSpPr>
        <p:spPr>
          <a:noFill/>
        </p:spPr>
        <p:txBody>
          <a:bodyPr/>
          <a:lstStyle/>
          <a:p>
            <a:endParaRPr lang="de-DE" altLang="de-DE" dirty="0" smtClean="0"/>
          </a:p>
        </p:txBody>
      </p:sp>
    </p:spTree>
    <p:extLst>
      <p:ext uri="{BB962C8B-B14F-4D97-AF65-F5344CB8AC3E}">
        <p14:creationId xmlns:p14="http://schemas.microsoft.com/office/powerpoint/2010/main" val="3790143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r>
                  <a:rPr lang="de-DE" sz="1800">
                    <a:solidFill>
                      <a:srgbClr val="000000"/>
                    </a:solidFill>
                    <a:latin typeface="Gill Sans MT"/>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grpSp>
      </p:grpSp>
      <p:sp>
        <p:nvSpPr>
          <p:cNvPr id="45" name="Textfeld 44"/>
          <p:cNvSpPr txBox="1"/>
          <p:nvPr userDrawn="1"/>
        </p:nvSpPr>
        <p:spPr>
          <a:xfrm>
            <a:off x="9456374" y="6536378"/>
            <a:ext cx="1574470" cy="276999"/>
          </a:xfrm>
          <a:prstGeom prst="rect">
            <a:avLst/>
          </a:prstGeom>
          <a:noFill/>
        </p:spPr>
        <p:txBody>
          <a:bodyPr wrap="none" rtlCol="0">
            <a:spAutoFit/>
          </a:bodyPr>
          <a:lstStyle/>
          <a:p>
            <a:pPr algn="l" eaLnBrk="1" fontAlgn="auto" hangingPunct="1">
              <a:spcBef>
                <a:spcPts val="0"/>
              </a:spcBef>
              <a:spcAft>
                <a:spcPts val="0"/>
              </a:spcAft>
            </a:pPr>
            <a:r>
              <a:rPr lang="de-DE" sz="1200" dirty="0" smtClean="0">
                <a:solidFill>
                  <a:prstClr val="white">
                    <a:lumMod val="65000"/>
                  </a:prstClr>
                </a:solidFill>
                <a:latin typeface="Gill Sans MT"/>
              </a:rPr>
              <a:t>Rheumazentrum Halle</a:t>
            </a:r>
            <a:endParaRPr lang="de-DE" sz="1200" dirty="0">
              <a:solidFill>
                <a:prstClr val="white">
                  <a:lumMod val="65000"/>
                </a:prstClr>
              </a:solidFill>
              <a:latin typeface="Gill Sans MT"/>
            </a:endParaRPr>
          </a:p>
        </p:txBody>
      </p:sp>
    </p:spTree>
    <p:extLst>
      <p:ext uri="{BB962C8B-B14F-4D97-AF65-F5344CB8AC3E}">
        <p14:creationId xmlns:p14="http://schemas.microsoft.com/office/powerpoint/2010/main" val="194962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0"/>
            <a:ext cx="3052064"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white"/>
                </a:solidFill>
                <a:latin typeface="Gill Sans MT"/>
              </a:rPr>
              <a:pPr algn="l" eaLnBrk="1" fontAlgn="auto" hangingPunct="1">
                <a:spcBef>
                  <a:spcPts val="0"/>
                </a:spcBef>
                <a:spcAft>
                  <a:spcPts val="0"/>
                </a:spcAft>
              </a:pPr>
              <a:t>1/5/2026</a:t>
            </a:fld>
            <a:endParaRPr lang="en-US" sz="1800">
              <a:solidFill>
                <a:prstClr val="white"/>
              </a:solidFill>
              <a:latin typeface="Gill Sans MT"/>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pPr algn="l" eaLnBrk="1" fontAlgn="auto" hangingPunct="1">
              <a:spcBef>
                <a:spcPts val="0"/>
              </a:spcBef>
              <a:spcAft>
                <a:spcPts val="0"/>
              </a:spcAft>
            </a:pPr>
            <a:endParaRPr lang="en-US" sz="1800">
              <a:solidFill>
                <a:prstClr val="white"/>
              </a:solidFill>
              <a:latin typeface="Gill Sans MT"/>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white"/>
                </a:solidFill>
                <a:latin typeface="Gill Sans MT"/>
              </a:rPr>
              <a:pPr algn="l" eaLnBrk="1" fontAlgn="auto" hangingPunct="1">
                <a:spcBef>
                  <a:spcPts val="0"/>
                </a:spcBef>
                <a:spcAft>
                  <a:spcPts val="0"/>
                </a:spcAft>
              </a:pPr>
              <a:t>‹Nr.›</a:t>
            </a:fld>
            <a:endParaRPr lang="en-US" sz="1800">
              <a:solidFill>
                <a:prstClr val="white"/>
              </a:solidFill>
              <a:latin typeface="Gill Sans MT"/>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white"/>
              </a:solidFill>
              <a:latin typeface="Gill Sans MT"/>
            </a:endParaRPr>
          </a:p>
        </p:txBody>
      </p:sp>
      <p:sp>
        <p:nvSpPr>
          <p:cNvPr id="9" name="Gleichschenkliges Dreiec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10" name="Rechtec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80577223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0"/>
            <a:ext cx="3052064"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5" name="Fußzeilenplatzhalter 4"/>
          <p:cNvSpPr>
            <a:spLocks noGrp="1"/>
          </p:cNvSpPr>
          <p:nvPr>
            <p:ph type="ftr" sz="quarter" idx="11"/>
          </p:nvPr>
        </p:nvSpPr>
        <p:spPr>
          <a:xfrm>
            <a:off x="3864864" y="6356350"/>
            <a:ext cx="46736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6" name="Foliennummernplatzhalter 5"/>
          <p:cNvSpPr>
            <a:spLocks noGrp="1"/>
          </p:cNvSpPr>
          <p:nvPr>
            <p:ph type="sldNum" sz="quarter" idx="12"/>
          </p:nvPr>
        </p:nvSpPr>
        <p:spPr>
          <a:xfrm>
            <a:off x="816864" y="6356350"/>
            <a:ext cx="26416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Tree>
    <p:extLst>
      <p:ext uri="{BB962C8B-B14F-4D97-AF65-F5344CB8AC3E}">
        <p14:creationId xmlns:p14="http://schemas.microsoft.com/office/powerpoint/2010/main" val="2172477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609600" y="274639"/>
            <a:ext cx="80264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0"/>
            <a:ext cx="3052064"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5" name="Fußzeilenplatzhalter 4"/>
          <p:cNvSpPr>
            <a:spLocks noGrp="1"/>
          </p:cNvSpPr>
          <p:nvPr>
            <p:ph type="ftr" sz="quarter" idx="11"/>
          </p:nvPr>
        </p:nvSpPr>
        <p:spPr>
          <a:xfrm>
            <a:off x="3864864" y="6356350"/>
            <a:ext cx="46736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6" name="Foliennummernplatzhalter 5"/>
          <p:cNvSpPr>
            <a:spLocks noGrp="1"/>
          </p:cNvSpPr>
          <p:nvPr>
            <p:ph type="sldNum" sz="quarter" idx="12"/>
          </p:nvPr>
        </p:nvSpPr>
        <p:spPr>
          <a:xfrm>
            <a:off x="816864" y="6356350"/>
            <a:ext cx="26416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7" name="Gerade Verbindung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black"/>
              </a:solidFill>
              <a:latin typeface="Gill Sans MT"/>
            </a:endParaRPr>
          </a:p>
        </p:txBody>
      </p:sp>
      <p:sp>
        <p:nvSpPr>
          <p:cNvPr id="8" name="Gleichschenkliges Dreieck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9" name="Gerade Verbindung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black"/>
              </a:solidFill>
              <a:latin typeface="Gill Sans MT"/>
            </a:endParaRPr>
          </a:p>
        </p:txBody>
      </p:sp>
    </p:spTree>
    <p:extLst>
      <p:ext uri="{BB962C8B-B14F-4D97-AF65-F5344CB8AC3E}">
        <p14:creationId xmlns:p14="http://schemas.microsoft.com/office/powerpoint/2010/main" val="4195858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2400">
                <a:solidFill>
                  <a:prstClr val="black"/>
                </a:solidFill>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240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grpSp>
      </p:grpSp>
      <p:sp>
        <p:nvSpPr>
          <p:cNvPr id="45" name="Textfeld 44"/>
          <p:cNvSpPr txBox="1"/>
          <p:nvPr userDrawn="1"/>
        </p:nvSpPr>
        <p:spPr>
          <a:xfrm>
            <a:off x="9716381" y="6536378"/>
            <a:ext cx="1579278" cy="276999"/>
          </a:xfrm>
          <a:prstGeom prst="rect">
            <a:avLst/>
          </a:prstGeom>
          <a:noFill/>
        </p:spPr>
        <p:txBody>
          <a:bodyPr wrap="none" rtlCol="0">
            <a:spAutoFit/>
          </a:bodyPr>
          <a:lstStyle/>
          <a:p>
            <a:r>
              <a:rPr lang="de-DE" sz="1200" dirty="0">
                <a:solidFill>
                  <a:prstClr val="white">
                    <a:lumMod val="65000"/>
                  </a:prstClr>
                </a:solidFill>
              </a:rPr>
              <a:t>Rheumazentrum Halle</a:t>
            </a:r>
          </a:p>
        </p:txBody>
      </p:sp>
    </p:spTree>
    <p:extLst>
      <p:ext uri="{BB962C8B-B14F-4D97-AF65-F5344CB8AC3E}">
        <p14:creationId xmlns:p14="http://schemas.microsoft.com/office/powerpoint/2010/main" val="2404500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2400">
                <a:solidFill>
                  <a:prstClr val="black"/>
                </a:solidFill>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240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grpSp>
      </p:grpSp>
      <p:sp>
        <p:nvSpPr>
          <p:cNvPr id="45" name="Textfeld 44"/>
          <p:cNvSpPr txBox="1"/>
          <p:nvPr userDrawn="1"/>
        </p:nvSpPr>
        <p:spPr>
          <a:xfrm>
            <a:off x="9716381" y="6536378"/>
            <a:ext cx="1579278" cy="276999"/>
          </a:xfrm>
          <a:prstGeom prst="rect">
            <a:avLst/>
          </a:prstGeom>
          <a:noFill/>
        </p:spPr>
        <p:txBody>
          <a:bodyPr wrap="none" rtlCol="0">
            <a:spAutoFit/>
          </a:bodyPr>
          <a:lstStyle/>
          <a:p>
            <a:r>
              <a:rPr lang="de-DE" sz="1200" dirty="0">
                <a:solidFill>
                  <a:prstClr val="white">
                    <a:lumMod val="65000"/>
                  </a:prstClr>
                </a:solidFill>
              </a:rPr>
              <a:t>Rheumazentrum Halle</a:t>
            </a:r>
          </a:p>
        </p:txBody>
      </p:sp>
    </p:spTree>
    <p:extLst>
      <p:ext uri="{BB962C8B-B14F-4D97-AF65-F5344CB8AC3E}">
        <p14:creationId xmlns:p14="http://schemas.microsoft.com/office/powerpoint/2010/main" val="781398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8534400" y="6355080"/>
            <a:ext cx="3048000" cy="365760"/>
          </a:xfrm>
          <a:prstGeom prst="rect">
            <a:avLst/>
          </a:prstGeom>
        </p:spPr>
        <p:txBody>
          <a:bodyPr/>
          <a:lstStyle>
            <a:lvl1pPr>
              <a:defRPr sz="1400"/>
            </a:lvl1pPr>
          </a:lstStyle>
          <a:p>
            <a:fld id="{ACDF6120-F1F0-4C60-9FE9-39AC71A9C79D}" type="datetimeFigureOut">
              <a:rPr lang="en-US" smtClean="0">
                <a:solidFill>
                  <a:prstClr val="black"/>
                </a:solidFill>
              </a:rPr>
              <a:pPr/>
              <a:t>1/5/2026</a:t>
            </a:fld>
            <a:endParaRPr lang="en-US" sz="1600" dirty="0">
              <a:solidFill>
                <a:prstClr val="black"/>
              </a:solidFill>
            </a:endParaRPr>
          </a:p>
        </p:txBody>
      </p:sp>
      <p:sp>
        <p:nvSpPr>
          <p:cNvPr id="17" name="Fußzeilenplatzhalter 16"/>
          <p:cNvSpPr>
            <a:spLocks noGrp="1"/>
          </p:cNvSpPr>
          <p:nvPr>
            <p:ph type="ftr" sz="quarter" idx="11"/>
          </p:nvPr>
        </p:nvSpPr>
        <p:spPr>
          <a:xfrm>
            <a:off x="3864864" y="6355080"/>
            <a:ext cx="4632960" cy="365760"/>
          </a:xfrm>
          <a:prstGeom prst="rect">
            <a:avLst/>
          </a:prstGeom>
        </p:spPr>
        <p:txBody>
          <a:bodyPr/>
          <a:lstStyle/>
          <a:p>
            <a:endParaRPr lang="en-US" dirty="0">
              <a:solidFill>
                <a:prstClr val="black"/>
              </a:solidFill>
            </a:endParaRPr>
          </a:p>
        </p:txBody>
      </p:sp>
      <p:sp>
        <p:nvSpPr>
          <p:cNvPr id="29" name="Foliennummernplatzhalter 28"/>
          <p:cNvSpPr>
            <a:spLocks noGrp="1"/>
          </p:cNvSpPr>
          <p:nvPr>
            <p:ph type="sldNum" sz="quarter" idx="12"/>
          </p:nvPr>
        </p:nvSpPr>
        <p:spPr>
          <a:xfrm>
            <a:off x="1621536" y="6355080"/>
            <a:ext cx="1625600" cy="365760"/>
          </a:xfrm>
          <a:prstGeom prst="rect">
            <a:avLst/>
          </a:prstGeom>
        </p:spPr>
        <p:txBody>
          <a:bodyPr/>
          <a:lstStyle/>
          <a:p>
            <a:fld id="{EA7C8D44-3667-46F6-9772-CC52308E2A7F}" type="slidenum">
              <a:rPr lang="en-US">
                <a:solidFill>
                  <a:prstClr val="black"/>
                </a:solidFill>
              </a:rPr>
              <a:pPr/>
              <a:t>‹Nr.›</a:t>
            </a:fld>
            <a:endParaRPr lang="en-US" dirty="0">
              <a:solidFill>
                <a:prstClr val="black"/>
              </a:solidFill>
            </a:endParaRPr>
          </a:p>
        </p:txBody>
      </p:sp>
      <p:sp>
        <p:nvSpPr>
          <p:cNvPr id="21" name="Rechtec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33" name="Rechteck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22" name="Rechtec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32" name="Rechteck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Tree>
    <p:extLst>
      <p:ext uri="{BB962C8B-B14F-4D97-AF65-F5344CB8AC3E}">
        <p14:creationId xmlns:p14="http://schemas.microsoft.com/office/powerpoint/2010/main" val="3111609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4" name="Datumsplatzhalter 3"/>
          <p:cNvSpPr>
            <a:spLocks noGrp="1"/>
          </p:cNvSpPr>
          <p:nvPr>
            <p:ph type="dt" sz="half" idx="10"/>
          </p:nvPr>
        </p:nvSpPr>
        <p:spPr>
          <a:xfrm>
            <a:off x="8534400" y="6355080"/>
            <a:ext cx="3048000" cy="365760"/>
          </a:xfrm>
          <a:prstGeom prst="rect">
            <a:avLst/>
          </a:prstGeom>
        </p:spPr>
        <p:txBody>
          <a:bodyPr/>
          <a:lstStyle/>
          <a:p>
            <a:fld id="{ACDF6120-F1F0-4C60-9FE9-39AC71A9C79D}" type="datetimeFigureOut">
              <a:rPr lang="en-US">
                <a:solidFill>
                  <a:prstClr val="white"/>
                </a:solidFill>
              </a:rPr>
              <a:pPr/>
              <a:t>1/5/2026</a:t>
            </a:fld>
            <a:endParaRPr lang="en-US" dirty="0">
              <a:solidFill>
                <a:prstClr val="white"/>
              </a:solidFill>
            </a:endParaRPr>
          </a:p>
        </p:txBody>
      </p:sp>
      <p:sp>
        <p:nvSpPr>
          <p:cNvPr id="5" name="Fußzeilenplatzhalter 4"/>
          <p:cNvSpPr>
            <a:spLocks noGrp="1"/>
          </p:cNvSpPr>
          <p:nvPr>
            <p:ph type="ftr" sz="quarter" idx="11"/>
          </p:nvPr>
        </p:nvSpPr>
        <p:spPr>
          <a:xfrm>
            <a:off x="3864864" y="6355080"/>
            <a:ext cx="4632960" cy="365760"/>
          </a:xfrm>
          <a:prstGeom prst="rect">
            <a:avLst/>
          </a:prstGeom>
        </p:spPr>
        <p:txBody>
          <a:bodyPr/>
          <a:lstStyle/>
          <a:p>
            <a:endParaRPr lang="en-US" dirty="0">
              <a:solidFill>
                <a:prstClr val="white"/>
              </a:solidFill>
            </a:endParaRPr>
          </a:p>
        </p:txBody>
      </p:sp>
      <p:sp>
        <p:nvSpPr>
          <p:cNvPr id="6" name="Foliennummernplatzhalter 5"/>
          <p:cNvSpPr>
            <a:spLocks noGrp="1"/>
          </p:cNvSpPr>
          <p:nvPr>
            <p:ph type="sldNum" sz="quarter" idx="12"/>
          </p:nvPr>
        </p:nvSpPr>
        <p:spPr>
          <a:xfrm>
            <a:off x="1426464" y="6355080"/>
            <a:ext cx="2027936" cy="365760"/>
          </a:xfrm>
          <a:prstGeom prst="rect">
            <a:avLst/>
          </a:prstGeom>
        </p:spPr>
        <p:txBody>
          <a:bodyPr/>
          <a:lstStyle/>
          <a:p>
            <a:fld id="{EA7C8D44-3667-46F6-9772-CC52308E2A7F}" type="slidenum">
              <a:rPr lang="en-US">
                <a:solidFill>
                  <a:prstClr val="white"/>
                </a:solidFill>
              </a:rPr>
              <a:pPr/>
              <a:t>‹Nr.›</a:t>
            </a:fld>
            <a:endParaRPr lang="en-US" dirty="0">
              <a:solidFill>
                <a:prstClr val="white"/>
              </a:solidFill>
            </a:endParaRPr>
          </a:p>
        </p:txBody>
      </p:sp>
      <p:sp>
        <p:nvSpPr>
          <p:cNvPr id="7" name="Rechtec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8" name="Rechtec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Tree>
    <p:extLst>
      <p:ext uri="{BB962C8B-B14F-4D97-AF65-F5344CB8AC3E}">
        <p14:creationId xmlns:p14="http://schemas.microsoft.com/office/powerpoint/2010/main" val="352730163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9" name="Inhaltsplatzhalter 8"/>
          <p:cNvSpPr>
            <a:spLocks noGrp="1"/>
          </p:cNvSpPr>
          <p:nvPr>
            <p:ph sz="quarter" idx="1"/>
          </p:nvPr>
        </p:nvSpPr>
        <p:spPr>
          <a:xfrm>
            <a:off x="609600" y="1219200"/>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6176264" y="1216152"/>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2062606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4" name="Textplatzhalt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7" name="Datumsplatzhalter 6"/>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8" name="Fußzeilenplatzhalter 7"/>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9" name="Foliennummernplatzhalter 8"/>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11" name="Inhaltsplatzhalter 10"/>
          <p:cNvSpPr>
            <a:spLocks noGrp="1"/>
          </p:cNvSpPr>
          <p:nvPr>
            <p:ph sz="quarter" idx="2"/>
          </p:nvPr>
        </p:nvSpPr>
        <p:spPr>
          <a:xfrm>
            <a:off x="609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6197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4148281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4" name="Fußzeilenplatzhalter 3"/>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5" name="Foliennummernplatzhalter 4"/>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6" name="Gleichschenkliges Dreiec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Tree>
    <p:extLst>
      <p:ext uri="{BB962C8B-B14F-4D97-AF65-F5344CB8AC3E}">
        <p14:creationId xmlns:p14="http://schemas.microsoft.com/office/powerpoint/2010/main" val="160281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r>
                  <a:rPr lang="de-DE" sz="1800">
                    <a:solidFill>
                      <a:srgbClr val="000000"/>
                    </a:solidFill>
                    <a:latin typeface="Gill Sans MT"/>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grpSp>
      </p:grpSp>
      <p:sp>
        <p:nvSpPr>
          <p:cNvPr id="45" name="Textfeld 44"/>
          <p:cNvSpPr txBox="1"/>
          <p:nvPr userDrawn="1"/>
        </p:nvSpPr>
        <p:spPr>
          <a:xfrm>
            <a:off x="9456374" y="6536378"/>
            <a:ext cx="1574470" cy="276999"/>
          </a:xfrm>
          <a:prstGeom prst="rect">
            <a:avLst/>
          </a:prstGeom>
          <a:noFill/>
        </p:spPr>
        <p:txBody>
          <a:bodyPr wrap="none" rtlCol="0">
            <a:spAutoFit/>
          </a:bodyPr>
          <a:lstStyle/>
          <a:p>
            <a:pPr algn="l" eaLnBrk="1" fontAlgn="auto" hangingPunct="1">
              <a:spcBef>
                <a:spcPts val="0"/>
              </a:spcBef>
              <a:spcAft>
                <a:spcPts val="0"/>
              </a:spcAft>
            </a:pPr>
            <a:r>
              <a:rPr lang="de-DE" sz="1200" dirty="0" smtClean="0">
                <a:solidFill>
                  <a:prstClr val="white">
                    <a:lumMod val="65000"/>
                  </a:prstClr>
                </a:solidFill>
                <a:latin typeface="Gill Sans MT"/>
              </a:rPr>
              <a:t>Rheumazentrum Halle</a:t>
            </a:r>
            <a:endParaRPr lang="de-DE" sz="1200" dirty="0">
              <a:solidFill>
                <a:prstClr val="white">
                  <a:lumMod val="65000"/>
                </a:prstClr>
              </a:solidFill>
              <a:latin typeface="Gill Sans MT"/>
            </a:endParaRPr>
          </a:p>
        </p:txBody>
      </p:sp>
    </p:spTree>
    <p:extLst>
      <p:ext uri="{BB962C8B-B14F-4D97-AF65-F5344CB8AC3E}">
        <p14:creationId xmlns:p14="http://schemas.microsoft.com/office/powerpoint/2010/main" val="2481470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3" name="Fußzeilenplatzhalter 2"/>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4" name="Foliennummernplatzhalter 3"/>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5" name="Gerade Verbindung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2400">
              <a:solidFill>
                <a:prstClr val="black"/>
              </a:solidFill>
            </a:endParaRPr>
          </a:p>
        </p:txBody>
      </p:sp>
      <p:sp>
        <p:nvSpPr>
          <p:cNvPr id="6" name="Gleichschenkliges Dreiec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Tree>
    <p:extLst>
      <p:ext uri="{BB962C8B-B14F-4D97-AF65-F5344CB8AC3E}">
        <p14:creationId xmlns:p14="http://schemas.microsoft.com/office/powerpoint/2010/main" val="2789166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2400">
              <a:solidFill>
                <a:prstClr val="black"/>
              </a:solidFill>
            </a:endParaRPr>
          </a:p>
        </p:txBody>
      </p:sp>
      <p:sp>
        <p:nvSpPr>
          <p:cNvPr id="10" name="Gerade Verbindung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2400" dirty="0">
              <a:solidFill>
                <a:prstClr val="black"/>
              </a:solidFill>
            </a:endParaRPr>
          </a:p>
        </p:txBody>
      </p:sp>
      <p:sp>
        <p:nvSpPr>
          <p:cNvPr id="9" name="Gleichschenkliges Dreiec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12" name="Inhaltsplatzhalter 11"/>
          <p:cNvSpPr>
            <a:spLocks noGrp="1"/>
          </p:cNvSpPr>
          <p:nvPr>
            <p:ph sz="quarter" idx="1"/>
          </p:nvPr>
        </p:nvSpPr>
        <p:spPr>
          <a:xfrm>
            <a:off x="406400" y="304800"/>
            <a:ext cx="7620000" cy="5715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744316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white"/>
                </a:solidFill>
              </a:rPr>
              <a:pPr/>
              <a:t>1/5/2026</a:t>
            </a:fld>
            <a:endParaRPr lang="en-US">
              <a:solidFill>
                <a:prstClr val="white"/>
              </a:solidFill>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endParaRPr lang="en-US">
              <a:solidFill>
                <a:prstClr val="white"/>
              </a:solidFill>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white"/>
                </a:solidFill>
              </a:rPr>
              <a:pPr/>
              <a:t>‹Nr.›</a:t>
            </a:fld>
            <a:endParaRPr lang="en-US">
              <a:solidFill>
                <a:prstClr val="white"/>
              </a:solidFill>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2400">
              <a:solidFill>
                <a:prstClr val="white"/>
              </a:solidFill>
            </a:endParaRPr>
          </a:p>
        </p:txBody>
      </p:sp>
      <p:sp>
        <p:nvSpPr>
          <p:cNvPr id="9" name="Gleichschenkliges Dreiec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10" name="Rechtec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Tree>
    <p:extLst>
      <p:ext uri="{BB962C8B-B14F-4D97-AF65-F5344CB8AC3E}">
        <p14:creationId xmlns:p14="http://schemas.microsoft.com/office/powerpoint/2010/main" val="185680464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5" name="Fußzeilenplatzhalter 4"/>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6" name="Foliennummernplatzhalter 5"/>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2538121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609600" y="274639"/>
            <a:ext cx="80264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0"/>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5" name="Fußzeilenplatzhalter 4"/>
          <p:cNvSpPr>
            <a:spLocks noGrp="1"/>
          </p:cNvSpPr>
          <p:nvPr>
            <p:ph type="ftr" sz="quarter" idx="11"/>
          </p:nvPr>
        </p:nvSpPr>
        <p:spPr>
          <a:xfrm>
            <a:off x="3864864" y="6356350"/>
            <a:ext cx="4673600" cy="365760"/>
          </a:xfrm>
          <a:prstGeom prst="rect">
            <a:avLst/>
          </a:prstGeom>
        </p:spPr>
        <p:txBody>
          <a:bodyPr/>
          <a:lstStyle/>
          <a:p>
            <a:endParaRPr lang="en-US">
              <a:solidFill>
                <a:prstClr val="black"/>
              </a:solidFill>
            </a:endParaRPr>
          </a:p>
        </p:txBody>
      </p:sp>
      <p:sp>
        <p:nvSpPr>
          <p:cNvPr id="6" name="Foliennummernplatzhalter 5"/>
          <p:cNvSpPr>
            <a:spLocks noGrp="1"/>
          </p:cNvSpPr>
          <p:nvPr>
            <p:ph type="sldNum" sz="quarter" idx="12"/>
          </p:nvPr>
        </p:nvSpPr>
        <p:spPr>
          <a:xfrm>
            <a:off x="816864" y="6356350"/>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7" name="Gerade Verbindung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2400">
              <a:solidFill>
                <a:prstClr val="black"/>
              </a:solidFill>
            </a:endParaRPr>
          </a:p>
        </p:txBody>
      </p:sp>
      <p:sp>
        <p:nvSpPr>
          <p:cNvPr id="8" name="Gleichschenkliges Dreieck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400">
              <a:solidFill>
                <a:prstClr val="white"/>
              </a:solidFill>
            </a:endParaRPr>
          </a:p>
        </p:txBody>
      </p:sp>
      <p:sp>
        <p:nvSpPr>
          <p:cNvPr id="9" name="Gerade Verbindung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2400">
              <a:solidFill>
                <a:prstClr val="black"/>
              </a:solidFill>
            </a:endParaRPr>
          </a:p>
        </p:txBody>
      </p:sp>
    </p:spTree>
    <p:extLst>
      <p:ext uri="{BB962C8B-B14F-4D97-AF65-F5344CB8AC3E}">
        <p14:creationId xmlns:p14="http://schemas.microsoft.com/office/powerpoint/2010/main" val="3948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203200" y="76200"/>
            <a:ext cx="11887200" cy="10668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09600" y="1874838"/>
            <a:ext cx="10972800" cy="4525962"/>
          </a:xfrm>
        </p:spPr>
        <p:txBody>
          <a:bodyPr/>
          <a:lstStyle/>
          <a:p>
            <a:pPr lvl="0"/>
            <a:endParaRPr lang="de-DE" noProof="0" smtClean="0"/>
          </a:p>
        </p:txBody>
      </p:sp>
      <p:sp>
        <p:nvSpPr>
          <p:cNvPr id="4" name="Rectangle 4"/>
          <p:cNvSpPr>
            <a:spLocks noGrp="1" noChangeArrowheads="1"/>
          </p:cNvSpPr>
          <p:nvPr>
            <p:ph type="dt" sz="half" idx="10"/>
          </p:nvPr>
        </p:nvSpPr>
        <p:spPr>
          <a:xfrm>
            <a:off x="0" y="6553200"/>
            <a:ext cx="1625600" cy="304800"/>
          </a:xfrm>
          <a:prstGeom prst="rect">
            <a:avLst/>
          </a:prstGeom>
        </p:spPr>
        <p:txBody>
          <a:bodyPr/>
          <a:lstStyle>
            <a:lvl1pPr algn="ctr">
              <a:defRPr/>
            </a:lvl1pPr>
          </a:lstStyle>
          <a:p>
            <a:pPr>
              <a:defRPr/>
            </a:pPr>
            <a:endParaRPr lang="en-US">
              <a:solidFill>
                <a:prstClr val="black"/>
              </a:solidFill>
            </a:endParaRPr>
          </a:p>
        </p:txBody>
      </p:sp>
    </p:spTree>
    <p:extLst>
      <p:ext uri="{BB962C8B-B14F-4D97-AF65-F5344CB8AC3E}">
        <p14:creationId xmlns:p14="http://schemas.microsoft.com/office/powerpoint/2010/main" val="129678128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03200" y="76200"/>
            <a:ext cx="11887200" cy="10668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609600" y="1874838"/>
            <a:ext cx="10972800" cy="4525962"/>
          </a:xfrm>
        </p:spPr>
        <p:txBody>
          <a:bodyPr/>
          <a:lstStyle/>
          <a:p>
            <a:pPr lvl="0"/>
            <a:endParaRPr lang="de-DE" noProof="0" smtClean="0"/>
          </a:p>
        </p:txBody>
      </p:sp>
      <p:sp>
        <p:nvSpPr>
          <p:cNvPr id="4" name="Rectangle 4"/>
          <p:cNvSpPr>
            <a:spLocks noGrp="1" noChangeArrowheads="1"/>
          </p:cNvSpPr>
          <p:nvPr>
            <p:ph type="dt" sz="half" idx="10"/>
          </p:nvPr>
        </p:nvSpPr>
        <p:spPr>
          <a:xfrm>
            <a:off x="0" y="6553200"/>
            <a:ext cx="1625600" cy="304800"/>
          </a:xfrm>
          <a:prstGeom prst="rect">
            <a:avLst/>
          </a:prstGeom>
          <a:ln/>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2817212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203200" y="76200"/>
            <a:ext cx="11887200" cy="63246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a:xfrm>
            <a:off x="0" y="6553200"/>
            <a:ext cx="1625600" cy="304800"/>
          </a:xfrm>
          <a:prstGeom prst="rect">
            <a:avLst/>
          </a:prstGeom>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22173145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3"/>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7"/>
            <a:ext cx="352672" cy="426247"/>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solidFill>
                  <a:prstClr val="black"/>
                </a:solidFill>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grpSp>
      </p:grpSp>
      <p:sp>
        <p:nvSpPr>
          <p:cNvPr id="45" name="Textfeld 44"/>
          <p:cNvSpPr txBox="1"/>
          <p:nvPr userDrawn="1"/>
        </p:nvSpPr>
        <p:spPr>
          <a:xfrm>
            <a:off x="9456374" y="6536379"/>
            <a:ext cx="1574470" cy="276999"/>
          </a:xfrm>
          <a:prstGeom prst="rect">
            <a:avLst/>
          </a:prstGeom>
          <a:noFill/>
        </p:spPr>
        <p:txBody>
          <a:bodyPr wrap="none" rtlCol="0">
            <a:spAutoFit/>
          </a:bodyPr>
          <a:lstStyle/>
          <a:p>
            <a:r>
              <a:rPr lang="de-DE" sz="1200" dirty="0">
                <a:solidFill>
                  <a:prstClr val="white">
                    <a:lumMod val="65000"/>
                  </a:prstClr>
                </a:solidFill>
              </a:rPr>
              <a:t>Rheumazentrum Halle</a:t>
            </a:r>
          </a:p>
        </p:txBody>
      </p:sp>
    </p:spTree>
    <p:extLst>
      <p:ext uri="{BB962C8B-B14F-4D97-AF65-F5344CB8AC3E}">
        <p14:creationId xmlns:p14="http://schemas.microsoft.com/office/powerpoint/2010/main" val="326596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39" y="6597353"/>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7"/>
            <a:ext cx="352672" cy="426247"/>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solidFill>
                  <a:prstClr val="black"/>
                </a:solidFill>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grpSp>
      </p:grpSp>
      <p:sp>
        <p:nvSpPr>
          <p:cNvPr id="45" name="Textfeld 44"/>
          <p:cNvSpPr txBox="1"/>
          <p:nvPr userDrawn="1"/>
        </p:nvSpPr>
        <p:spPr>
          <a:xfrm>
            <a:off x="9456374" y="6536379"/>
            <a:ext cx="1574470" cy="276999"/>
          </a:xfrm>
          <a:prstGeom prst="rect">
            <a:avLst/>
          </a:prstGeom>
          <a:noFill/>
        </p:spPr>
        <p:txBody>
          <a:bodyPr wrap="none" rtlCol="0">
            <a:spAutoFit/>
          </a:bodyPr>
          <a:lstStyle/>
          <a:p>
            <a:r>
              <a:rPr lang="de-DE" sz="1200" dirty="0">
                <a:solidFill>
                  <a:prstClr val="white">
                    <a:lumMod val="65000"/>
                  </a:prstClr>
                </a:solidFill>
              </a:rPr>
              <a:t>Rheumazentrum Halle</a:t>
            </a:r>
          </a:p>
        </p:txBody>
      </p:sp>
    </p:spTree>
    <p:extLst>
      <p:ext uri="{BB962C8B-B14F-4D97-AF65-F5344CB8AC3E}">
        <p14:creationId xmlns:p14="http://schemas.microsoft.com/office/powerpoint/2010/main" val="473264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8534400" y="6355080"/>
            <a:ext cx="3048000" cy="365760"/>
          </a:xfrm>
          <a:prstGeom prst="rect">
            <a:avLst/>
          </a:prstGeom>
        </p:spPr>
        <p:txBody>
          <a:bodyPr/>
          <a:lstStyle>
            <a:lvl1pPr>
              <a:defRPr sz="1400"/>
            </a:lvl1pPr>
          </a:lstStyle>
          <a:p>
            <a:pPr algn="l" eaLnBrk="1" fontAlgn="auto" hangingPunct="1">
              <a:spcBef>
                <a:spcPts val="0"/>
              </a:spcBef>
              <a:spcAft>
                <a:spcPts val="0"/>
              </a:spcAft>
            </a:pPr>
            <a:fld id="{ACDF6120-F1F0-4C60-9FE9-39AC71A9C79D}" type="datetimeFigureOut">
              <a:rPr lang="en-US" smtClean="0">
                <a:solidFill>
                  <a:prstClr val="black"/>
                </a:solidFill>
                <a:latin typeface="Gill Sans MT"/>
              </a:rPr>
              <a:pPr algn="l" eaLnBrk="1" fontAlgn="auto" hangingPunct="1">
                <a:spcBef>
                  <a:spcPts val="0"/>
                </a:spcBef>
                <a:spcAft>
                  <a:spcPts val="0"/>
                </a:spcAft>
              </a:pPr>
              <a:t>1/5/2026</a:t>
            </a:fld>
            <a:endParaRPr lang="en-US" sz="1600" dirty="0">
              <a:solidFill>
                <a:prstClr val="black"/>
              </a:solidFill>
              <a:latin typeface="Gill Sans MT"/>
            </a:endParaRPr>
          </a:p>
        </p:txBody>
      </p:sp>
      <p:sp>
        <p:nvSpPr>
          <p:cNvPr id="17" name="Fußzeilenplatzhalter 16"/>
          <p:cNvSpPr>
            <a:spLocks noGrp="1"/>
          </p:cNvSpPr>
          <p:nvPr>
            <p:ph type="ftr" sz="quarter" idx="11"/>
          </p:nvPr>
        </p:nvSpPr>
        <p:spPr>
          <a:xfrm>
            <a:off x="3864864" y="6355080"/>
            <a:ext cx="4632960" cy="365760"/>
          </a:xfrm>
          <a:prstGeom prst="rect">
            <a:avLst/>
          </a:prstGeom>
        </p:spPr>
        <p:txBody>
          <a:bodyPr/>
          <a:lstStyle/>
          <a:p>
            <a:pPr algn="l" eaLnBrk="1" fontAlgn="auto" hangingPunct="1">
              <a:spcBef>
                <a:spcPts val="0"/>
              </a:spcBef>
              <a:spcAft>
                <a:spcPts val="0"/>
              </a:spcAft>
            </a:pPr>
            <a:endParaRPr lang="en-US" sz="1800" dirty="0">
              <a:solidFill>
                <a:prstClr val="black"/>
              </a:solidFill>
              <a:latin typeface="Gill Sans MT"/>
            </a:endParaRPr>
          </a:p>
        </p:txBody>
      </p:sp>
      <p:sp>
        <p:nvSpPr>
          <p:cNvPr id="29" name="Foliennummernplatzhalter 28"/>
          <p:cNvSpPr>
            <a:spLocks noGrp="1"/>
          </p:cNvSpPr>
          <p:nvPr>
            <p:ph type="sldNum" sz="quarter" idx="12"/>
          </p:nvPr>
        </p:nvSpPr>
        <p:spPr>
          <a:xfrm>
            <a:off x="1621536" y="6355080"/>
            <a:ext cx="16256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dirty="0">
              <a:solidFill>
                <a:prstClr val="black"/>
              </a:solidFill>
              <a:latin typeface="Gill Sans MT"/>
            </a:endParaRPr>
          </a:p>
        </p:txBody>
      </p:sp>
      <p:sp>
        <p:nvSpPr>
          <p:cNvPr id="21" name="Rechtec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33" name="Rechteck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22" name="Rechtec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32" name="Rechteck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480519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1625600" y="5124451"/>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8534400" y="6355080"/>
            <a:ext cx="3048000" cy="365760"/>
          </a:xfrm>
          <a:prstGeom prst="rect">
            <a:avLst/>
          </a:prstGeom>
        </p:spPr>
        <p:txBody>
          <a:bodyPr/>
          <a:lstStyle>
            <a:lvl1pPr>
              <a:defRPr sz="1400"/>
            </a:lvl1pPr>
          </a:lstStyle>
          <a:p>
            <a:fld id="{ACDF6120-F1F0-4C60-9FE9-39AC71A9C79D}" type="datetimeFigureOut">
              <a:rPr lang="en-US" smtClean="0">
                <a:solidFill>
                  <a:prstClr val="black"/>
                </a:solidFill>
              </a:rPr>
              <a:pPr/>
              <a:t>1/5/2026</a:t>
            </a:fld>
            <a:endParaRPr lang="en-US" sz="1600" dirty="0">
              <a:solidFill>
                <a:prstClr val="black"/>
              </a:solidFill>
            </a:endParaRPr>
          </a:p>
        </p:txBody>
      </p:sp>
      <p:sp>
        <p:nvSpPr>
          <p:cNvPr id="17" name="Fußzeilenplatzhalter 16"/>
          <p:cNvSpPr>
            <a:spLocks noGrp="1"/>
          </p:cNvSpPr>
          <p:nvPr>
            <p:ph type="ftr" sz="quarter" idx="11"/>
          </p:nvPr>
        </p:nvSpPr>
        <p:spPr>
          <a:xfrm>
            <a:off x="3864864" y="6355080"/>
            <a:ext cx="4632960" cy="365760"/>
          </a:xfrm>
          <a:prstGeom prst="rect">
            <a:avLst/>
          </a:prstGeom>
        </p:spPr>
        <p:txBody>
          <a:bodyPr/>
          <a:lstStyle/>
          <a:p>
            <a:endParaRPr lang="en-US" dirty="0">
              <a:solidFill>
                <a:prstClr val="black"/>
              </a:solidFill>
            </a:endParaRPr>
          </a:p>
        </p:txBody>
      </p:sp>
      <p:sp>
        <p:nvSpPr>
          <p:cNvPr id="29" name="Foliennummernplatzhalter 28"/>
          <p:cNvSpPr>
            <a:spLocks noGrp="1"/>
          </p:cNvSpPr>
          <p:nvPr>
            <p:ph type="sldNum" sz="quarter" idx="12"/>
          </p:nvPr>
        </p:nvSpPr>
        <p:spPr>
          <a:xfrm>
            <a:off x="1621536" y="6355080"/>
            <a:ext cx="1625600" cy="365760"/>
          </a:xfrm>
          <a:prstGeom prst="rect">
            <a:avLst/>
          </a:prstGeom>
        </p:spPr>
        <p:txBody>
          <a:bodyPr/>
          <a:lstStyle/>
          <a:p>
            <a:fld id="{EA7C8D44-3667-46F6-9772-CC52308E2A7F}" type="slidenum">
              <a:rPr lang="en-US">
                <a:solidFill>
                  <a:prstClr val="black"/>
                </a:solidFill>
              </a:rPr>
              <a:pPr/>
              <a:t>‹Nr.›</a:t>
            </a:fld>
            <a:endParaRPr lang="en-US" dirty="0">
              <a:solidFill>
                <a:prstClr val="black"/>
              </a:solidFill>
            </a:endParaRPr>
          </a:p>
        </p:txBody>
      </p:sp>
      <p:sp>
        <p:nvSpPr>
          <p:cNvPr id="21" name="Rechtec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3" name="Rechteck 32"/>
          <p:cNvSpPr/>
          <p:nvPr/>
        </p:nvSpPr>
        <p:spPr>
          <a:xfrm>
            <a:off x="1219200" y="5048251"/>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Rechtec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2" name="Rechteck 31"/>
          <p:cNvSpPr/>
          <p:nvPr/>
        </p:nvSpPr>
        <p:spPr>
          <a:xfrm>
            <a:off x="1219200" y="5048251"/>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647913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4" name="Datumsplatzhalter 3"/>
          <p:cNvSpPr>
            <a:spLocks noGrp="1"/>
          </p:cNvSpPr>
          <p:nvPr>
            <p:ph type="dt" sz="half" idx="10"/>
          </p:nvPr>
        </p:nvSpPr>
        <p:spPr>
          <a:xfrm>
            <a:off x="8534400" y="6355080"/>
            <a:ext cx="3048000" cy="365760"/>
          </a:xfrm>
          <a:prstGeom prst="rect">
            <a:avLst/>
          </a:prstGeom>
        </p:spPr>
        <p:txBody>
          <a:bodyPr/>
          <a:lstStyle/>
          <a:p>
            <a:fld id="{ACDF6120-F1F0-4C60-9FE9-39AC71A9C79D}" type="datetimeFigureOut">
              <a:rPr lang="en-US">
                <a:solidFill>
                  <a:prstClr val="white"/>
                </a:solidFill>
              </a:rPr>
              <a:pPr/>
              <a:t>1/5/2026</a:t>
            </a:fld>
            <a:endParaRPr lang="en-US" dirty="0">
              <a:solidFill>
                <a:prstClr val="white"/>
              </a:solidFill>
            </a:endParaRPr>
          </a:p>
        </p:txBody>
      </p:sp>
      <p:sp>
        <p:nvSpPr>
          <p:cNvPr id="5" name="Fußzeilenplatzhalter 4"/>
          <p:cNvSpPr>
            <a:spLocks noGrp="1"/>
          </p:cNvSpPr>
          <p:nvPr>
            <p:ph type="ftr" sz="quarter" idx="11"/>
          </p:nvPr>
        </p:nvSpPr>
        <p:spPr>
          <a:xfrm>
            <a:off x="3864864" y="6355080"/>
            <a:ext cx="4632960" cy="365760"/>
          </a:xfrm>
          <a:prstGeom prst="rect">
            <a:avLst/>
          </a:prstGeom>
        </p:spPr>
        <p:txBody>
          <a:bodyPr/>
          <a:lstStyle/>
          <a:p>
            <a:endParaRPr lang="en-US" dirty="0">
              <a:solidFill>
                <a:prstClr val="white"/>
              </a:solidFill>
            </a:endParaRPr>
          </a:p>
        </p:txBody>
      </p:sp>
      <p:sp>
        <p:nvSpPr>
          <p:cNvPr id="6" name="Foliennummernplatzhalter 5"/>
          <p:cNvSpPr>
            <a:spLocks noGrp="1"/>
          </p:cNvSpPr>
          <p:nvPr>
            <p:ph type="sldNum" sz="quarter" idx="12"/>
          </p:nvPr>
        </p:nvSpPr>
        <p:spPr>
          <a:xfrm>
            <a:off x="1426464" y="6355080"/>
            <a:ext cx="2027936" cy="365760"/>
          </a:xfrm>
          <a:prstGeom prst="rect">
            <a:avLst/>
          </a:prstGeom>
        </p:spPr>
        <p:txBody>
          <a:bodyPr/>
          <a:lstStyle/>
          <a:p>
            <a:fld id="{EA7C8D44-3667-46F6-9772-CC52308E2A7F}" type="slidenum">
              <a:rPr lang="en-US">
                <a:solidFill>
                  <a:prstClr val="white"/>
                </a:solidFill>
              </a:rPr>
              <a:pPr/>
              <a:t>‹Nr.›</a:t>
            </a:fld>
            <a:endParaRPr lang="en-US" dirty="0">
              <a:solidFill>
                <a:prstClr val="white"/>
              </a:solidFill>
            </a:endParaRPr>
          </a:p>
        </p:txBody>
      </p:sp>
      <p:sp>
        <p:nvSpPr>
          <p:cNvPr id="7" name="Rechtec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htec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105829052"/>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6" name="Fußzeilenplatzhalter 5"/>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7" name="Foliennummernplatzhalter 6"/>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9" name="Inhaltsplatzhalter 8"/>
          <p:cNvSpPr>
            <a:spLocks noGrp="1"/>
          </p:cNvSpPr>
          <p:nvPr>
            <p:ph sz="quarter" idx="1"/>
          </p:nvPr>
        </p:nvSpPr>
        <p:spPr>
          <a:xfrm>
            <a:off x="609600" y="1219200"/>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6176264" y="1216152"/>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1685403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4" name="Textplatzhalter 3"/>
          <p:cNvSpPr>
            <a:spLocks noGrp="1"/>
          </p:cNvSpPr>
          <p:nvPr>
            <p:ph type="body" sz="half" idx="3"/>
          </p:nvPr>
        </p:nvSpPr>
        <p:spPr>
          <a:xfrm>
            <a:off x="6197604"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7" name="Datumsplatzhalter 6"/>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8" name="Fußzeilenplatzhalter 7"/>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9" name="Foliennummernplatzhalter 8"/>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11" name="Inhaltsplatzhalter 10"/>
          <p:cNvSpPr>
            <a:spLocks noGrp="1"/>
          </p:cNvSpPr>
          <p:nvPr>
            <p:ph sz="quarter" idx="2"/>
          </p:nvPr>
        </p:nvSpPr>
        <p:spPr>
          <a:xfrm>
            <a:off x="609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6197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3201415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4" name="Fußzeilenplatzhalter 3"/>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5" name="Foliennummernplatzhalter 4"/>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6" name="Gleichschenkliges Dreieck 5"/>
          <p:cNvSpPr>
            <a:spLocks noChangeAspect="1"/>
          </p:cNvSpPr>
          <p:nvPr/>
        </p:nvSpPr>
        <p:spPr>
          <a:xfrm rot="5400000">
            <a:off x="590612"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191168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3" name="Fußzeilenplatzhalter 2"/>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4" name="Foliennummernplatzhalter 3"/>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5" name="Gerade Verbindung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6" name="Gleichschenkliges Dreieck 5"/>
          <p:cNvSpPr>
            <a:spLocks noChangeAspect="1"/>
          </p:cNvSpPr>
          <p:nvPr/>
        </p:nvSpPr>
        <p:spPr>
          <a:xfrm rot="5400000">
            <a:off x="590612"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4186257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6" name="Fußzeilenplatzhalter 5"/>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7" name="Foliennummernplatzhalter 6"/>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Gerade Verbindung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Gleichschenkliges Dreieck 8"/>
          <p:cNvSpPr>
            <a:spLocks noChangeAspect="1"/>
          </p:cNvSpPr>
          <p:nvPr/>
        </p:nvSpPr>
        <p:spPr>
          <a:xfrm rot="5400000">
            <a:off x="590612"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Inhaltsplatzhalter 11"/>
          <p:cNvSpPr>
            <a:spLocks noGrp="1"/>
          </p:cNvSpPr>
          <p:nvPr>
            <p:ph sz="quarter" idx="1"/>
          </p:nvPr>
        </p:nvSpPr>
        <p:spPr>
          <a:xfrm>
            <a:off x="406400" y="304800"/>
            <a:ext cx="7620000" cy="5715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34851084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white"/>
                </a:solidFill>
              </a:rPr>
              <a:pPr/>
              <a:t>1/5/2026</a:t>
            </a:fld>
            <a:endParaRPr lang="en-US">
              <a:solidFill>
                <a:prstClr val="white"/>
              </a:solidFill>
            </a:endParaRPr>
          </a:p>
        </p:txBody>
      </p:sp>
      <p:sp>
        <p:nvSpPr>
          <p:cNvPr id="6" name="Fußzeilenplatzhalter 5"/>
          <p:cNvSpPr>
            <a:spLocks noGrp="1"/>
          </p:cNvSpPr>
          <p:nvPr>
            <p:ph type="ftr" sz="quarter" idx="11"/>
          </p:nvPr>
        </p:nvSpPr>
        <p:spPr>
          <a:xfrm>
            <a:off x="3864864" y="6356351"/>
            <a:ext cx="4673600" cy="365760"/>
          </a:xfrm>
          <a:prstGeom prst="rect">
            <a:avLst/>
          </a:prstGeom>
        </p:spPr>
        <p:txBody>
          <a:bodyPr/>
          <a:lstStyle/>
          <a:p>
            <a:endParaRPr lang="en-US">
              <a:solidFill>
                <a:prstClr val="white"/>
              </a:solidFill>
            </a:endParaRPr>
          </a:p>
        </p:txBody>
      </p:sp>
      <p:sp>
        <p:nvSpPr>
          <p:cNvPr id="7" name="Foliennummernplatzhalter 6"/>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white"/>
                </a:solidFill>
              </a:rPr>
              <a:pPr/>
              <a:t>‹Nr.›</a:t>
            </a:fld>
            <a:endParaRPr lang="en-US">
              <a:solidFill>
                <a:prstClr val="white"/>
              </a:solidFill>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Gleichschenkliges Dreieck 8"/>
          <p:cNvSpPr>
            <a:spLocks noChangeAspect="1"/>
          </p:cNvSpPr>
          <p:nvPr/>
        </p:nvSpPr>
        <p:spPr>
          <a:xfrm rot="5400000">
            <a:off x="590612"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htec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69769750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5" name="Fußzeilenplatzhalter 4"/>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6" name="Foliennummernplatzhalter 5"/>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2948320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609600" y="274640"/>
            <a:ext cx="80264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5" name="Fußzeilenplatzhalter 4"/>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6" name="Foliennummernplatzhalter 5"/>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7" name="Gerade Verbindung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Gleichschenkliges Dreieck 7"/>
          <p:cNvSpPr>
            <a:spLocks noChangeAspect="1"/>
          </p:cNvSpPr>
          <p:nvPr/>
        </p:nvSpPr>
        <p:spPr>
          <a:xfrm rot="5400000">
            <a:off x="590612"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Gerade Verbindung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302994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4" name="Datumsplatzhalter 3"/>
          <p:cNvSpPr>
            <a:spLocks noGrp="1"/>
          </p:cNvSpPr>
          <p:nvPr>
            <p:ph type="dt" sz="half" idx="10"/>
          </p:nvPr>
        </p:nvSpPr>
        <p:spPr>
          <a:xfrm>
            <a:off x="8534400" y="6355080"/>
            <a:ext cx="3048000"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white"/>
                </a:solidFill>
                <a:latin typeface="Gill Sans MT"/>
              </a:rPr>
              <a:pPr algn="l" eaLnBrk="1" fontAlgn="auto" hangingPunct="1">
                <a:spcBef>
                  <a:spcPts val="0"/>
                </a:spcBef>
                <a:spcAft>
                  <a:spcPts val="0"/>
                </a:spcAft>
              </a:pPr>
              <a:t>1/5/2026</a:t>
            </a:fld>
            <a:endParaRPr lang="en-US" sz="1800" dirty="0">
              <a:solidFill>
                <a:prstClr val="white"/>
              </a:solidFill>
              <a:latin typeface="Gill Sans MT"/>
            </a:endParaRPr>
          </a:p>
        </p:txBody>
      </p:sp>
      <p:sp>
        <p:nvSpPr>
          <p:cNvPr id="5" name="Fußzeilenplatzhalter 4"/>
          <p:cNvSpPr>
            <a:spLocks noGrp="1"/>
          </p:cNvSpPr>
          <p:nvPr>
            <p:ph type="ftr" sz="quarter" idx="11"/>
          </p:nvPr>
        </p:nvSpPr>
        <p:spPr>
          <a:xfrm>
            <a:off x="3864864" y="6355080"/>
            <a:ext cx="4632960" cy="365760"/>
          </a:xfrm>
          <a:prstGeom prst="rect">
            <a:avLst/>
          </a:prstGeom>
        </p:spPr>
        <p:txBody>
          <a:bodyPr/>
          <a:lstStyle/>
          <a:p>
            <a:pPr algn="l" eaLnBrk="1" fontAlgn="auto" hangingPunct="1">
              <a:spcBef>
                <a:spcPts val="0"/>
              </a:spcBef>
              <a:spcAft>
                <a:spcPts val="0"/>
              </a:spcAft>
            </a:pPr>
            <a:endParaRPr lang="en-US" sz="1800" dirty="0">
              <a:solidFill>
                <a:prstClr val="white"/>
              </a:solidFill>
              <a:latin typeface="Gill Sans MT"/>
            </a:endParaRPr>
          </a:p>
        </p:txBody>
      </p:sp>
      <p:sp>
        <p:nvSpPr>
          <p:cNvPr id="6" name="Foliennummernplatzhalter 5"/>
          <p:cNvSpPr>
            <a:spLocks noGrp="1"/>
          </p:cNvSpPr>
          <p:nvPr>
            <p:ph type="sldNum" sz="quarter" idx="12"/>
          </p:nvPr>
        </p:nvSpPr>
        <p:spPr>
          <a:xfrm>
            <a:off x="1426464" y="6355080"/>
            <a:ext cx="2027936"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white"/>
                </a:solidFill>
                <a:latin typeface="Gill Sans MT"/>
              </a:rPr>
              <a:pPr algn="l" eaLnBrk="1" fontAlgn="auto" hangingPunct="1">
                <a:spcBef>
                  <a:spcPts val="0"/>
                </a:spcBef>
                <a:spcAft>
                  <a:spcPts val="0"/>
                </a:spcAft>
              </a:pPr>
              <a:t>‹Nr.›</a:t>
            </a:fld>
            <a:endParaRPr lang="en-US" sz="1800" dirty="0">
              <a:solidFill>
                <a:prstClr val="white"/>
              </a:solidFill>
              <a:latin typeface="Gill Sans MT"/>
            </a:endParaRPr>
          </a:p>
        </p:txBody>
      </p:sp>
      <p:sp>
        <p:nvSpPr>
          <p:cNvPr id="7" name="Rechtec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8" name="Rechtec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80653039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40" y="6597353"/>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9"/>
            <a:ext cx="352672" cy="426247"/>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350">
                <a:solidFill>
                  <a:prstClr val="black"/>
                </a:solidFill>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35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grpSp>
      </p:grpSp>
      <p:sp>
        <p:nvSpPr>
          <p:cNvPr id="45" name="Textfeld 44"/>
          <p:cNvSpPr txBox="1"/>
          <p:nvPr userDrawn="1"/>
        </p:nvSpPr>
        <p:spPr>
          <a:xfrm>
            <a:off x="9630302" y="6536379"/>
            <a:ext cx="1226618" cy="230832"/>
          </a:xfrm>
          <a:prstGeom prst="rect">
            <a:avLst/>
          </a:prstGeom>
          <a:noFill/>
        </p:spPr>
        <p:txBody>
          <a:bodyPr wrap="none" rtlCol="0">
            <a:spAutoFit/>
          </a:bodyPr>
          <a:lstStyle/>
          <a:p>
            <a:r>
              <a:rPr lang="de-DE" sz="900" dirty="0">
                <a:solidFill>
                  <a:prstClr val="white">
                    <a:lumMod val="65000"/>
                  </a:prstClr>
                </a:solidFill>
              </a:rPr>
              <a:t>Rheumazentrum Halle</a:t>
            </a:r>
          </a:p>
        </p:txBody>
      </p:sp>
    </p:spTree>
    <p:extLst>
      <p:ext uri="{BB962C8B-B14F-4D97-AF65-F5344CB8AC3E}">
        <p14:creationId xmlns:p14="http://schemas.microsoft.com/office/powerpoint/2010/main" val="1343077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609600" y="1219200"/>
            <a:ext cx="109728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43340" y="6597353"/>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9"/>
            <a:ext cx="352672" cy="426247"/>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350">
                <a:solidFill>
                  <a:prstClr val="black"/>
                </a:solidFill>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350">
                    <a:solidFill>
                      <a:srgbClr val="000000"/>
                    </a:solidFill>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grpSp>
      </p:grpSp>
      <p:sp>
        <p:nvSpPr>
          <p:cNvPr id="45" name="Textfeld 44"/>
          <p:cNvSpPr txBox="1"/>
          <p:nvPr userDrawn="1"/>
        </p:nvSpPr>
        <p:spPr>
          <a:xfrm>
            <a:off x="9630302" y="6536379"/>
            <a:ext cx="1226618" cy="230832"/>
          </a:xfrm>
          <a:prstGeom prst="rect">
            <a:avLst/>
          </a:prstGeom>
          <a:noFill/>
        </p:spPr>
        <p:txBody>
          <a:bodyPr wrap="none" rtlCol="0">
            <a:spAutoFit/>
          </a:bodyPr>
          <a:lstStyle/>
          <a:p>
            <a:r>
              <a:rPr lang="de-DE" sz="900" dirty="0">
                <a:solidFill>
                  <a:prstClr val="white">
                    <a:lumMod val="65000"/>
                  </a:prstClr>
                </a:solidFill>
              </a:rPr>
              <a:t>Rheumazentrum Halle</a:t>
            </a:r>
          </a:p>
        </p:txBody>
      </p:sp>
    </p:spTree>
    <p:extLst>
      <p:ext uri="{BB962C8B-B14F-4D97-AF65-F5344CB8AC3E}">
        <p14:creationId xmlns:p14="http://schemas.microsoft.com/office/powerpoint/2010/main" val="1778623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625600" y="3886200"/>
            <a:ext cx="9144000" cy="990600"/>
          </a:xfrm>
        </p:spPr>
        <p:txBody>
          <a:bodyPr anchor="t" anchorCtr="0"/>
          <a:lstStyle>
            <a:lvl1pPr algn="r">
              <a:defRPr sz="2400">
                <a:solidFill>
                  <a:schemeClr val="tx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1625600" y="5124451"/>
            <a:ext cx="9144000" cy="533400"/>
          </a:xfrm>
        </p:spPr>
        <p:txBody>
          <a:bodyPr/>
          <a:lstStyle>
            <a:lvl1pPr marL="0" indent="0" algn="r">
              <a:buNone/>
              <a:defRPr sz="1500">
                <a:solidFill>
                  <a:schemeClr val="tx2"/>
                </a:solidFill>
                <a:latin typeface="+mj-lt"/>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8534400" y="6355080"/>
            <a:ext cx="3048000" cy="365760"/>
          </a:xfrm>
          <a:prstGeom prst="rect">
            <a:avLst/>
          </a:prstGeom>
        </p:spPr>
        <p:txBody>
          <a:bodyPr/>
          <a:lstStyle>
            <a:lvl1pPr>
              <a:defRPr sz="1050"/>
            </a:lvl1pPr>
          </a:lstStyle>
          <a:p>
            <a:fld id="{ACDF6120-F1F0-4C60-9FE9-39AC71A9C79D}" type="datetimeFigureOut">
              <a:rPr lang="en-US" smtClean="0">
                <a:solidFill>
                  <a:prstClr val="black"/>
                </a:solidFill>
              </a:rPr>
              <a:pPr/>
              <a:t>1/5/2026</a:t>
            </a:fld>
            <a:endParaRPr lang="en-US" sz="1200" dirty="0">
              <a:solidFill>
                <a:prstClr val="black"/>
              </a:solidFill>
            </a:endParaRPr>
          </a:p>
        </p:txBody>
      </p:sp>
      <p:sp>
        <p:nvSpPr>
          <p:cNvPr id="17" name="Fußzeilenplatzhalter 16"/>
          <p:cNvSpPr>
            <a:spLocks noGrp="1"/>
          </p:cNvSpPr>
          <p:nvPr>
            <p:ph type="ftr" sz="quarter" idx="11"/>
          </p:nvPr>
        </p:nvSpPr>
        <p:spPr>
          <a:xfrm>
            <a:off x="3864864" y="6355080"/>
            <a:ext cx="4632960" cy="365760"/>
          </a:xfrm>
          <a:prstGeom prst="rect">
            <a:avLst/>
          </a:prstGeom>
        </p:spPr>
        <p:txBody>
          <a:bodyPr/>
          <a:lstStyle/>
          <a:p>
            <a:endParaRPr lang="en-US" dirty="0">
              <a:solidFill>
                <a:prstClr val="black"/>
              </a:solidFill>
            </a:endParaRPr>
          </a:p>
        </p:txBody>
      </p:sp>
      <p:sp>
        <p:nvSpPr>
          <p:cNvPr id="29" name="Foliennummernplatzhalter 28"/>
          <p:cNvSpPr>
            <a:spLocks noGrp="1"/>
          </p:cNvSpPr>
          <p:nvPr>
            <p:ph type="sldNum" sz="quarter" idx="12"/>
          </p:nvPr>
        </p:nvSpPr>
        <p:spPr>
          <a:xfrm>
            <a:off x="1621536" y="6355080"/>
            <a:ext cx="1625600" cy="365760"/>
          </a:xfrm>
          <a:prstGeom prst="rect">
            <a:avLst/>
          </a:prstGeom>
        </p:spPr>
        <p:txBody>
          <a:bodyPr/>
          <a:lstStyle/>
          <a:p>
            <a:fld id="{EA7C8D44-3667-46F6-9772-CC52308E2A7F}" type="slidenum">
              <a:rPr lang="en-US">
                <a:solidFill>
                  <a:prstClr val="black"/>
                </a:solidFill>
              </a:rPr>
              <a:pPr/>
              <a:t>‹Nr.›</a:t>
            </a:fld>
            <a:endParaRPr lang="en-US" dirty="0">
              <a:solidFill>
                <a:prstClr val="black"/>
              </a:solidFill>
            </a:endParaRPr>
          </a:p>
        </p:txBody>
      </p:sp>
      <p:sp>
        <p:nvSpPr>
          <p:cNvPr id="21" name="Rechtec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33" name="Rechteck 32"/>
          <p:cNvSpPr/>
          <p:nvPr/>
        </p:nvSpPr>
        <p:spPr>
          <a:xfrm>
            <a:off x="1219200" y="5048251"/>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2" name="Rechtec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32" name="Rechteck 31"/>
          <p:cNvSpPr/>
          <p:nvPr/>
        </p:nvSpPr>
        <p:spPr>
          <a:xfrm>
            <a:off x="1219200" y="5048251"/>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2455500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25600" y="2971800"/>
            <a:ext cx="9144000" cy="1066800"/>
          </a:xfrm>
        </p:spPr>
        <p:txBody>
          <a:bodyPr anchor="t" anchorCtr="0"/>
          <a:lstStyle>
            <a:lvl1pPr algn="r">
              <a:buNone/>
              <a:defRPr sz="2400" b="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727200" y="4267200"/>
            <a:ext cx="90424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de-DE" smtClean="0"/>
              <a:t>Textmasterformat bearbeiten</a:t>
            </a:r>
          </a:p>
        </p:txBody>
      </p:sp>
      <p:sp>
        <p:nvSpPr>
          <p:cNvPr id="4" name="Datumsplatzhalter 3"/>
          <p:cNvSpPr>
            <a:spLocks noGrp="1"/>
          </p:cNvSpPr>
          <p:nvPr>
            <p:ph type="dt" sz="half" idx="10"/>
          </p:nvPr>
        </p:nvSpPr>
        <p:spPr>
          <a:xfrm>
            <a:off x="8534400" y="6355080"/>
            <a:ext cx="3048000" cy="365760"/>
          </a:xfrm>
          <a:prstGeom prst="rect">
            <a:avLst/>
          </a:prstGeom>
        </p:spPr>
        <p:txBody>
          <a:bodyPr/>
          <a:lstStyle/>
          <a:p>
            <a:fld id="{ACDF6120-F1F0-4C60-9FE9-39AC71A9C79D}" type="datetimeFigureOut">
              <a:rPr lang="en-US">
                <a:solidFill>
                  <a:prstClr val="white"/>
                </a:solidFill>
              </a:rPr>
              <a:pPr/>
              <a:t>1/5/2026</a:t>
            </a:fld>
            <a:endParaRPr lang="en-US" dirty="0">
              <a:solidFill>
                <a:prstClr val="white"/>
              </a:solidFill>
            </a:endParaRPr>
          </a:p>
        </p:txBody>
      </p:sp>
      <p:sp>
        <p:nvSpPr>
          <p:cNvPr id="5" name="Fußzeilenplatzhalter 4"/>
          <p:cNvSpPr>
            <a:spLocks noGrp="1"/>
          </p:cNvSpPr>
          <p:nvPr>
            <p:ph type="ftr" sz="quarter" idx="11"/>
          </p:nvPr>
        </p:nvSpPr>
        <p:spPr>
          <a:xfrm>
            <a:off x="3864864" y="6355080"/>
            <a:ext cx="4632960" cy="365760"/>
          </a:xfrm>
          <a:prstGeom prst="rect">
            <a:avLst/>
          </a:prstGeom>
        </p:spPr>
        <p:txBody>
          <a:bodyPr/>
          <a:lstStyle/>
          <a:p>
            <a:endParaRPr lang="en-US" dirty="0">
              <a:solidFill>
                <a:prstClr val="white"/>
              </a:solidFill>
            </a:endParaRPr>
          </a:p>
        </p:txBody>
      </p:sp>
      <p:sp>
        <p:nvSpPr>
          <p:cNvPr id="6" name="Foliennummernplatzhalter 5"/>
          <p:cNvSpPr>
            <a:spLocks noGrp="1"/>
          </p:cNvSpPr>
          <p:nvPr>
            <p:ph type="sldNum" sz="quarter" idx="12"/>
          </p:nvPr>
        </p:nvSpPr>
        <p:spPr>
          <a:xfrm>
            <a:off x="1426464" y="6355080"/>
            <a:ext cx="2027936" cy="365760"/>
          </a:xfrm>
          <a:prstGeom prst="rect">
            <a:avLst/>
          </a:prstGeom>
        </p:spPr>
        <p:txBody>
          <a:bodyPr/>
          <a:lstStyle/>
          <a:p>
            <a:fld id="{EA7C8D44-3667-46F6-9772-CC52308E2A7F}" type="slidenum">
              <a:rPr lang="en-US">
                <a:solidFill>
                  <a:prstClr val="white"/>
                </a:solidFill>
              </a:rPr>
              <a:pPr/>
              <a:t>‹Nr.›</a:t>
            </a:fld>
            <a:endParaRPr lang="en-US" dirty="0">
              <a:solidFill>
                <a:prstClr val="white"/>
              </a:solidFill>
            </a:endParaRPr>
          </a:p>
        </p:txBody>
      </p:sp>
      <p:sp>
        <p:nvSpPr>
          <p:cNvPr id="7" name="Rechtec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Rechtec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3371856189"/>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6" name="Fußzeilenplatzhalter 5"/>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7" name="Foliennummernplatzhalter 6"/>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9" name="Inhaltsplatzhalter 8"/>
          <p:cNvSpPr>
            <a:spLocks noGrp="1"/>
          </p:cNvSpPr>
          <p:nvPr>
            <p:ph sz="quarter" idx="1"/>
          </p:nvPr>
        </p:nvSpPr>
        <p:spPr>
          <a:xfrm>
            <a:off x="609600" y="1219200"/>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6176264" y="1216152"/>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31916897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de-DE" smtClean="0"/>
              <a:t>Textmasterformat bearbeiten</a:t>
            </a:r>
          </a:p>
        </p:txBody>
      </p:sp>
      <p:sp>
        <p:nvSpPr>
          <p:cNvPr id="4" name="Textplatzhalter 3"/>
          <p:cNvSpPr>
            <a:spLocks noGrp="1"/>
          </p:cNvSpPr>
          <p:nvPr>
            <p:ph type="body" sz="half" idx="3"/>
          </p:nvPr>
        </p:nvSpPr>
        <p:spPr>
          <a:xfrm>
            <a:off x="6197605" y="1295400"/>
            <a:ext cx="5389033" cy="685800"/>
          </a:xfrm>
          <a:noFill/>
          <a:ln>
            <a:noFill/>
          </a:ln>
        </p:spPr>
        <p:txBody>
          <a:bodyPr lIns="91440" anchor="b" anchorCtr="0"/>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de-DE" smtClean="0"/>
              <a:t>Textmasterformat bearbeiten</a:t>
            </a:r>
          </a:p>
        </p:txBody>
      </p:sp>
      <p:sp>
        <p:nvSpPr>
          <p:cNvPr id="7" name="Datumsplatzhalter 6"/>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8" name="Fußzeilenplatzhalter 7"/>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9" name="Foliennummernplatzhalter 8"/>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11" name="Inhaltsplatzhalter 10"/>
          <p:cNvSpPr>
            <a:spLocks noGrp="1"/>
          </p:cNvSpPr>
          <p:nvPr>
            <p:ph sz="quarter" idx="2"/>
          </p:nvPr>
        </p:nvSpPr>
        <p:spPr>
          <a:xfrm>
            <a:off x="609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6197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1637404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4" name="Fußzeilenplatzhalter 3"/>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5" name="Foliennummernplatzhalter 4"/>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6" name="Gleichschenkliges Dreieck 5"/>
          <p:cNvSpPr>
            <a:spLocks noChangeAspect="1"/>
          </p:cNvSpPr>
          <p:nvPr/>
        </p:nvSpPr>
        <p:spPr>
          <a:xfrm rot="5400000">
            <a:off x="590613"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3741948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3" name="Fußzeilenplatzhalter 2"/>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4" name="Foliennummernplatzhalter 3"/>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5" name="Gerade Verbindung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6" name="Gleichschenkliges Dreieck 5"/>
          <p:cNvSpPr>
            <a:spLocks noChangeAspect="1"/>
          </p:cNvSpPr>
          <p:nvPr/>
        </p:nvSpPr>
        <p:spPr>
          <a:xfrm rot="5400000">
            <a:off x="590613"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2537611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32800" y="304800"/>
            <a:ext cx="3352800" cy="838200"/>
          </a:xfrm>
        </p:spPr>
        <p:txBody>
          <a:bodyPr anchor="b" anchorCtr="0">
            <a:noAutofit/>
          </a:bodyPr>
          <a:lstStyle>
            <a:lvl1pPr algn="l">
              <a:buNone/>
              <a:defRPr sz="1500" b="1">
                <a:solidFill>
                  <a:schemeClr val="tx2"/>
                </a:solidFill>
                <a:latin typeface="+mn-lt"/>
                <a:ea typeface="+mn-ea"/>
                <a:cs typeface="+mn-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8432800" y="1219203"/>
            <a:ext cx="3352800" cy="4843463"/>
          </a:xfrm>
        </p:spPr>
        <p:txBody>
          <a:bodyPr/>
          <a:lstStyle>
            <a:lvl1pPr marL="0" indent="0">
              <a:lnSpc>
                <a:spcPts val="1650"/>
              </a:lnSpc>
              <a:spcAft>
                <a:spcPts val="750"/>
              </a:spcAft>
              <a:buNone/>
              <a:defRPr sz="1200">
                <a:solidFill>
                  <a:schemeClr val="tx2"/>
                </a:solidFill>
              </a:defRPr>
            </a:lvl1pPr>
            <a:lvl2pPr>
              <a:buNone/>
              <a:defRPr sz="900"/>
            </a:lvl2pPr>
            <a:lvl3pPr>
              <a:buNone/>
              <a:defRPr sz="750"/>
            </a:lvl3pPr>
            <a:lvl4pPr>
              <a:buNone/>
              <a:defRPr sz="675"/>
            </a:lvl4pPr>
            <a:lvl5pPr>
              <a:buNone/>
              <a:defRPr sz="675"/>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6" name="Fußzeilenplatzhalter 5"/>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7" name="Foliennummernplatzhalter 6"/>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0" name="Gerade Verbindung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dirty="0">
              <a:solidFill>
                <a:prstClr val="black"/>
              </a:solidFill>
            </a:endParaRPr>
          </a:p>
        </p:txBody>
      </p:sp>
      <p:sp>
        <p:nvSpPr>
          <p:cNvPr id="9" name="Gleichschenkliges Dreieck 8"/>
          <p:cNvSpPr>
            <a:spLocks noChangeAspect="1"/>
          </p:cNvSpPr>
          <p:nvPr/>
        </p:nvSpPr>
        <p:spPr>
          <a:xfrm rot="5400000">
            <a:off x="590613"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Inhaltsplatzhalter 11"/>
          <p:cNvSpPr>
            <a:spLocks noGrp="1"/>
          </p:cNvSpPr>
          <p:nvPr>
            <p:ph sz="quarter" idx="1"/>
          </p:nvPr>
        </p:nvSpPr>
        <p:spPr>
          <a:xfrm>
            <a:off x="406400" y="304800"/>
            <a:ext cx="7620000" cy="5715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1189283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500856"/>
            <a:ext cx="10972800" cy="674688"/>
          </a:xfrm>
          <a:ln>
            <a:solidFill>
              <a:schemeClr val="accent1"/>
            </a:solidFill>
          </a:ln>
        </p:spPr>
        <p:txBody>
          <a:bodyPr lIns="274320" anchor="ctr"/>
          <a:lstStyle>
            <a:lvl1pPr algn="r">
              <a:buNone/>
              <a:defRPr sz="1500" b="0">
                <a:solidFill>
                  <a:schemeClr val="tx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450"/>
              </a:spcBef>
              <a:buNone/>
              <a:defRPr sz="24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609600" y="1219200"/>
            <a:ext cx="10972800" cy="533400"/>
          </a:xfrm>
        </p:spPr>
        <p:txBody>
          <a:bodyPr anchor="ctr" anchorCtr="0"/>
          <a:lstStyle>
            <a:lvl1pPr marL="0" indent="0" algn="l">
              <a:buFontTx/>
              <a:buNone/>
              <a:defRPr sz="1050"/>
            </a:lvl1pPr>
            <a:lvl2pPr>
              <a:defRPr sz="900"/>
            </a:lvl2pPr>
            <a:lvl3pPr>
              <a:defRPr sz="750"/>
            </a:lvl3pPr>
            <a:lvl4pPr>
              <a:defRPr sz="675"/>
            </a:lvl4pPr>
            <a:lvl5pPr>
              <a:defRPr sz="675"/>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white"/>
                </a:solidFill>
              </a:rPr>
              <a:pPr/>
              <a:t>1/5/2026</a:t>
            </a:fld>
            <a:endParaRPr lang="en-US">
              <a:solidFill>
                <a:prstClr val="white"/>
              </a:solidFill>
            </a:endParaRPr>
          </a:p>
        </p:txBody>
      </p:sp>
      <p:sp>
        <p:nvSpPr>
          <p:cNvPr id="6" name="Fußzeilenplatzhalter 5"/>
          <p:cNvSpPr>
            <a:spLocks noGrp="1"/>
          </p:cNvSpPr>
          <p:nvPr>
            <p:ph type="ftr" sz="quarter" idx="11"/>
          </p:nvPr>
        </p:nvSpPr>
        <p:spPr>
          <a:xfrm>
            <a:off x="3864864" y="6356351"/>
            <a:ext cx="4673600" cy="365760"/>
          </a:xfrm>
          <a:prstGeom prst="rect">
            <a:avLst/>
          </a:prstGeom>
        </p:spPr>
        <p:txBody>
          <a:bodyPr/>
          <a:lstStyle/>
          <a:p>
            <a:endParaRPr lang="en-US">
              <a:solidFill>
                <a:prstClr val="white"/>
              </a:solidFill>
            </a:endParaRPr>
          </a:p>
        </p:txBody>
      </p:sp>
      <p:sp>
        <p:nvSpPr>
          <p:cNvPr id="7" name="Foliennummernplatzhalter 6"/>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white"/>
                </a:solidFill>
              </a:rPr>
              <a:pPr/>
              <a:t>‹Nr.›</a:t>
            </a:fld>
            <a:endParaRPr lang="en-US">
              <a:solidFill>
                <a:prstClr val="white"/>
              </a:solidFill>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9" name="Gleichschenkliges Dreieck 8"/>
          <p:cNvSpPr>
            <a:spLocks noChangeAspect="1"/>
          </p:cNvSpPr>
          <p:nvPr/>
        </p:nvSpPr>
        <p:spPr>
          <a:xfrm rot="5400000">
            <a:off x="590613"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Rechtec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142263811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a:xfrm>
            <a:off x="8534400" y="6356350"/>
            <a:ext cx="3052064"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9" name="Inhaltsplatzhalter 8"/>
          <p:cNvSpPr>
            <a:spLocks noGrp="1"/>
          </p:cNvSpPr>
          <p:nvPr>
            <p:ph sz="quarter" idx="1"/>
          </p:nvPr>
        </p:nvSpPr>
        <p:spPr>
          <a:xfrm>
            <a:off x="609600" y="1219200"/>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6176264" y="1216152"/>
            <a:ext cx="5388864"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2665961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5" name="Fußzeilenplatzhalter 4"/>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6" name="Foliennummernplatzhalter 5"/>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Tree>
    <p:extLst>
      <p:ext uri="{BB962C8B-B14F-4D97-AF65-F5344CB8AC3E}">
        <p14:creationId xmlns:p14="http://schemas.microsoft.com/office/powerpoint/2010/main" val="1834558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2"/>
            <a:ext cx="27432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609600" y="274642"/>
            <a:ext cx="80264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8534400" y="6356351"/>
            <a:ext cx="3052064" cy="365760"/>
          </a:xfrm>
          <a:prstGeom prst="rect">
            <a:avLst/>
          </a:prstGeom>
        </p:spPr>
        <p:txBody>
          <a:bodyPr/>
          <a:lstStyle/>
          <a:p>
            <a:fld id="{ACDF6120-F1F0-4C60-9FE9-39AC71A9C79D}" type="datetimeFigureOut">
              <a:rPr lang="en-US">
                <a:solidFill>
                  <a:prstClr val="black"/>
                </a:solidFill>
              </a:rPr>
              <a:pPr/>
              <a:t>1/5/2026</a:t>
            </a:fld>
            <a:endParaRPr lang="en-US">
              <a:solidFill>
                <a:prstClr val="black"/>
              </a:solidFill>
            </a:endParaRPr>
          </a:p>
        </p:txBody>
      </p:sp>
      <p:sp>
        <p:nvSpPr>
          <p:cNvPr id="5" name="Fußzeilenplatzhalter 4"/>
          <p:cNvSpPr>
            <a:spLocks noGrp="1"/>
          </p:cNvSpPr>
          <p:nvPr>
            <p:ph type="ftr" sz="quarter" idx="11"/>
          </p:nvPr>
        </p:nvSpPr>
        <p:spPr>
          <a:xfrm>
            <a:off x="3864864" y="6356351"/>
            <a:ext cx="4673600" cy="365760"/>
          </a:xfrm>
          <a:prstGeom prst="rect">
            <a:avLst/>
          </a:prstGeom>
        </p:spPr>
        <p:txBody>
          <a:bodyPr/>
          <a:lstStyle/>
          <a:p>
            <a:endParaRPr lang="en-US">
              <a:solidFill>
                <a:prstClr val="black"/>
              </a:solidFill>
            </a:endParaRPr>
          </a:p>
        </p:txBody>
      </p:sp>
      <p:sp>
        <p:nvSpPr>
          <p:cNvPr id="6" name="Foliennummernplatzhalter 5"/>
          <p:cNvSpPr>
            <a:spLocks noGrp="1"/>
          </p:cNvSpPr>
          <p:nvPr>
            <p:ph type="sldNum" sz="quarter" idx="12"/>
          </p:nvPr>
        </p:nvSpPr>
        <p:spPr>
          <a:xfrm>
            <a:off x="816864" y="6356351"/>
            <a:ext cx="2641600" cy="365760"/>
          </a:xfrm>
          <a:prstGeom prst="rect">
            <a:avLst/>
          </a:prstGeom>
        </p:spPr>
        <p:txBody>
          <a:bodyPr/>
          <a:lstStyle/>
          <a:p>
            <a:fld id="{EA7C8D44-3667-46F6-9772-CC52308E2A7F}" type="slidenum">
              <a:rPr lang="en-US">
                <a:solidFill>
                  <a:prstClr val="black"/>
                </a:solidFill>
              </a:rPr>
              <a:pPr/>
              <a:t>‹Nr.›</a:t>
            </a:fld>
            <a:endParaRPr lang="en-US">
              <a:solidFill>
                <a:prstClr val="black"/>
              </a:solidFill>
            </a:endParaRPr>
          </a:p>
        </p:txBody>
      </p:sp>
      <p:sp>
        <p:nvSpPr>
          <p:cNvPr id="7" name="Gerade Verbindung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8" name="Gleichschenkliges Dreieck 7"/>
          <p:cNvSpPr>
            <a:spLocks noChangeAspect="1"/>
          </p:cNvSpPr>
          <p:nvPr/>
        </p:nvSpPr>
        <p:spPr>
          <a:xfrm rot="5400000">
            <a:off x="590613"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Gerade Verbindung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Tree>
    <p:extLst>
      <p:ext uri="{BB962C8B-B14F-4D97-AF65-F5344CB8AC3E}">
        <p14:creationId xmlns:p14="http://schemas.microsoft.com/office/powerpoint/2010/main" val="327385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4" name="Textplatzhalt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7" name="Datumsplatzhalter 6"/>
          <p:cNvSpPr>
            <a:spLocks noGrp="1"/>
          </p:cNvSpPr>
          <p:nvPr>
            <p:ph type="dt" sz="half" idx="10"/>
          </p:nvPr>
        </p:nvSpPr>
        <p:spPr>
          <a:xfrm>
            <a:off x="8534400" y="6356350"/>
            <a:ext cx="3052064"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8" name="Fußzeilenplatzhalter 7"/>
          <p:cNvSpPr>
            <a:spLocks noGrp="1"/>
          </p:cNvSpPr>
          <p:nvPr>
            <p:ph type="ftr" sz="quarter" idx="11"/>
          </p:nvPr>
        </p:nvSpPr>
        <p:spPr>
          <a:xfrm>
            <a:off x="3864864" y="6356350"/>
            <a:ext cx="46736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9" name="Foliennummernplatzhalter 8"/>
          <p:cNvSpPr>
            <a:spLocks noGrp="1"/>
          </p:cNvSpPr>
          <p:nvPr>
            <p:ph type="sldNum" sz="quarter" idx="12"/>
          </p:nvPr>
        </p:nvSpPr>
        <p:spPr>
          <a:xfrm>
            <a:off x="816864" y="6356350"/>
            <a:ext cx="26416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11" name="Inhaltsplatzhalter 10"/>
          <p:cNvSpPr>
            <a:spLocks noGrp="1"/>
          </p:cNvSpPr>
          <p:nvPr>
            <p:ph sz="quarter" idx="2"/>
          </p:nvPr>
        </p:nvSpPr>
        <p:spPr>
          <a:xfrm>
            <a:off x="609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6197600" y="2133600"/>
            <a:ext cx="53848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111046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28600"/>
            <a:ext cx="10972800" cy="914400"/>
          </a:xfrm>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a:xfrm>
            <a:off x="8534400" y="6356350"/>
            <a:ext cx="3052064"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4" name="Fußzeilenplatzhalter 3"/>
          <p:cNvSpPr>
            <a:spLocks noGrp="1"/>
          </p:cNvSpPr>
          <p:nvPr>
            <p:ph type="ftr" sz="quarter" idx="11"/>
          </p:nvPr>
        </p:nvSpPr>
        <p:spPr>
          <a:xfrm>
            <a:off x="3864864" y="6356350"/>
            <a:ext cx="46736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5" name="Foliennummernplatzhalter 4"/>
          <p:cNvSpPr>
            <a:spLocks noGrp="1"/>
          </p:cNvSpPr>
          <p:nvPr>
            <p:ph type="sldNum" sz="quarter" idx="12"/>
          </p:nvPr>
        </p:nvSpPr>
        <p:spPr>
          <a:xfrm>
            <a:off x="816864" y="6356350"/>
            <a:ext cx="26416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6" name="Gleichschenkliges Dreiec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773503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534400" y="6356350"/>
            <a:ext cx="3052064"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3" name="Fußzeilenplatzhalter 2"/>
          <p:cNvSpPr>
            <a:spLocks noGrp="1"/>
          </p:cNvSpPr>
          <p:nvPr>
            <p:ph type="ftr" sz="quarter" idx="11"/>
          </p:nvPr>
        </p:nvSpPr>
        <p:spPr>
          <a:xfrm>
            <a:off x="3864864" y="6356350"/>
            <a:ext cx="46736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4" name="Foliennummernplatzhalter 3"/>
          <p:cNvSpPr>
            <a:spLocks noGrp="1"/>
          </p:cNvSpPr>
          <p:nvPr>
            <p:ph type="sldNum" sz="quarter" idx="12"/>
          </p:nvPr>
        </p:nvSpPr>
        <p:spPr>
          <a:xfrm>
            <a:off x="816864" y="6356350"/>
            <a:ext cx="26416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5" name="Gerade Verbindung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black"/>
              </a:solidFill>
              <a:latin typeface="Gill Sans MT"/>
            </a:endParaRPr>
          </a:p>
        </p:txBody>
      </p:sp>
      <p:sp>
        <p:nvSpPr>
          <p:cNvPr id="6" name="Gleichschenkliges Dreiec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39740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8534400" y="6356350"/>
            <a:ext cx="3052064"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6" name="Fußzeilenplatzhalter 5"/>
          <p:cNvSpPr>
            <a:spLocks noGrp="1"/>
          </p:cNvSpPr>
          <p:nvPr>
            <p:ph type="ftr" sz="quarter" idx="11"/>
          </p:nvPr>
        </p:nvSpPr>
        <p:spPr>
          <a:xfrm>
            <a:off x="3864864" y="6356350"/>
            <a:ext cx="46736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7" name="Foliennummernplatzhalter 6"/>
          <p:cNvSpPr>
            <a:spLocks noGrp="1"/>
          </p:cNvSpPr>
          <p:nvPr>
            <p:ph type="sldNum" sz="quarter" idx="12"/>
          </p:nvPr>
        </p:nvSpPr>
        <p:spPr>
          <a:xfrm>
            <a:off x="816864" y="6356350"/>
            <a:ext cx="26416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8" name="Gerade Verbindung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black"/>
              </a:solidFill>
              <a:latin typeface="Gill Sans MT"/>
            </a:endParaRPr>
          </a:p>
        </p:txBody>
      </p:sp>
      <p:sp>
        <p:nvSpPr>
          <p:cNvPr id="10" name="Gerade Verbindung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dirty="0">
              <a:solidFill>
                <a:prstClr val="black"/>
              </a:solidFill>
              <a:latin typeface="Gill Sans MT"/>
            </a:endParaRPr>
          </a:p>
        </p:txBody>
      </p:sp>
      <p:sp>
        <p:nvSpPr>
          <p:cNvPr id="9" name="Gleichschenkliges Dreiec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12" name="Inhaltsplatzhalter 11"/>
          <p:cNvSpPr>
            <a:spLocks noGrp="1"/>
          </p:cNvSpPr>
          <p:nvPr>
            <p:ph sz="quarter" idx="1"/>
          </p:nvPr>
        </p:nvSpPr>
        <p:spPr>
          <a:xfrm>
            <a:off x="406400" y="304800"/>
            <a:ext cx="7620000" cy="5715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1153273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9" name="Gerade Verbindung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black"/>
              </a:solidFill>
              <a:latin typeface="Gill Sans MT"/>
            </a:endParaRPr>
          </a:p>
        </p:txBody>
      </p:sp>
      <p:pic>
        <p:nvPicPr>
          <p:cNvPr id="11"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5"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grpSp>
          <p:nvGrpSpPr>
            <p:cNvPr id="16" name="Group 5"/>
            <p:cNvGrpSpPr>
              <a:grpSpLocks/>
            </p:cNvGrpSpPr>
            <p:nvPr/>
          </p:nvGrpSpPr>
          <p:grpSpPr bwMode="auto">
            <a:xfrm>
              <a:off x="4940" y="1693"/>
              <a:ext cx="629" cy="890"/>
              <a:chOff x="4940" y="1693"/>
              <a:chExt cx="629" cy="890"/>
            </a:xfrm>
          </p:grpSpPr>
          <p:sp>
            <p:nvSpPr>
              <p:cNvPr id="17"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18"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9"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20"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21"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24"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r>
                  <a:rPr lang="de-DE" sz="1800">
                    <a:solidFill>
                      <a:srgbClr val="000000"/>
                    </a:solidFill>
                    <a:latin typeface="Gill Sans MT"/>
                  </a:rPr>
                  <a:t> </a:t>
                </a:r>
              </a:p>
            </p:txBody>
          </p:sp>
          <p:sp>
            <p:nvSpPr>
              <p:cNvPr id="25"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6"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7"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0"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1"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2"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3"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4"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5"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6"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7"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8"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9"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0"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1"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2"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3"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4"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5"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6"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7"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8"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9"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50"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grpSp>
      </p:grpSp>
      <p:sp>
        <p:nvSpPr>
          <p:cNvPr id="51" name="Textfeld 50"/>
          <p:cNvSpPr txBox="1"/>
          <p:nvPr userDrawn="1"/>
        </p:nvSpPr>
        <p:spPr>
          <a:xfrm>
            <a:off x="9456374" y="6536378"/>
            <a:ext cx="1574470" cy="276999"/>
          </a:xfrm>
          <a:prstGeom prst="rect">
            <a:avLst/>
          </a:prstGeom>
          <a:noFill/>
        </p:spPr>
        <p:txBody>
          <a:bodyPr wrap="none" rtlCol="0">
            <a:spAutoFit/>
          </a:bodyPr>
          <a:lstStyle/>
          <a:p>
            <a:pPr algn="l" eaLnBrk="1" fontAlgn="auto" hangingPunct="1">
              <a:spcBef>
                <a:spcPts val="0"/>
              </a:spcBef>
              <a:spcAft>
                <a:spcPts val="0"/>
              </a:spcAft>
            </a:pPr>
            <a:r>
              <a:rPr lang="de-DE" sz="1200" dirty="0" smtClean="0">
                <a:solidFill>
                  <a:prstClr val="white">
                    <a:lumMod val="65000"/>
                  </a:prstClr>
                </a:solidFill>
                <a:latin typeface="Gill Sans MT"/>
              </a:rPr>
              <a:t>Rheumazentrum Halle</a:t>
            </a:r>
            <a:endParaRPr lang="de-DE" sz="1200" dirty="0">
              <a:solidFill>
                <a:prstClr val="white">
                  <a:lumMod val="65000"/>
                </a:prstClr>
              </a:solidFill>
              <a:latin typeface="Gill Sans MT"/>
            </a:endParaRPr>
          </a:p>
        </p:txBody>
      </p:sp>
    </p:spTree>
    <p:extLst>
      <p:ext uri="{BB962C8B-B14F-4D97-AF65-F5344CB8AC3E}">
        <p14:creationId xmlns:p14="http://schemas.microsoft.com/office/powerpoint/2010/main" val="2389489136"/>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9" name="Gerade Verbindung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2400">
              <a:solidFill>
                <a:prstClr val="black"/>
              </a:solidFill>
            </a:endParaRPr>
          </a:p>
        </p:txBody>
      </p:sp>
      <p:pic>
        <p:nvPicPr>
          <p:cNvPr id="11" name="Picture 3"/>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b="60260"/>
          <a:stretch/>
        </p:blipFill>
        <p:spPr bwMode="auto">
          <a:xfrm>
            <a:off x="143339" y="6597352"/>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6"/>
            <a:ext cx="352672" cy="426246"/>
            <a:chOff x="4904" y="1559"/>
            <a:chExt cx="689" cy="1134"/>
          </a:xfrm>
        </p:grpSpPr>
        <p:sp>
          <p:nvSpPr>
            <p:cNvPr id="15"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2400">
                <a:solidFill>
                  <a:prstClr val="black"/>
                </a:solidFill>
              </a:endParaRPr>
            </a:p>
          </p:txBody>
        </p:sp>
        <p:grpSp>
          <p:nvGrpSpPr>
            <p:cNvPr id="16" name="Group 5"/>
            <p:cNvGrpSpPr>
              <a:grpSpLocks/>
            </p:cNvGrpSpPr>
            <p:nvPr/>
          </p:nvGrpSpPr>
          <p:grpSpPr bwMode="auto">
            <a:xfrm>
              <a:off x="4940" y="1693"/>
              <a:ext cx="629" cy="890"/>
              <a:chOff x="4940" y="1693"/>
              <a:chExt cx="629" cy="890"/>
            </a:xfrm>
          </p:grpSpPr>
          <p:sp>
            <p:nvSpPr>
              <p:cNvPr id="17"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18"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19"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20"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21"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400">
                  <a:solidFill>
                    <a:prstClr val="black"/>
                  </a:solidFill>
                </a:endParaRPr>
              </a:p>
            </p:txBody>
          </p:sp>
          <p:sp>
            <p:nvSpPr>
              <p:cNvPr id="24"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2400">
                    <a:solidFill>
                      <a:srgbClr val="000000"/>
                    </a:solidFill>
                  </a:rPr>
                  <a:t> </a:t>
                </a:r>
              </a:p>
            </p:txBody>
          </p:sp>
          <p:sp>
            <p:nvSpPr>
              <p:cNvPr id="25"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6"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27"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0"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1"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2"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3"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4"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5"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6"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7"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8"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39"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0"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1"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2"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3"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4"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5"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6"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7"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8"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49"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sp>
            <p:nvSpPr>
              <p:cNvPr id="50"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400">
                  <a:solidFill>
                    <a:prstClr val="black"/>
                  </a:solidFill>
                </a:endParaRPr>
              </a:p>
            </p:txBody>
          </p:sp>
        </p:grpSp>
      </p:grpSp>
      <p:sp>
        <p:nvSpPr>
          <p:cNvPr id="51" name="Textfeld 50"/>
          <p:cNvSpPr txBox="1"/>
          <p:nvPr userDrawn="1"/>
        </p:nvSpPr>
        <p:spPr>
          <a:xfrm>
            <a:off x="9716381" y="6536378"/>
            <a:ext cx="1579278" cy="276999"/>
          </a:xfrm>
          <a:prstGeom prst="rect">
            <a:avLst/>
          </a:prstGeom>
          <a:noFill/>
        </p:spPr>
        <p:txBody>
          <a:bodyPr wrap="none" rtlCol="0">
            <a:spAutoFit/>
          </a:bodyPr>
          <a:lstStyle/>
          <a:p>
            <a:r>
              <a:rPr lang="de-DE" sz="1200" dirty="0">
                <a:solidFill>
                  <a:prstClr val="white">
                    <a:lumMod val="65000"/>
                  </a:prstClr>
                </a:solidFill>
              </a:rPr>
              <a:t>Rheumazentrum Halle</a:t>
            </a:r>
          </a:p>
        </p:txBody>
      </p:sp>
    </p:spTree>
    <p:extLst>
      <p:ext uri="{BB962C8B-B14F-4D97-AF65-F5344CB8AC3E}">
        <p14:creationId xmlns:p14="http://schemas.microsoft.com/office/powerpoint/2010/main" val="2024787993"/>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 id="2147484748" r:id="rId12"/>
    <p:sldLayoutId id="2147484749" r:id="rId13"/>
    <p:sldLayoutId id="2147484750" r:id="rId14"/>
    <p:sldLayoutId id="2147484751" r:id="rId15"/>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9" name="Gerade Verbindung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pic>
        <p:nvPicPr>
          <p:cNvPr id="11"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60260"/>
          <a:stretch/>
        </p:blipFill>
        <p:spPr bwMode="auto">
          <a:xfrm>
            <a:off x="143339" y="6597353"/>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7"/>
            <a:ext cx="352672" cy="426247"/>
            <a:chOff x="4904" y="1559"/>
            <a:chExt cx="689" cy="1134"/>
          </a:xfrm>
        </p:grpSpPr>
        <p:sp>
          <p:nvSpPr>
            <p:cNvPr id="15"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800">
                <a:solidFill>
                  <a:prstClr val="black"/>
                </a:solidFill>
              </a:endParaRPr>
            </a:p>
          </p:txBody>
        </p:sp>
        <p:grpSp>
          <p:nvGrpSpPr>
            <p:cNvPr id="16" name="Group 5"/>
            <p:cNvGrpSpPr>
              <a:grpSpLocks/>
            </p:cNvGrpSpPr>
            <p:nvPr/>
          </p:nvGrpSpPr>
          <p:grpSpPr bwMode="auto">
            <a:xfrm>
              <a:off x="4940" y="1693"/>
              <a:ext cx="629" cy="890"/>
              <a:chOff x="4940" y="1693"/>
              <a:chExt cx="629" cy="890"/>
            </a:xfrm>
          </p:grpSpPr>
          <p:sp>
            <p:nvSpPr>
              <p:cNvPr id="17"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18"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19"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0"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1"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a:solidFill>
                    <a:prstClr val="black"/>
                  </a:solidFill>
                </a:endParaRPr>
              </a:p>
            </p:txBody>
          </p:sp>
          <p:sp>
            <p:nvSpPr>
              <p:cNvPr id="24"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800">
                    <a:solidFill>
                      <a:srgbClr val="000000"/>
                    </a:solidFill>
                  </a:rPr>
                  <a:t> </a:t>
                </a:r>
              </a:p>
            </p:txBody>
          </p:sp>
          <p:sp>
            <p:nvSpPr>
              <p:cNvPr id="25"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6"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27"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0"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1"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2"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3"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4"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5"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6"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7"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8"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39"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0"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1"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2"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3"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4"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5"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6"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7"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8"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49"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sp>
            <p:nvSpPr>
              <p:cNvPr id="50"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solidFill>
                    <a:prstClr val="black"/>
                  </a:solidFill>
                </a:endParaRPr>
              </a:p>
            </p:txBody>
          </p:sp>
        </p:grpSp>
      </p:grpSp>
      <p:sp>
        <p:nvSpPr>
          <p:cNvPr id="51" name="Textfeld 50"/>
          <p:cNvSpPr txBox="1"/>
          <p:nvPr userDrawn="1"/>
        </p:nvSpPr>
        <p:spPr>
          <a:xfrm>
            <a:off x="9456374" y="6536379"/>
            <a:ext cx="1574470" cy="276999"/>
          </a:xfrm>
          <a:prstGeom prst="rect">
            <a:avLst/>
          </a:prstGeom>
          <a:noFill/>
        </p:spPr>
        <p:txBody>
          <a:bodyPr wrap="none" rtlCol="0">
            <a:spAutoFit/>
          </a:bodyPr>
          <a:lstStyle/>
          <a:p>
            <a:r>
              <a:rPr lang="de-DE" sz="1200" dirty="0">
                <a:solidFill>
                  <a:prstClr val="white">
                    <a:lumMod val="65000"/>
                  </a:prstClr>
                </a:solidFill>
              </a:rPr>
              <a:t>Rheumazentrum Halle</a:t>
            </a:r>
          </a:p>
        </p:txBody>
      </p:sp>
    </p:spTree>
    <p:extLst>
      <p:ext uri="{BB962C8B-B14F-4D97-AF65-F5344CB8AC3E}">
        <p14:creationId xmlns:p14="http://schemas.microsoft.com/office/powerpoint/2010/main" val="2548783659"/>
      </p:ext>
    </p:extLst>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 id="2147484891"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9" name="Gerade Verbindung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pic>
        <p:nvPicPr>
          <p:cNvPr id="11"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60260"/>
          <a:stretch/>
        </p:blipFill>
        <p:spPr bwMode="auto">
          <a:xfrm>
            <a:off x="143340" y="6597353"/>
            <a:ext cx="1344149"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11568608" y="6330449"/>
            <a:ext cx="352672" cy="426247"/>
            <a:chOff x="4904" y="1559"/>
            <a:chExt cx="689" cy="1134"/>
          </a:xfrm>
        </p:grpSpPr>
        <p:sp>
          <p:nvSpPr>
            <p:cNvPr id="15"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endParaRPr lang="de-DE" sz="1350">
                <a:solidFill>
                  <a:prstClr val="black"/>
                </a:solidFill>
              </a:endParaRPr>
            </a:p>
          </p:txBody>
        </p:sp>
        <p:grpSp>
          <p:nvGrpSpPr>
            <p:cNvPr id="16" name="Group 5"/>
            <p:cNvGrpSpPr>
              <a:grpSpLocks/>
            </p:cNvGrpSpPr>
            <p:nvPr/>
          </p:nvGrpSpPr>
          <p:grpSpPr bwMode="auto">
            <a:xfrm>
              <a:off x="4940" y="1693"/>
              <a:ext cx="629" cy="890"/>
              <a:chOff x="4940" y="1693"/>
              <a:chExt cx="629" cy="890"/>
            </a:xfrm>
          </p:grpSpPr>
          <p:sp>
            <p:nvSpPr>
              <p:cNvPr id="17"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18"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19"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20"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21"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50">
                  <a:solidFill>
                    <a:prstClr val="black"/>
                  </a:solidFill>
                </a:endParaRPr>
              </a:p>
            </p:txBody>
          </p:sp>
          <p:sp>
            <p:nvSpPr>
              <p:cNvPr id="24"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350">
                    <a:solidFill>
                      <a:srgbClr val="000000"/>
                    </a:solidFill>
                  </a:rPr>
                  <a:t> </a:t>
                </a:r>
              </a:p>
            </p:txBody>
          </p:sp>
          <p:sp>
            <p:nvSpPr>
              <p:cNvPr id="25"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6"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27"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0"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1"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2"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3"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4"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5"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6"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7"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8"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39"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0"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1"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2"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3"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4"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5"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6"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7"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8"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49"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sp>
            <p:nvSpPr>
              <p:cNvPr id="50"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350">
                  <a:solidFill>
                    <a:prstClr val="black"/>
                  </a:solidFill>
                </a:endParaRPr>
              </a:p>
            </p:txBody>
          </p:sp>
        </p:grpSp>
      </p:grpSp>
      <p:sp>
        <p:nvSpPr>
          <p:cNvPr id="51" name="Textfeld 50"/>
          <p:cNvSpPr txBox="1"/>
          <p:nvPr userDrawn="1"/>
        </p:nvSpPr>
        <p:spPr>
          <a:xfrm>
            <a:off x="9630302" y="6536379"/>
            <a:ext cx="1226618" cy="230832"/>
          </a:xfrm>
          <a:prstGeom prst="rect">
            <a:avLst/>
          </a:prstGeom>
          <a:noFill/>
        </p:spPr>
        <p:txBody>
          <a:bodyPr wrap="none" rtlCol="0">
            <a:spAutoFit/>
          </a:bodyPr>
          <a:lstStyle/>
          <a:p>
            <a:r>
              <a:rPr lang="de-DE" sz="900" dirty="0">
                <a:solidFill>
                  <a:prstClr val="white">
                    <a:lumMod val="65000"/>
                  </a:prstClr>
                </a:solidFill>
              </a:rPr>
              <a:t>Rheumazentrum Halle</a:t>
            </a:r>
          </a:p>
        </p:txBody>
      </p:sp>
    </p:spTree>
    <p:extLst>
      <p:ext uri="{BB962C8B-B14F-4D97-AF65-F5344CB8AC3E}">
        <p14:creationId xmlns:p14="http://schemas.microsoft.com/office/powerpoint/2010/main" val="1459098471"/>
      </p:ext>
    </p:extLst>
  </p:cSld>
  <p:clrMap bg1="lt1" tx1="dk1" bg2="lt2" tx2="dk2" accent1="accent1" accent2="accent2" accent3="accent3" accent4="accent4" accent5="accent5" accent6="accent6" hlink="hlink" folHlink="folHlink"/>
  <p:sldLayoutIdLst>
    <p:sldLayoutId id="2147485063" r:id="rId1"/>
    <p:sldLayoutId id="2147485064" r:id="rId2"/>
    <p:sldLayoutId id="2147485065" r:id="rId3"/>
    <p:sldLayoutId id="2147485066" r:id="rId4"/>
    <p:sldLayoutId id="2147485067" r:id="rId5"/>
    <p:sldLayoutId id="2147485068" r:id="rId6"/>
    <p:sldLayoutId id="2147485069" r:id="rId7"/>
    <p:sldLayoutId id="2147485070" r:id="rId8"/>
    <p:sldLayoutId id="2147485071" r:id="rId9"/>
    <p:sldLayoutId id="2147485072" r:id="rId10"/>
    <p:sldLayoutId id="2147485073" r:id="rId11"/>
    <p:sldLayoutId id="2147485074" r:id="rId12"/>
  </p:sldLayoutIdLst>
  <p:txStyles>
    <p:titleStyle>
      <a:lvl1pPr algn="l" rtl="0" eaLnBrk="1" latinLnBrk="0" hangingPunct="1">
        <a:spcBef>
          <a:spcPct val="0"/>
        </a:spcBef>
        <a:buNone/>
        <a:defRPr kumimoji="0" sz="2400" kern="1200">
          <a:solidFill>
            <a:schemeClr val="tx2"/>
          </a:solidFill>
          <a:latin typeface="+mj-lt"/>
          <a:ea typeface="+mj-ea"/>
          <a:cs typeface="+mj-cs"/>
        </a:defRPr>
      </a:lvl1pPr>
    </p:titleStyle>
    <p:bodyStyle>
      <a:lvl1pPr marL="205740" indent="-205740" algn="l" rtl="0" eaLnBrk="1" latinLnBrk="0" hangingPunct="1">
        <a:spcBef>
          <a:spcPts val="450"/>
        </a:spcBef>
        <a:buClr>
          <a:schemeClr val="accent1"/>
        </a:buClr>
        <a:buSzPct val="76000"/>
        <a:buFont typeface="Wingdings 3"/>
        <a:buChar char=""/>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 typeface="Wingdings 3"/>
        <a:buChar char=""/>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 typeface="Wingdings 3"/>
        <a:buChar char=""/>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 typeface="Wingdings"/>
        <a:buChar char=""/>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 typeface="Wingdings"/>
        <a:buChar char=""/>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hyperlink" Target="https://www.google.de/url?sa=i&amp;rct=j&amp;q=&amp;esrc=s&amp;source=images&amp;cd=&amp;cad=rja&amp;uact=8&amp;ved=0ahUKEwjJpuqDrvzWAhUJLlAKHUW_BHEQjRwIBw&amp;url=https://www.campusreform.org/?ID%3D7431&amp;psig=AOvVaw0WxVnmNusf7rKMMa3smAER&amp;ust=1508491122274965"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hyperlink" Target="http://www.ncbi.nlm.nih.gov/pmc/articles/PMC3786633/figure/ANNRHEUMDIS20122202254F1/" TargetMode="External"/><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38.jp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3390/nu13124221" TargetMode="External"/><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microsoft.com/office/2007/relationships/hdphoto" Target="../media/hdphoto4.wdp"/><Relationship Id="rId5" Type="http://schemas.openxmlformats.org/officeDocument/2006/relationships/image" Target="../media/image42.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15.emf"/></Relationships>
</file>

<file path=ppt/slides/_rels/slide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hyperlink" Target="https://www.neuepresse.de/resizer/v2/IGU5LGJ25ZBMRLCA4NIAHXO74M.jpg?auth"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7.xml"/><Relationship Id="rId1" Type="http://schemas.openxmlformats.org/officeDocument/2006/relationships/slideLayout" Target="../slideLayouts/slideLayout29.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2.xml"/><Relationship Id="rId1" Type="http://schemas.openxmlformats.org/officeDocument/2006/relationships/slideLayout" Target="../slideLayouts/slideLayout29.xml"/><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3.xml"/><Relationship Id="rId1" Type="http://schemas.openxmlformats.org/officeDocument/2006/relationships/slideLayout" Target="../slideLayouts/slideLayout29.xml"/><Relationship Id="rId5" Type="http://schemas.openxmlformats.org/officeDocument/2006/relationships/image" Target="../media/image66.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5.xml"/><Relationship Id="rId1" Type="http://schemas.openxmlformats.org/officeDocument/2006/relationships/slideLayout" Target="../slideLayouts/slideLayout29.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6.xml"/><Relationship Id="rId1" Type="http://schemas.openxmlformats.org/officeDocument/2006/relationships/slideLayout" Target="../slideLayouts/slideLayout29.xml"/><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29.xml"/><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9.xml"/><Relationship Id="rId1" Type="http://schemas.openxmlformats.org/officeDocument/2006/relationships/slideLayout" Target="../slideLayouts/slideLayout29.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6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0.xml"/><Relationship Id="rId1" Type="http://schemas.openxmlformats.org/officeDocument/2006/relationships/slideLayout" Target="../slideLayouts/slideLayout29.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6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3.xml"/><Relationship Id="rId1" Type="http://schemas.openxmlformats.org/officeDocument/2006/relationships/slideLayout" Target="../slideLayouts/slideLayout29.xml"/><Relationship Id="rId5" Type="http://schemas.openxmlformats.org/officeDocument/2006/relationships/image" Target="../media/image85.png"/><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6.xml"/><Relationship Id="rId1" Type="http://schemas.openxmlformats.org/officeDocument/2006/relationships/slideLayout" Target="../slideLayouts/slideLayout29.xml"/><Relationship Id="rId4" Type="http://schemas.openxmlformats.org/officeDocument/2006/relationships/image" Target="../media/image8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7.xml"/><Relationship Id="rId1" Type="http://schemas.openxmlformats.org/officeDocument/2006/relationships/slideLayout" Target="../slideLayouts/slideLayout29.xml"/><Relationship Id="rId5" Type="http://schemas.microsoft.com/office/2007/relationships/hdphoto" Target="../media/hdphoto7.wdp"/><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8.wdp"/></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0.xml"/><Relationship Id="rId1" Type="http://schemas.openxmlformats.org/officeDocument/2006/relationships/slideLayout" Target="../slideLayouts/slideLayout29.xml"/><Relationship Id="rId5" Type="http://schemas.openxmlformats.org/officeDocument/2006/relationships/image" Target="../media/image95.png"/><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7" name="Group 3"/>
          <p:cNvGrpSpPr>
            <a:grpSpLocks/>
          </p:cNvGrpSpPr>
          <p:nvPr/>
        </p:nvGrpSpPr>
        <p:grpSpPr bwMode="auto">
          <a:xfrm>
            <a:off x="10873720" y="5420181"/>
            <a:ext cx="527315" cy="696284"/>
            <a:chOff x="4904" y="1559"/>
            <a:chExt cx="689" cy="1134"/>
          </a:xfrm>
          <a:effectLst>
            <a:outerShdw blurRad="50800" dist="38100" dir="8100000" algn="tr" rotWithShape="0">
              <a:prstClr val="black">
                <a:alpha val="40000"/>
              </a:prstClr>
            </a:outerShdw>
          </a:effectLst>
        </p:grpSpPr>
        <p:sp>
          <p:nvSpPr>
            <p:cNvPr id="108548" name="AutoShape 4"/>
            <p:cNvSpPr>
              <a:spLocks noChangeArrowheads="1"/>
            </p:cNvSpPr>
            <p:nvPr/>
          </p:nvSpPr>
          <p:spPr bwMode="auto">
            <a:xfrm>
              <a:off x="4904" y="1559"/>
              <a:ext cx="689" cy="1134"/>
            </a:xfrm>
            <a:prstGeom prst="roundRect">
              <a:avLst>
                <a:gd name="adj" fmla="val 16667"/>
              </a:avLst>
            </a:prstGeom>
            <a:solidFill>
              <a:srgbClr val="C0C0C0"/>
            </a:solidFill>
            <a:ln>
              <a:noFill/>
            </a:ln>
            <a:effectLst>
              <a:prstShdw prst="shdw17" dist="17961" dir="2700000">
                <a:srgbClr val="C0C0C0">
                  <a:gamma/>
                  <a:shade val="60000"/>
                  <a:invGamma/>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grpSp>
          <p:nvGrpSpPr>
            <p:cNvPr id="108549" name="Group 5"/>
            <p:cNvGrpSpPr>
              <a:grpSpLocks/>
            </p:cNvGrpSpPr>
            <p:nvPr/>
          </p:nvGrpSpPr>
          <p:grpSpPr bwMode="auto">
            <a:xfrm>
              <a:off x="4940" y="1693"/>
              <a:ext cx="629" cy="890"/>
              <a:chOff x="4940" y="1693"/>
              <a:chExt cx="629" cy="890"/>
            </a:xfrm>
          </p:grpSpPr>
          <p:sp>
            <p:nvSpPr>
              <p:cNvPr id="108550" name="Freeform 6"/>
              <p:cNvSpPr>
                <a:spLocks/>
              </p:cNvSpPr>
              <p:nvPr/>
            </p:nvSpPr>
            <p:spPr bwMode="auto">
              <a:xfrm>
                <a:off x="4961" y="2126"/>
                <a:ext cx="595" cy="457"/>
              </a:xfrm>
              <a:custGeom>
                <a:avLst/>
                <a:gdLst>
                  <a:gd name="T0" fmla="*/ 0 w 2312"/>
                  <a:gd name="T1" fmla="*/ 109 h 1677"/>
                  <a:gd name="T2" fmla="*/ 130 w 2312"/>
                  <a:gd name="T3" fmla="*/ 746 h 1677"/>
                  <a:gd name="T4" fmla="*/ 130 w 2312"/>
                  <a:gd name="T5" fmla="*/ 1677 h 1677"/>
                  <a:gd name="T6" fmla="*/ 2171 w 2312"/>
                  <a:gd name="T7" fmla="*/ 1677 h 1677"/>
                  <a:gd name="T8" fmla="*/ 2171 w 2312"/>
                  <a:gd name="T9" fmla="*/ 729 h 1677"/>
                  <a:gd name="T10" fmla="*/ 2312 w 2312"/>
                  <a:gd name="T11" fmla="*/ 0 h 1677"/>
                  <a:gd name="T12" fmla="*/ 1296 w 2312"/>
                  <a:gd name="T13" fmla="*/ 629 h 1677"/>
                  <a:gd name="T14" fmla="*/ 528 w 2312"/>
                  <a:gd name="T15" fmla="*/ 444 h 1677"/>
                  <a:gd name="T16" fmla="*/ 0 w 2312"/>
                  <a:gd name="T17" fmla="*/ 109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19050"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1" name="Oval 7"/>
              <p:cNvSpPr>
                <a:spLocks noChangeArrowheads="1"/>
              </p:cNvSpPr>
              <p:nvPr/>
            </p:nvSpPr>
            <p:spPr bwMode="auto">
              <a:xfrm>
                <a:off x="5007" y="1718"/>
                <a:ext cx="495" cy="488"/>
              </a:xfrm>
              <a:prstGeom prst="ellipse">
                <a:avLst/>
              </a:prstGeom>
              <a:solidFill>
                <a:srgbClr val="FF0000"/>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2" name="Oval 8"/>
              <p:cNvSpPr>
                <a:spLocks noChangeArrowheads="1"/>
              </p:cNvSpPr>
              <p:nvPr/>
            </p:nvSpPr>
            <p:spPr bwMode="auto">
              <a:xfrm>
                <a:off x="4940" y="1725"/>
                <a:ext cx="629" cy="636"/>
              </a:xfrm>
              <a:prstGeom prst="ellipse">
                <a:avLst/>
              </a:prstGeom>
              <a:solidFill>
                <a:srgbClr val="FFFFFF"/>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3" name="Oval 9"/>
              <p:cNvSpPr>
                <a:spLocks noChangeArrowheads="1"/>
              </p:cNvSpPr>
              <p:nvPr/>
            </p:nvSpPr>
            <p:spPr bwMode="auto">
              <a:xfrm>
                <a:off x="5007" y="1695"/>
                <a:ext cx="495" cy="536"/>
              </a:xfrm>
              <a:prstGeom prst="ellipse">
                <a:avLst/>
              </a:prstGeom>
              <a:solidFill>
                <a:srgbClr val="FF0000"/>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4" name="Rectangle 10"/>
              <p:cNvSpPr>
                <a:spLocks noChangeArrowheads="1"/>
              </p:cNvSpPr>
              <p:nvPr/>
            </p:nvSpPr>
            <p:spPr bwMode="auto">
              <a:xfrm>
                <a:off x="5007" y="1693"/>
                <a:ext cx="495" cy="243"/>
              </a:xfrm>
              <a:prstGeom prst="rect">
                <a:avLst/>
              </a:prstGeom>
              <a:solidFill>
                <a:srgbClr val="FF0000"/>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5" name="Rectangle 11"/>
              <p:cNvSpPr>
                <a:spLocks noChangeArrowheads="1"/>
              </p:cNvSpPr>
              <p:nvPr/>
            </p:nvSpPr>
            <p:spPr bwMode="auto">
              <a:xfrm>
                <a:off x="5018" y="1718"/>
                <a:ext cx="472" cy="227"/>
              </a:xfrm>
              <a:prstGeom prst="rect">
                <a:avLst/>
              </a:prstGeom>
              <a:solidFill>
                <a:srgbClr val="FF000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Arial" charset="0"/>
                    <a:ea typeface="+mn-ea"/>
                    <a:cs typeface="+mn-cs"/>
                  </a:rPr>
                  <a:t> </a:t>
                </a:r>
              </a:p>
            </p:txBody>
          </p:sp>
          <p:sp>
            <p:nvSpPr>
              <p:cNvPr id="108556" name="Line 12"/>
              <p:cNvSpPr>
                <a:spLocks noChangeShapeType="1"/>
              </p:cNvSpPr>
              <p:nvPr/>
            </p:nvSpPr>
            <p:spPr bwMode="auto">
              <a:xfrm>
                <a:off x="5081" y="1863"/>
                <a:ext cx="136" cy="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7" name="Line 13"/>
              <p:cNvSpPr>
                <a:spLocks noChangeShapeType="1"/>
              </p:cNvSpPr>
              <p:nvPr/>
            </p:nvSpPr>
            <p:spPr bwMode="auto">
              <a:xfrm flipH="1">
                <a:off x="5215" y="1758"/>
                <a:ext cx="42" cy="13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8" name="Line 14"/>
              <p:cNvSpPr>
                <a:spLocks noChangeShapeType="1"/>
              </p:cNvSpPr>
              <p:nvPr/>
            </p:nvSpPr>
            <p:spPr bwMode="auto">
              <a:xfrm>
                <a:off x="5259" y="1758"/>
                <a:ext cx="36" cy="1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59" name="Line 15"/>
              <p:cNvSpPr>
                <a:spLocks noChangeShapeType="1"/>
              </p:cNvSpPr>
              <p:nvPr/>
            </p:nvSpPr>
            <p:spPr bwMode="auto">
              <a:xfrm flipV="1">
                <a:off x="5295" y="1861"/>
                <a:ext cx="138" cy="3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0" name="Line 16"/>
              <p:cNvSpPr>
                <a:spLocks noChangeShapeType="1"/>
              </p:cNvSpPr>
              <p:nvPr/>
            </p:nvSpPr>
            <p:spPr bwMode="auto">
              <a:xfrm flipV="1">
                <a:off x="5338" y="1861"/>
                <a:ext cx="95" cy="10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1" name="Line 17"/>
              <p:cNvSpPr>
                <a:spLocks noChangeShapeType="1"/>
              </p:cNvSpPr>
              <p:nvPr/>
            </p:nvSpPr>
            <p:spPr bwMode="auto">
              <a:xfrm>
                <a:off x="5340" y="1963"/>
                <a:ext cx="92" cy="104"/>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2" name="Line 18"/>
              <p:cNvSpPr>
                <a:spLocks noChangeShapeType="1"/>
              </p:cNvSpPr>
              <p:nvPr/>
            </p:nvSpPr>
            <p:spPr bwMode="auto">
              <a:xfrm>
                <a:off x="5298" y="2041"/>
                <a:ext cx="134" cy="2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3" name="Line 19"/>
              <p:cNvSpPr>
                <a:spLocks noChangeShapeType="1"/>
              </p:cNvSpPr>
              <p:nvPr/>
            </p:nvSpPr>
            <p:spPr bwMode="auto">
              <a:xfrm flipV="1">
                <a:off x="5076" y="2039"/>
                <a:ext cx="141" cy="31"/>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4" name="Line 20"/>
              <p:cNvSpPr>
                <a:spLocks noChangeShapeType="1"/>
              </p:cNvSpPr>
              <p:nvPr/>
            </p:nvSpPr>
            <p:spPr bwMode="auto">
              <a:xfrm flipH="1">
                <a:off x="5256" y="2041"/>
                <a:ext cx="43" cy="129"/>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5" name="Line 21"/>
              <p:cNvSpPr>
                <a:spLocks noChangeShapeType="1"/>
              </p:cNvSpPr>
              <p:nvPr/>
            </p:nvSpPr>
            <p:spPr bwMode="auto">
              <a:xfrm>
                <a:off x="5215" y="2038"/>
                <a:ext cx="40" cy="1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6" name="Line 22"/>
              <p:cNvSpPr>
                <a:spLocks noChangeShapeType="1"/>
              </p:cNvSpPr>
              <p:nvPr/>
            </p:nvSpPr>
            <p:spPr bwMode="auto">
              <a:xfrm flipH="1">
                <a:off x="5076" y="1966"/>
                <a:ext cx="96" cy="104"/>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7" name="Line 23"/>
              <p:cNvSpPr>
                <a:spLocks noChangeShapeType="1"/>
              </p:cNvSpPr>
              <p:nvPr/>
            </p:nvSpPr>
            <p:spPr bwMode="auto">
              <a:xfrm>
                <a:off x="5081" y="1863"/>
                <a:ext cx="90" cy="10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8" name="Line 24"/>
              <p:cNvSpPr>
                <a:spLocks noChangeShapeType="1"/>
              </p:cNvSpPr>
              <p:nvPr/>
            </p:nvSpPr>
            <p:spPr bwMode="auto">
              <a:xfrm>
                <a:off x="5176" y="2428"/>
                <a:ext cx="62"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69" name="Line 25"/>
              <p:cNvSpPr>
                <a:spLocks noChangeShapeType="1"/>
              </p:cNvSpPr>
              <p:nvPr/>
            </p:nvSpPr>
            <p:spPr bwMode="auto">
              <a:xfrm flipH="1">
                <a:off x="5236" y="2381"/>
                <a:ext cx="20" cy="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0" name="Line 26"/>
              <p:cNvSpPr>
                <a:spLocks noChangeShapeType="1"/>
              </p:cNvSpPr>
              <p:nvPr/>
            </p:nvSpPr>
            <p:spPr bwMode="auto">
              <a:xfrm>
                <a:off x="5256" y="2381"/>
                <a:ext cx="17" cy="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1" name="Line 27"/>
              <p:cNvSpPr>
                <a:spLocks noChangeShapeType="1"/>
              </p:cNvSpPr>
              <p:nvPr/>
            </p:nvSpPr>
            <p:spPr bwMode="auto">
              <a:xfrm flipV="1">
                <a:off x="5273" y="2428"/>
                <a:ext cx="63"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2" name="Line 28"/>
              <p:cNvSpPr>
                <a:spLocks noChangeShapeType="1"/>
              </p:cNvSpPr>
              <p:nvPr/>
            </p:nvSpPr>
            <p:spPr bwMode="auto">
              <a:xfrm flipV="1">
                <a:off x="5292" y="2428"/>
                <a:ext cx="44"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3" name="Line 29"/>
              <p:cNvSpPr>
                <a:spLocks noChangeShapeType="1"/>
              </p:cNvSpPr>
              <p:nvPr/>
            </p:nvSpPr>
            <p:spPr bwMode="auto">
              <a:xfrm>
                <a:off x="5294" y="2476"/>
                <a:ext cx="40"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4" name="Line 30"/>
              <p:cNvSpPr>
                <a:spLocks noChangeShapeType="1"/>
              </p:cNvSpPr>
              <p:nvPr/>
            </p:nvSpPr>
            <p:spPr bwMode="auto">
              <a:xfrm>
                <a:off x="5274" y="2512"/>
                <a:ext cx="60" cy="1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5" name="Line 31"/>
              <p:cNvSpPr>
                <a:spLocks noChangeShapeType="1"/>
              </p:cNvSpPr>
              <p:nvPr/>
            </p:nvSpPr>
            <p:spPr bwMode="auto">
              <a:xfrm flipV="1">
                <a:off x="5173" y="2510"/>
                <a:ext cx="65"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6" name="Line 32"/>
              <p:cNvSpPr>
                <a:spLocks noChangeShapeType="1"/>
              </p:cNvSpPr>
              <p:nvPr/>
            </p:nvSpPr>
            <p:spPr bwMode="auto">
              <a:xfrm flipH="1">
                <a:off x="5255" y="2512"/>
                <a:ext cx="19" cy="6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7" name="Line 33"/>
              <p:cNvSpPr>
                <a:spLocks noChangeShapeType="1"/>
              </p:cNvSpPr>
              <p:nvPr/>
            </p:nvSpPr>
            <p:spPr bwMode="auto">
              <a:xfrm>
                <a:off x="5236" y="2510"/>
                <a:ext cx="19" cy="6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8" name="Line 34"/>
              <p:cNvSpPr>
                <a:spLocks noChangeShapeType="1"/>
              </p:cNvSpPr>
              <p:nvPr/>
            </p:nvSpPr>
            <p:spPr bwMode="auto">
              <a:xfrm flipH="1">
                <a:off x="5173" y="2478"/>
                <a:ext cx="44"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8579" name="Line 35"/>
              <p:cNvSpPr>
                <a:spLocks noChangeShapeType="1"/>
              </p:cNvSpPr>
              <p:nvPr/>
            </p:nvSpPr>
            <p:spPr bwMode="auto">
              <a:xfrm>
                <a:off x="5176" y="2430"/>
                <a:ext cx="41"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grpSp>
      </p:grpSp>
      <p:sp>
        <p:nvSpPr>
          <p:cNvPr id="108583" name="Text Box 39"/>
          <p:cNvSpPr txBox="1">
            <a:spLocks noChangeArrowheads="1"/>
          </p:cNvSpPr>
          <p:nvPr/>
        </p:nvSpPr>
        <p:spPr bwMode="auto">
          <a:xfrm>
            <a:off x="9941208" y="6198742"/>
            <a:ext cx="1865023" cy="246221"/>
          </a:xfrm>
          <a:prstGeom prst="rect">
            <a:avLst/>
          </a:prstGeom>
          <a:solidFill>
            <a:schemeClr val="bg1"/>
          </a:solidFill>
          <a:ln>
            <a:noFill/>
          </a:ln>
          <a:effectLs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Lucida Grande" pitchFamily="-68" charset="0"/>
                <a:ea typeface="+mn-ea"/>
                <a:cs typeface="+mn-cs"/>
              </a:rPr>
              <a:t>www.rheumazentrum-halle.de</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255" y="5473370"/>
            <a:ext cx="1574245" cy="688146"/>
          </a:xfrm>
          <a:prstGeom prst="rect">
            <a:avLst/>
          </a:prstGeom>
          <a:ln w="76200">
            <a:solidFill>
              <a:schemeClr val="bg1">
                <a:lumMod val="95000"/>
              </a:schemeClr>
            </a:solidFill>
          </a:ln>
          <a:effectLst>
            <a:outerShdw blurRad="50800" dist="38100" dir="2700000" algn="tl" rotWithShape="0">
              <a:prstClr val="black">
                <a:alpha val="40000"/>
              </a:prstClr>
            </a:outerShdw>
          </a:effectLst>
        </p:spPr>
      </p:pic>
      <p:sp>
        <p:nvSpPr>
          <p:cNvPr id="3" name="Rechteck 2"/>
          <p:cNvSpPr/>
          <p:nvPr/>
        </p:nvSpPr>
        <p:spPr>
          <a:xfrm>
            <a:off x="0" y="6386346"/>
            <a:ext cx="5713026" cy="336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Rechteck 3"/>
          <p:cNvSpPr/>
          <p:nvPr/>
        </p:nvSpPr>
        <p:spPr>
          <a:xfrm>
            <a:off x="335360" y="1790814"/>
            <a:ext cx="11593287" cy="2062103"/>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smtClean="0">
              <a:ln>
                <a:noFill/>
              </a:ln>
              <a:solidFill>
                <a:prstClr val="black"/>
              </a:solidFill>
              <a:effectLst/>
              <a:uLnTx/>
              <a:uFillTx/>
              <a:latin typeface="Bookman Old Style"/>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smtClean="0">
                <a:ln>
                  <a:noFill/>
                </a:ln>
                <a:solidFill>
                  <a:prstClr val="black"/>
                </a:solidFill>
                <a:effectLst/>
                <a:uLnTx/>
                <a:uFillTx/>
                <a:latin typeface="Bookman Old Style"/>
                <a:ea typeface="+mn-ea"/>
                <a:cs typeface="+mn-cs"/>
              </a:rPr>
              <a:t>Masterstudiengang</a:t>
            </a:r>
            <a:r>
              <a:rPr kumimoji="0" lang="de-DE" b="0" i="0" u="none" strike="noStrike" kern="1200" cap="none" spc="0" normalizeH="0" noProof="0" dirty="0" smtClean="0">
                <a:ln>
                  <a:noFill/>
                </a:ln>
                <a:solidFill>
                  <a:prstClr val="black"/>
                </a:solidFill>
                <a:effectLst/>
                <a:uLnTx/>
                <a:uFillTx/>
                <a:latin typeface="Bookman Old Style"/>
                <a:ea typeface="+mn-ea"/>
                <a:cs typeface="+mn-cs"/>
              </a:rPr>
              <a:t> Ernährungswissenschaften</a:t>
            </a:r>
            <a:endParaRPr kumimoji="0" lang="de-DE" b="0" i="0" u="none" strike="noStrike" kern="1200" cap="none" spc="0" normalizeH="0" baseline="0" noProof="0" dirty="0" smtClean="0">
              <a:ln>
                <a:noFill/>
              </a:ln>
              <a:solidFill>
                <a:prstClr val="black"/>
              </a:solidFill>
              <a:effectLst/>
              <a:uLnTx/>
              <a:uFillTx/>
              <a:latin typeface="Bookman Old Style"/>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Bookman Old Style"/>
                <a:ea typeface="+mn-ea"/>
                <a:cs typeface="+mn-cs"/>
              </a:rPr>
              <a:t>Rheumatische Krankheitsbilder und Ernährung: Teil 2</a:t>
            </a:r>
          </a:p>
          <a:p>
            <a:pPr marL="0" marR="0" lvl="0" indent="0" algn="r" defTabSz="914400" rtl="0" eaLnBrk="1" fontAlgn="auto" latinLnBrk="0" hangingPunct="1">
              <a:lnSpc>
                <a:spcPct val="100000"/>
              </a:lnSpc>
              <a:spcBef>
                <a:spcPts val="0"/>
              </a:spcBef>
              <a:spcAft>
                <a:spcPts val="0"/>
              </a:spcAft>
              <a:buClrTx/>
              <a:buSzTx/>
              <a:buFontTx/>
              <a:buNone/>
              <a:tabLst/>
              <a:defRPr/>
            </a:pPr>
            <a:endParaRPr lang="de-DE" sz="2000" dirty="0">
              <a:solidFill>
                <a:prstClr val="black"/>
              </a:solidFill>
              <a:latin typeface="Bookman Old Style"/>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Bookman Old Style"/>
                <a:ea typeface="+mn-ea"/>
                <a:cs typeface="+mn-cs"/>
              </a:rPr>
              <a:t>G</a:t>
            </a:r>
            <a:r>
              <a:rPr kumimoji="0" lang="de-DE" sz="2000" b="0" i="0" u="none" strike="noStrike" kern="1200" cap="none" spc="0" normalizeH="0" baseline="0" noProof="0" dirty="0">
                <a:ln>
                  <a:noFill/>
                </a:ln>
                <a:solidFill>
                  <a:prstClr val="black"/>
                </a:solidFill>
                <a:effectLst/>
                <a:uLnTx/>
                <a:uFillTx/>
                <a:latin typeface="Bookman Old Style"/>
                <a:ea typeface="+mn-ea"/>
                <a:cs typeface="+mn-cs"/>
              </a:rPr>
              <a:t>. </a:t>
            </a:r>
            <a:r>
              <a:rPr kumimoji="0" lang="de-DE" sz="2000" b="0" i="0" u="none" strike="noStrike" kern="1200" cap="none" spc="0" normalizeH="0" baseline="0" noProof="0" dirty="0" smtClean="0">
                <a:ln>
                  <a:noFill/>
                </a:ln>
                <a:solidFill>
                  <a:prstClr val="black"/>
                </a:solidFill>
                <a:effectLst/>
                <a:uLnTx/>
                <a:uFillTx/>
                <a:latin typeface="Bookman Old Style"/>
                <a:ea typeface="+mn-ea"/>
                <a:cs typeface="+mn-cs"/>
              </a:rPr>
              <a:t>Keyßer</a:t>
            </a:r>
            <a:endParaRPr kumimoji="0" lang="de-DE" sz="2000" b="0"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5" name="Grafik 4"/>
          <p:cNvPicPr>
            <a:picLocks noChangeAspect="1"/>
          </p:cNvPicPr>
          <p:nvPr/>
        </p:nvPicPr>
        <p:blipFill>
          <a:blip r:embed="rId3"/>
          <a:stretch>
            <a:fillRect/>
          </a:stretch>
        </p:blipFill>
        <p:spPr>
          <a:xfrm>
            <a:off x="2437865" y="5479629"/>
            <a:ext cx="1390620" cy="681887"/>
          </a:xfrm>
          <a:prstGeom prst="rect">
            <a:avLst/>
          </a:prstGeom>
          <a:ln w="76200">
            <a:solidFill>
              <a:schemeClr val="bg1">
                <a:lumMod val="95000"/>
              </a:schemeClr>
            </a:solidFill>
          </a:ln>
          <a:effectLst>
            <a:outerShdw blurRad="50800" dist="38100" dir="2700000" algn="tl" rotWithShape="0">
              <a:prstClr val="black">
                <a:alpha val="40000"/>
              </a:prstClr>
            </a:outerShdw>
          </a:effectLst>
        </p:spPr>
      </p:pic>
      <p:pic>
        <p:nvPicPr>
          <p:cNvPr id="6" name="Grafik 5"/>
          <p:cNvPicPr>
            <a:picLocks noChangeAspect="1"/>
          </p:cNvPicPr>
          <p:nvPr/>
        </p:nvPicPr>
        <p:blipFill>
          <a:blip r:embed="rId4"/>
          <a:stretch>
            <a:fillRect/>
          </a:stretch>
        </p:blipFill>
        <p:spPr>
          <a:xfrm>
            <a:off x="462255" y="208297"/>
            <a:ext cx="5724525" cy="1438275"/>
          </a:xfrm>
          <a:prstGeom prst="rect">
            <a:avLst/>
          </a:prstGeom>
        </p:spPr>
      </p:pic>
      <p:pic>
        <p:nvPicPr>
          <p:cNvPr id="42" name="Grafik 41"/>
          <p:cNvPicPr>
            <a:picLocks noChangeAspect="1"/>
          </p:cNvPicPr>
          <p:nvPr/>
        </p:nvPicPr>
        <p:blipFill rotWithShape="1">
          <a:blip r:embed="rId5"/>
          <a:srcRect l="3539" t="60904" r="40156" b="19469"/>
          <a:stretch/>
        </p:blipFill>
        <p:spPr>
          <a:xfrm>
            <a:off x="4344213" y="5332055"/>
            <a:ext cx="4988455" cy="941876"/>
          </a:xfrm>
          <a:prstGeom prst="rect">
            <a:avLst/>
          </a:prstGeom>
        </p:spPr>
      </p:pic>
    </p:spTree>
    <p:extLst>
      <p:ext uri="{BB962C8B-B14F-4D97-AF65-F5344CB8AC3E}">
        <p14:creationId xmlns:p14="http://schemas.microsoft.com/office/powerpoint/2010/main" val="3862682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2453758" y="6448537"/>
            <a:ext cx="85344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r>
              <a:rPr lang="en-US" sz="1600" dirty="0">
                <a:solidFill>
                  <a:prstClr val="black"/>
                </a:solidFill>
                <a:latin typeface="Arial" charset="0"/>
              </a:rPr>
              <a:t>Hu et al, Ann Rheum Dis. 76:1357-64, 2017</a:t>
            </a:r>
          </a:p>
        </p:txBody>
      </p:sp>
      <p:sp>
        <p:nvSpPr>
          <p:cNvPr id="116739" name="Rectangle 3"/>
          <p:cNvSpPr>
            <a:spLocks noGrp="1" noChangeArrowheads="1"/>
          </p:cNvSpPr>
          <p:nvPr>
            <p:ph type="body" idx="1"/>
          </p:nvPr>
        </p:nvSpPr>
        <p:spPr>
          <a:xfrm>
            <a:off x="1809751" y="1801813"/>
            <a:ext cx="7791450" cy="4114800"/>
          </a:xfrm>
        </p:spPr>
        <p:txBody>
          <a:bodyPr>
            <a:normAutofit/>
          </a:bodyPr>
          <a:lstStyle/>
          <a:p>
            <a:pPr marL="152400" indent="0">
              <a:lnSpc>
                <a:spcPct val="130000"/>
              </a:lnSpc>
              <a:buNone/>
            </a:pPr>
            <a:r>
              <a:rPr lang="en-US" dirty="0" err="1" smtClean="0"/>
              <a:t>Vergleich</a:t>
            </a:r>
            <a:r>
              <a:rPr lang="en-US" dirty="0" smtClean="0"/>
              <a:t> </a:t>
            </a:r>
            <a:r>
              <a:rPr lang="en-US" dirty="0" err="1" smtClean="0"/>
              <a:t>erste</a:t>
            </a:r>
            <a:r>
              <a:rPr lang="en-US" dirty="0" smtClean="0"/>
              <a:t> versus </a:t>
            </a:r>
            <a:r>
              <a:rPr lang="en-US" dirty="0" err="1" smtClean="0"/>
              <a:t>letzte</a:t>
            </a:r>
            <a:r>
              <a:rPr lang="en-US" dirty="0" smtClean="0"/>
              <a:t> Quartile des AHEI 2010:</a:t>
            </a:r>
          </a:p>
          <a:p>
            <a:pPr marL="152400" indent="0">
              <a:lnSpc>
                <a:spcPct val="130000"/>
              </a:lnSpc>
              <a:buNone/>
            </a:pPr>
            <a:r>
              <a:rPr lang="en-US" dirty="0" err="1" smtClean="0"/>
              <a:t>Signifikant</a:t>
            </a:r>
            <a:r>
              <a:rPr lang="en-US" dirty="0" smtClean="0"/>
              <a:t> </a:t>
            </a:r>
            <a:r>
              <a:rPr lang="en-US" dirty="0" err="1" smtClean="0"/>
              <a:t>reduzierte</a:t>
            </a:r>
            <a:r>
              <a:rPr lang="en-US" dirty="0" smtClean="0"/>
              <a:t> </a:t>
            </a:r>
            <a:r>
              <a:rPr lang="en-US" dirty="0" err="1" smtClean="0"/>
              <a:t>Erkrankungswahrscheinlichkeit</a:t>
            </a:r>
            <a:endParaRPr lang="en-US" dirty="0" smtClean="0"/>
          </a:p>
          <a:p>
            <a:pPr marL="152400" indent="0">
              <a:lnSpc>
                <a:spcPct val="130000"/>
              </a:lnSpc>
              <a:buNone/>
            </a:pPr>
            <a:r>
              <a:rPr lang="en-US" dirty="0"/>
              <a:t>	</a:t>
            </a:r>
            <a:r>
              <a:rPr lang="en-US" b="1" dirty="0" smtClean="0"/>
              <a:t>HR 0,67 (0,52-0,88)</a:t>
            </a:r>
          </a:p>
          <a:p>
            <a:pPr marL="152400" indent="0">
              <a:lnSpc>
                <a:spcPct val="130000"/>
              </a:lnSpc>
              <a:buNone/>
            </a:pPr>
            <a:r>
              <a:rPr lang="en-US" dirty="0" err="1" smtClean="0"/>
              <a:t>Einfluss</a:t>
            </a:r>
            <a:r>
              <a:rPr lang="en-US" dirty="0" smtClean="0"/>
              <a:t> </a:t>
            </a:r>
            <a:r>
              <a:rPr lang="en-US" dirty="0" err="1" smtClean="0"/>
              <a:t>nur</a:t>
            </a:r>
            <a:r>
              <a:rPr lang="en-US" dirty="0" smtClean="0"/>
              <a:t> </a:t>
            </a:r>
            <a:r>
              <a:rPr lang="en-US" dirty="0" err="1" smtClean="0"/>
              <a:t>nachweisbar</a:t>
            </a:r>
            <a:r>
              <a:rPr lang="en-US" dirty="0" smtClean="0"/>
              <a:t> </a:t>
            </a:r>
            <a:r>
              <a:rPr lang="en-US" dirty="0" err="1" smtClean="0"/>
              <a:t>bei</a:t>
            </a:r>
            <a:r>
              <a:rPr lang="en-US" dirty="0" smtClean="0"/>
              <a:t> Frauen </a:t>
            </a:r>
            <a:r>
              <a:rPr lang="en-US" dirty="0" err="1" smtClean="0"/>
              <a:t>unter</a:t>
            </a:r>
            <a:r>
              <a:rPr lang="en-US" dirty="0" smtClean="0"/>
              <a:t> 55 </a:t>
            </a:r>
            <a:r>
              <a:rPr lang="en-US" dirty="0" err="1" smtClean="0"/>
              <a:t>Jahren</a:t>
            </a:r>
            <a:endParaRPr lang="en-US" dirty="0" smtClean="0"/>
          </a:p>
          <a:p>
            <a:pPr marL="152400" indent="0">
              <a:lnSpc>
                <a:spcPct val="130000"/>
              </a:lnSpc>
              <a:buNone/>
            </a:pPr>
            <a:r>
              <a:rPr lang="en-US" dirty="0" err="1" smtClean="0"/>
              <a:t>Stärkerer</a:t>
            </a:r>
            <a:r>
              <a:rPr lang="en-US" dirty="0" smtClean="0"/>
              <a:t> </a:t>
            </a:r>
            <a:r>
              <a:rPr lang="en-US" dirty="0" err="1" smtClean="0"/>
              <a:t>Effekt</a:t>
            </a:r>
            <a:r>
              <a:rPr lang="en-US" dirty="0" smtClean="0"/>
              <a:t> </a:t>
            </a:r>
            <a:r>
              <a:rPr lang="en-US" dirty="0" err="1" smtClean="0"/>
              <a:t>bei</a:t>
            </a:r>
            <a:r>
              <a:rPr lang="en-US" dirty="0" smtClean="0"/>
              <a:t> </a:t>
            </a:r>
            <a:r>
              <a:rPr lang="en-US" dirty="0" err="1" smtClean="0"/>
              <a:t>seropositiver</a:t>
            </a:r>
            <a:r>
              <a:rPr lang="en-US" dirty="0" smtClean="0"/>
              <a:t> RA</a:t>
            </a:r>
          </a:p>
          <a:p>
            <a:pPr marL="152400" indent="0">
              <a:lnSpc>
                <a:spcPct val="130000"/>
              </a:lnSpc>
              <a:buNone/>
            </a:pPr>
            <a:r>
              <a:rPr lang="en-US" dirty="0"/>
              <a:t>	</a:t>
            </a:r>
            <a:endParaRPr lang="en-US" dirty="0" smtClean="0"/>
          </a:p>
        </p:txBody>
      </p:sp>
      <p:sp>
        <p:nvSpPr>
          <p:cNvPr id="116740" name="Rectangle 4"/>
          <p:cNvSpPr>
            <a:spLocks noGrp="1" noChangeArrowheads="1"/>
          </p:cNvSpPr>
          <p:nvPr>
            <p:ph type="title"/>
          </p:nvPr>
        </p:nvSpPr>
        <p:spPr>
          <a:xfrm>
            <a:off x="1885951" y="471488"/>
            <a:ext cx="8410575" cy="762000"/>
          </a:xfrm>
        </p:spPr>
        <p:txBody>
          <a:bodyPr>
            <a:normAutofit fontScale="90000"/>
          </a:bodyPr>
          <a:lstStyle/>
          <a:p>
            <a:pPr eaLnBrk="1" hangingPunct="1"/>
            <a:r>
              <a:rPr lang="en-US" dirty="0" smtClean="0"/>
              <a:t>Hat </a:t>
            </a:r>
            <a:r>
              <a:rPr lang="en-US" dirty="0" err="1" smtClean="0"/>
              <a:t>eine</a:t>
            </a:r>
            <a:r>
              <a:rPr lang="en-US" dirty="0" smtClean="0"/>
              <a:t> </a:t>
            </a:r>
            <a:r>
              <a:rPr lang="en-US" dirty="0" err="1" smtClean="0"/>
              <a:t>gesunde</a:t>
            </a:r>
            <a:r>
              <a:rPr lang="en-US" dirty="0" smtClean="0"/>
              <a:t> </a:t>
            </a:r>
            <a:r>
              <a:rPr lang="en-US" dirty="0" err="1" smtClean="0"/>
              <a:t>Ernährung</a:t>
            </a:r>
            <a:r>
              <a:rPr lang="en-US" dirty="0" smtClean="0"/>
              <a:t> </a:t>
            </a:r>
            <a:r>
              <a:rPr lang="en-US" dirty="0" err="1" smtClean="0"/>
              <a:t>Einfluss</a:t>
            </a:r>
            <a:r>
              <a:rPr lang="en-US" dirty="0" smtClean="0"/>
              <a:t> </a:t>
            </a:r>
            <a:br>
              <a:rPr lang="en-US" dirty="0" smtClean="0"/>
            </a:br>
            <a:r>
              <a:rPr lang="en-US" dirty="0" smtClean="0"/>
              <a:t>auf das RA-</a:t>
            </a:r>
            <a:r>
              <a:rPr lang="en-US" dirty="0" err="1" smtClean="0"/>
              <a:t>Risiko</a:t>
            </a:r>
            <a:r>
              <a:rPr lang="en-US" dirty="0" smtClean="0"/>
              <a:t>? </a:t>
            </a:r>
            <a:br>
              <a:rPr lang="en-US" dirty="0" smtClean="0"/>
            </a:br>
            <a:r>
              <a:rPr lang="en-US" sz="2200" dirty="0" err="1"/>
              <a:t>Ergebnisse</a:t>
            </a:r>
            <a:r>
              <a:rPr lang="en-US" sz="2200" dirty="0"/>
              <a:t> der Nurses Health Study I und II</a:t>
            </a:r>
          </a:p>
        </p:txBody>
      </p:sp>
      <p:sp>
        <p:nvSpPr>
          <p:cNvPr id="4" name="AutoShape 2" descr="Bildergebnis für bias">
            <a:hlinkClick r:id="rId2"/>
          </p:cNvPr>
          <p:cNvSpPr>
            <a:spLocks noChangeAspect="1" noChangeArrowheads="1"/>
          </p:cNvSpPr>
          <p:nvPr/>
        </p:nvSpPr>
        <p:spPr bwMode="auto">
          <a:xfrm>
            <a:off x="1581150" y="-1439863"/>
            <a:ext cx="5715000" cy="3000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Tree>
    <p:extLst>
      <p:ext uri="{BB962C8B-B14F-4D97-AF65-F5344CB8AC3E}">
        <p14:creationId xmlns:p14="http://schemas.microsoft.com/office/powerpoint/2010/main" val="3585783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chor="t">
            <a:noAutofit/>
          </a:bodyPr>
          <a:lstStyle/>
          <a:p>
            <a:pPr fontAlgn="base"/>
            <a:r>
              <a:rPr lang="en-US" sz="2400" dirty="0" smtClean="0"/>
              <a:t>Die Malmö-Diet and Cancer-Study (1991-95): </a:t>
            </a:r>
            <a:br>
              <a:rPr lang="en-US" sz="2400" dirty="0" smtClean="0"/>
            </a:br>
            <a:r>
              <a:rPr lang="en-US" sz="2400" dirty="0" err="1" smtClean="0"/>
              <a:t>Quantifizierung</a:t>
            </a:r>
            <a:r>
              <a:rPr lang="en-US" sz="2400" dirty="0" smtClean="0"/>
              <a:t> von </a:t>
            </a:r>
            <a:r>
              <a:rPr lang="en-US" sz="2400" dirty="0" err="1" smtClean="0"/>
              <a:t>Nahrungsbestandteilen</a:t>
            </a:r>
            <a:r>
              <a:rPr lang="en-US" sz="2400" dirty="0" smtClean="0"/>
              <a:t> und das RA-</a:t>
            </a:r>
            <a:r>
              <a:rPr lang="en-US" sz="2400" dirty="0" err="1" smtClean="0"/>
              <a:t>Risiko</a:t>
            </a:r>
            <a:endParaRPr lang="de-DE" sz="2400" dirty="0"/>
          </a:p>
        </p:txBody>
      </p:sp>
      <p:sp>
        <p:nvSpPr>
          <p:cNvPr id="4" name="Textfeld 3"/>
          <p:cNvSpPr txBox="1"/>
          <p:nvPr/>
        </p:nvSpPr>
        <p:spPr>
          <a:xfrm>
            <a:off x="2340815" y="6429704"/>
            <a:ext cx="5335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Bäcklund</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R. et. al;  Ann </a:t>
            </a: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Rheum</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Dis 84: 1791-1800, 2025</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07863" y="3898457"/>
            <a:ext cx="143435" cy="26894"/>
          </a:xfrm>
          <a:prstGeom prst="rect">
            <a:avLst/>
          </a:prstGeom>
        </p:spPr>
      </p:pic>
      <p:sp>
        <p:nvSpPr>
          <p:cNvPr id="9" name="AutoShape 3"/>
          <p:cNvSpPr>
            <a:spLocks noChangeAspect="1" noChangeArrowheads="1" noTextEdit="1"/>
          </p:cNvSpPr>
          <p:nvPr/>
        </p:nvSpPr>
        <p:spPr bwMode="auto">
          <a:xfrm>
            <a:off x="2567608" y="1469375"/>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2" name="Grafik 1"/>
          <p:cNvPicPr>
            <a:picLocks noChangeAspect="1"/>
          </p:cNvPicPr>
          <p:nvPr/>
        </p:nvPicPr>
        <p:blipFill rotWithShape="1">
          <a:blip r:embed="rId4"/>
          <a:srcRect l="6522"/>
          <a:stretch/>
        </p:blipFill>
        <p:spPr>
          <a:xfrm>
            <a:off x="967012" y="1741418"/>
            <a:ext cx="5357733" cy="4046888"/>
          </a:xfrm>
          <a:prstGeom prst="rect">
            <a:avLst/>
          </a:prstGeom>
        </p:spPr>
      </p:pic>
      <p:pic>
        <p:nvPicPr>
          <p:cNvPr id="7" name="Grafik 6"/>
          <p:cNvPicPr>
            <a:picLocks noChangeAspect="1"/>
          </p:cNvPicPr>
          <p:nvPr/>
        </p:nvPicPr>
        <p:blipFill rotWithShape="1">
          <a:blip r:embed="rId5"/>
          <a:srcRect l="7293"/>
          <a:stretch/>
        </p:blipFill>
        <p:spPr>
          <a:xfrm>
            <a:off x="6727652" y="1639185"/>
            <a:ext cx="5331927" cy="4045226"/>
          </a:xfrm>
          <a:prstGeom prst="rect">
            <a:avLst/>
          </a:prstGeom>
        </p:spPr>
      </p:pic>
      <p:sp>
        <p:nvSpPr>
          <p:cNvPr id="6" name="Ellipse 5"/>
          <p:cNvSpPr/>
          <p:nvPr/>
        </p:nvSpPr>
        <p:spPr>
          <a:xfrm>
            <a:off x="520293" y="1665316"/>
            <a:ext cx="586409" cy="5168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Ellipse 9"/>
          <p:cNvSpPr/>
          <p:nvPr/>
        </p:nvSpPr>
        <p:spPr>
          <a:xfrm>
            <a:off x="6324745" y="1639185"/>
            <a:ext cx="586409" cy="5168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feld 7"/>
          <p:cNvSpPr txBox="1"/>
          <p:nvPr/>
        </p:nvSpPr>
        <p:spPr>
          <a:xfrm>
            <a:off x="491398" y="1517276"/>
            <a:ext cx="201048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OR für eine RA</a:t>
            </a: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feld 11"/>
          <p:cNvSpPr txBox="1"/>
          <p:nvPr/>
        </p:nvSpPr>
        <p:spPr>
          <a:xfrm>
            <a:off x="2251162" y="5533656"/>
            <a:ext cx="2485168" cy="461665"/>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Times New Roman" pitchFamily="18" charset="0"/>
                <a:ea typeface="+mn-ea"/>
                <a:cs typeface="+mn-cs"/>
              </a:rPr>
              <a:t>Ballaststoffe (g/MJ)</a:t>
            </a:r>
            <a:endPar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3" name="Textfeld 12"/>
          <p:cNvSpPr txBox="1"/>
          <p:nvPr/>
        </p:nvSpPr>
        <p:spPr>
          <a:xfrm>
            <a:off x="7670987" y="5453578"/>
            <a:ext cx="3469219" cy="461665"/>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Times New Roman" pitchFamily="18" charset="0"/>
                <a:ea typeface="+mn-ea"/>
                <a:cs typeface="+mn-cs"/>
              </a:rPr>
              <a:t>Früchte und Gemüse (g/d)</a:t>
            </a:r>
            <a:endPar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19063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032104" y="6549384"/>
            <a:ext cx="4194738"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smtClean="0">
                <a:ln>
                  <a:noFill/>
                </a:ln>
                <a:solidFill>
                  <a:prstClr val="black"/>
                </a:solidFill>
                <a:effectLst/>
                <a:uLnTx/>
                <a:uFillTx/>
                <a:latin typeface="Gill Sans MT"/>
                <a:ea typeface="+mn-ea"/>
                <a:cs typeface="+mn-cs"/>
              </a:rPr>
              <a:t>Bäcklund</a:t>
            </a:r>
            <a:r>
              <a:rPr kumimoji="0" lang="de-DE" sz="1400" b="0" i="0" u="none" strike="noStrike" kern="1200" cap="none" spc="0" normalizeH="0" baseline="0" noProof="0" dirty="0" smtClean="0">
                <a:ln>
                  <a:noFill/>
                </a:ln>
                <a:solidFill>
                  <a:prstClr val="black"/>
                </a:solidFill>
                <a:effectLst/>
                <a:uLnTx/>
                <a:uFillTx/>
                <a:latin typeface="Gill Sans MT"/>
                <a:ea typeface="+mn-ea"/>
                <a:cs typeface="+mn-cs"/>
              </a:rPr>
              <a:t>, R. et. al;  Ann </a:t>
            </a:r>
            <a:r>
              <a:rPr kumimoji="0" lang="de-DE" sz="1400" b="0" i="0" u="none" strike="noStrike" kern="1200" cap="none" spc="0" normalizeH="0" baseline="0" noProof="0" dirty="0" err="1" smtClean="0">
                <a:ln>
                  <a:noFill/>
                </a:ln>
                <a:solidFill>
                  <a:prstClr val="black"/>
                </a:solidFill>
                <a:effectLst/>
                <a:uLnTx/>
                <a:uFillTx/>
                <a:latin typeface="Gill Sans MT"/>
                <a:ea typeface="+mn-ea"/>
                <a:cs typeface="+mn-cs"/>
              </a:rPr>
              <a:t>Rheum</a:t>
            </a:r>
            <a:r>
              <a:rPr kumimoji="0" lang="de-DE" sz="1400" b="0" i="0" u="none" strike="noStrike" kern="1200" cap="none" spc="0" normalizeH="0" baseline="0" noProof="0" dirty="0" smtClean="0">
                <a:ln>
                  <a:noFill/>
                </a:ln>
                <a:solidFill>
                  <a:prstClr val="black"/>
                </a:solidFill>
                <a:effectLst/>
                <a:uLnTx/>
                <a:uFillTx/>
                <a:latin typeface="Gill Sans MT"/>
                <a:ea typeface="+mn-ea"/>
                <a:cs typeface="+mn-cs"/>
              </a:rPr>
              <a:t> Dis 84: 1791-1800, 2025</a:t>
            </a:r>
            <a:endParaRPr kumimoji="0" lang="de-DE" sz="14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5813333" y="3530299"/>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2" name="Grafik 1"/>
          <p:cNvPicPr>
            <a:picLocks noChangeAspect="1"/>
          </p:cNvPicPr>
          <p:nvPr/>
        </p:nvPicPr>
        <p:blipFill rotWithShape="1">
          <a:blip r:embed="rId4"/>
          <a:srcRect b="4005"/>
          <a:stretch/>
        </p:blipFill>
        <p:spPr>
          <a:xfrm>
            <a:off x="541423" y="726724"/>
            <a:ext cx="4032448" cy="2614201"/>
          </a:xfrm>
          <a:prstGeom prst="rect">
            <a:avLst/>
          </a:prstGeom>
        </p:spPr>
      </p:pic>
      <p:sp>
        <p:nvSpPr>
          <p:cNvPr id="8" name="Titel 2"/>
          <p:cNvSpPr txBox="1">
            <a:spLocks/>
          </p:cNvSpPr>
          <p:nvPr/>
        </p:nvSpPr>
        <p:spPr>
          <a:xfrm>
            <a:off x="748163" y="47027"/>
            <a:ext cx="10972800" cy="990600"/>
          </a:xfrm>
          <a:prstGeom prst="rect">
            <a:avLst/>
          </a:prstGeom>
        </p:spPr>
        <p:txBody>
          <a:bodyPr vert="horz" anchor="t"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464653"/>
                </a:solidFill>
                <a:effectLst/>
                <a:uLnTx/>
                <a:uFillTx/>
                <a:latin typeface="Bookman Old Style"/>
                <a:ea typeface="+mj-ea"/>
                <a:cs typeface="+mj-cs"/>
              </a:rPr>
              <a:t>Die Malmö-Diet and Cancer-Study (1991-95): </a:t>
            </a:r>
            <a:br>
              <a:rPr kumimoji="0" lang="en-US" sz="2400" b="0" i="0" u="none" strike="noStrike" kern="1200" cap="none" spc="0" normalizeH="0" baseline="0" noProof="0" dirty="0" smtClean="0">
                <a:ln>
                  <a:noFill/>
                </a:ln>
                <a:solidFill>
                  <a:srgbClr val="464653"/>
                </a:solidFill>
                <a:effectLst/>
                <a:uLnTx/>
                <a:uFillTx/>
                <a:latin typeface="Bookman Old Style"/>
                <a:ea typeface="+mj-ea"/>
                <a:cs typeface="+mj-cs"/>
              </a:rPr>
            </a:br>
            <a:r>
              <a:rPr kumimoji="0" lang="en-US" sz="2400" b="0" i="0" u="none" strike="noStrike" kern="1200" cap="none" spc="0" normalizeH="0" baseline="0" noProof="0" dirty="0" err="1" smtClean="0">
                <a:ln>
                  <a:noFill/>
                </a:ln>
                <a:solidFill>
                  <a:srgbClr val="464653"/>
                </a:solidFill>
                <a:effectLst/>
                <a:uLnTx/>
                <a:uFillTx/>
                <a:latin typeface="Bookman Old Style"/>
                <a:ea typeface="+mj-ea"/>
                <a:cs typeface="+mj-cs"/>
              </a:rPr>
              <a:t>Quantifizierung</a:t>
            </a:r>
            <a:r>
              <a:rPr kumimoji="0" lang="en-US" sz="2400" b="0" i="0" u="none" strike="noStrike" kern="1200" cap="none" spc="0" normalizeH="0" baseline="0" noProof="0" dirty="0" smtClean="0">
                <a:ln>
                  <a:noFill/>
                </a:ln>
                <a:solidFill>
                  <a:srgbClr val="464653"/>
                </a:solidFill>
                <a:effectLst/>
                <a:uLnTx/>
                <a:uFillTx/>
                <a:latin typeface="Bookman Old Style"/>
                <a:ea typeface="+mj-ea"/>
                <a:cs typeface="+mj-cs"/>
              </a:rPr>
              <a:t> von </a:t>
            </a:r>
            <a:r>
              <a:rPr kumimoji="0" lang="en-US" sz="2400" b="0" i="0" u="none" strike="noStrike" kern="1200" cap="none" spc="0" normalizeH="0" baseline="0" noProof="0" dirty="0" err="1" smtClean="0">
                <a:ln>
                  <a:noFill/>
                </a:ln>
                <a:solidFill>
                  <a:srgbClr val="464653"/>
                </a:solidFill>
                <a:effectLst/>
                <a:uLnTx/>
                <a:uFillTx/>
                <a:latin typeface="Bookman Old Style"/>
                <a:ea typeface="+mj-ea"/>
                <a:cs typeface="+mj-cs"/>
              </a:rPr>
              <a:t>Nahrungsbestandteilen</a:t>
            </a:r>
            <a:r>
              <a:rPr kumimoji="0" lang="en-US" sz="2400" b="0" i="0" u="none" strike="noStrike" kern="1200" cap="none" spc="0" normalizeH="0" baseline="0" noProof="0" dirty="0" smtClean="0">
                <a:ln>
                  <a:noFill/>
                </a:ln>
                <a:solidFill>
                  <a:srgbClr val="464653"/>
                </a:solidFill>
                <a:effectLst/>
                <a:uLnTx/>
                <a:uFillTx/>
                <a:latin typeface="Bookman Old Style"/>
                <a:ea typeface="+mj-ea"/>
                <a:cs typeface="+mj-cs"/>
              </a:rPr>
              <a:t> und das RA-</a:t>
            </a:r>
            <a:r>
              <a:rPr kumimoji="0" lang="en-US" sz="2400" b="0" i="0" u="none" strike="noStrike" kern="1200" cap="none" spc="0" normalizeH="0" baseline="0" noProof="0" dirty="0" err="1" smtClean="0">
                <a:ln>
                  <a:noFill/>
                </a:ln>
                <a:solidFill>
                  <a:srgbClr val="464653"/>
                </a:solidFill>
                <a:effectLst/>
                <a:uLnTx/>
                <a:uFillTx/>
                <a:latin typeface="Bookman Old Style"/>
                <a:ea typeface="+mj-ea"/>
                <a:cs typeface="+mj-cs"/>
              </a:rPr>
              <a:t>Risiko</a:t>
            </a:r>
            <a:endParaRPr kumimoji="0" lang="de-DE" sz="2400" b="0" i="0" u="none" strike="noStrike" kern="1200" cap="none" spc="0" normalizeH="0" baseline="0" noProof="0" dirty="0">
              <a:ln>
                <a:noFill/>
              </a:ln>
              <a:solidFill>
                <a:srgbClr val="464653"/>
              </a:solidFill>
              <a:effectLst/>
              <a:uLnTx/>
              <a:uFillTx/>
              <a:latin typeface="Bookman Old Style"/>
              <a:ea typeface="+mj-ea"/>
              <a:cs typeface="+mj-cs"/>
            </a:endParaRPr>
          </a:p>
        </p:txBody>
      </p:sp>
      <p:pic>
        <p:nvPicPr>
          <p:cNvPr id="10" name="Grafik 9"/>
          <p:cNvPicPr>
            <a:picLocks noChangeAspect="1"/>
          </p:cNvPicPr>
          <p:nvPr/>
        </p:nvPicPr>
        <p:blipFill>
          <a:blip r:embed="rId5"/>
          <a:stretch>
            <a:fillRect/>
          </a:stretch>
        </p:blipFill>
        <p:spPr>
          <a:xfrm>
            <a:off x="5807510" y="1006401"/>
            <a:ext cx="5924550" cy="4257675"/>
          </a:xfrm>
          <a:prstGeom prst="rect">
            <a:avLst/>
          </a:prstGeom>
        </p:spPr>
      </p:pic>
      <p:pic>
        <p:nvPicPr>
          <p:cNvPr id="11" name="Grafik 10"/>
          <p:cNvPicPr>
            <a:picLocks noChangeAspect="1"/>
          </p:cNvPicPr>
          <p:nvPr/>
        </p:nvPicPr>
        <p:blipFill>
          <a:blip r:embed="rId6"/>
          <a:stretch>
            <a:fillRect/>
          </a:stretch>
        </p:blipFill>
        <p:spPr>
          <a:xfrm>
            <a:off x="1027329" y="3300712"/>
            <a:ext cx="4896085" cy="3314506"/>
          </a:xfrm>
          <a:prstGeom prst="rect">
            <a:avLst/>
          </a:prstGeom>
        </p:spPr>
      </p:pic>
      <p:sp>
        <p:nvSpPr>
          <p:cNvPr id="12" name="Ellipse 11"/>
          <p:cNvSpPr/>
          <p:nvPr/>
        </p:nvSpPr>
        <p:spPr>
          <a:xfrm>
            <a:off x="5735930" y="967346"/>
            <a:ext cx="586409" cy="5168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Ellipse 12"/>
          <p:cNvSpPr/>
          <p:nvPr/>
        </p:nvSpPr>
        <p:spPr>
          <a:xfrm>
            <a:off x="983432" y="3271881"/>
            <a:ext cx="586409" cy="5168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Ellipse 13"/>
          <p:cNvSpPr/>
          <p:nvPr/>
        </p:nvSpPr>
        <p:spPr>
          <a:xfrm>
            <a:off x="695400" y="726724"/>
            <a:ext cx="316977" cy="3832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Textfeld 14"/>
          <p:cNvSpPr txBox="1"/>
          <p:nvPr/>
        </p:nvSpPr>
        <p:spPr>
          <a:xfrm>
            <a:off x="7138699" y="4998510"/>
            <a:ext cx="4109330" cy="461665"/>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Times New Roman" pitchFamily="18" charset="0"/>
                <a:ea typeface="+mn-ea"/>
                <a:cs typeface="+mn-cs"/>
              </a:rPr>
              <a:t>Rotes Fleisch/Wurst (g/Woche)</a:t>
            </a:r>
            <a:endPar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6" name="Textfeld 15"/>
          <p:cNvSpPr txBox="1"/>
          <p:nvPr/>
        </p:nvSpPr>
        <p:spPr>
          <a:xfrm>
            <a:off x="1617137" y="6384385"/>
            <a:ext cx="3979423" cy="461665"/>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Times New Roman" pitchFamily="18" charset="0"/>
                <a:ea typeface="+mn-ea"/>
                <a:cs typeface="+mn-cs"/>
              </a:rPr>
              <a:t>Zucker (% der Energiezufuhr)</a:t>
            </a:r>
            <a:endPar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 name="Rechteck 6"/>
          <p:cNvSpPr/>
          <p:nvPr/>
        </p:nvSpPr>
        <p:spPr>
          <a:xfrm>
            <a:off x="1132522" y="3140968"/>
            <a:ext cx="2952328"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Textfeld 16"/>
          <p:cNvSpPr txBox="1"/>
          <p:nvPr/>
        </p:nvSpPr>
        <p:spPr>
          <a:xfrm>
            <a:off x="1991544" y="1484181"/>
            <a:ext cx="1699632"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Times New Roman" pitchFamily="18" charset="0"/>
                <a:ea typeface="+mn-ea"/>
                <a:cs typeface="+mn-cs"/>
              </a:rPr>
              <a:t>Fisch (g/Woche)</a:t>
            </a:r>
            <a:endPar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76566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
          </p:nvPr>
        </p:nvSpPr>
        <p:spPr/>
        <p:txBody>
          <a:bodyPr/>
          <a:lstStyle/>
          <a:p>
            <a:endParaRPr lang="de-DE"/>
          </a:p>
        </p:txBody>
      </p:sp>
      <p:sp>
        <p:nvSpPr>
          <p:cNvPr id="124930" name="Rectangle 2"/>
          <p:cNvSpPr>
            <a:spLocks noGrp="1" noChangeArrowheads="1"/>
          </p:cNvSpPr>
          <p:nvPr>
            <p:ph type="title"/>
          </p:nvPr>
        </p:nvSpPr>
        <p:spPr>
          <a:xfrm>
            <a:off x="1981200" y="-28575"/>
            <a:ext cx="8229600" cy="990600"/>
          </a:xfrm>
        </p:spPr>
        <p:txBody>
          <a:bodyPr>
            <a:normAutofit/>
          </a:bodyPr>
          <a:lstStyle/>
          <a:p>
            <a:pPr eaLnBrk="1" hangingPunct="1"/>
            <a:r>
              <a:rPr lang="en-US" sz="2400" dirty="0"/>
              <a:t>Die </a:t>
            </a:r>
            <a:r>
              <a:rPr lang="en-US" sz="2400" dirty="0" err="1"/>
              <a:t>Schutzwirkung</a:t>
            </a:r>
            <a:r>
              <a:rPr lang="en-US" sz="2400" dirty="0"/>
              <a:t> von </a:t>
            </a:r>
            <a:r>
              <a:rPr lang="en-US" sz="2400" dirty="0" err="1"/>
              <a:t>Alkohol</a:t>
            </a:r>
            <a:r>
              <a:rPr lang="en-US" sz="2400" dirty="0"/>
              <a:t> </a:t>
            </a:r>
            <a:r>
              <a:rPr lang="en-US" sz="2400" dirty="0" err="1"/>
              <a:t>hängt</a:t>
            </a:r>
            <a:r>
              <a:rPr lang="en-US" sz="2400" dirty="0"/>
              <a:t> von der </a:t>
            </a:r>
            <a:r>
              <a:rPr lang="en-US" sz="2400" dirty="0" err="1"/>
              <a:t>durchschnittlichen</a:t>
            </a:r>
            <a:r>
              <a:rPr lang="en-US" sz="2400" dirty="0"/>
              <a:t> </a:t>
            </a:r>
            <a:r>
              <a:rPr lang="en-US" sz="2400" dirty="0" err="1"/>
              <a:t>Tagesmenge</a:t>
            </a:r>
            <a:r>
              <a:rPr lang="en-US" sz="2400" dirty="0"/>
              <a:t> ab!</a:t>
            </a:r>
          </a:p>
        </p:txBody>
      </p:sp>
      <p:sp>
        <p:nvSpPr>
          <p:cNvPr id="124932" name="Text Box 4"/>
          <p:cNvSpPr txBox="1">
            <a:spLocks noChangeArrowheads="1"/>
          </p:cNvSpPr>
          <p:nvPr/>
        </p:nvSpPr>
        <p:spPr bwMode="auto">
          <a:xfrm>
            <a:off x="2152650" y="6519445"/>
            <a:ext cx="7658100" cy="33855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600" b="1" dirty="0">
                <a:solidFill>
                  <a:prstClr val="black"/>
                </a:solidFill>
                <a:latin typeface="Arial" charset="0"/>
              </a:rPr>
              <a:t>X. Jin et al, Ann Rheum Dis 2014;73:1962–1967.</a:t>
            </a:r>
          </a:p>
        </p:txBody>
      </p:sp>
      <p:pic>
        <p:nvPicPr>
          <p:cNvPr id="4966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24"/>
          <a:stretch/>
        </p:blipFill>
        <p:spPr bwMode="auto">
          <a:xfrm>
            <a:off x="2520287" y="1140408"/>
            <a:ext cx="7145617" cy="5239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895394" y="1196575"/>
            <a:ext cx="5824690" cy="830997"/>
          </a:xfrm>
          <a:prstGeom prst="rect">
            <a:avLst/>
          </a:prstGeom>
          <a:solidFill>
            <a:schemeClr val="bg1"/>
          </a:solidFill>
        </p:spPr>
        <p:txBody>
          <a:bodyPr wrap="square" rtlCol="0">
            <a:spAutoFit/>
          </a:bodyPr>
          <a:lstStyle>
            <a:defPPr>
              <a:defRPr lang="en-US"/>
            </a:defPPr>
            <a:lvl1pPr>
              <a:defRPr>
                <a:latin typeface="+mn-lt"/>
              </a:defRPr>
            </a:lvl1pPr>
          </a:lstStyle>
          <a:p>
            <a:pPr algn="l"/>
            <a:r>
              <a:rPr lang="de-DE" dirty="0">
                <a:solidFill>
                  <a:prstClr val="black"/>
                </a:solidFill>
                <a:latin typeface="Gill Sans MT"/>
              </a:rPr>
              <a:t>    Erkrankungs-</a:t>
            </a:r>
            <a:br>
              <a:rPr lang="de-DE" dirty="0">
                <a:solidFill>
                  <a:prstClr val="black"/>
                </a:solidFill>
                <a:latin typeface="Gill Sans MT"/>
              </a:rPr>
            </a:br>
            <a:r>
              <a:rPr lang="de-DE" dirty="0" err="1">
                <a:solidFill>
                  <a:prstClr val="black"/>
                </a:solidFill>
                <a:latin typeface="Gill Sans MT"/>
              </a:rPr>
              <a:t>wahrscheinlichkeit</a:t>
            </a:r>
            <a:endParaRPr lang="de-DE" dirty="0">
              <a:solidFill>
                <a:prstClr val="black"/>
              </a:solidFill>
              <a:latin typeface="Gill Sans MT"/>
            </a:endParaRPr>
          </a:p>
        </p:txBody>
      </p:sp>
      <p:sp>
        <p:nvSpPr>
          <p:cNvPr id="7" name="Textfeld 6"/>
          <p:cNvSpPr txBox="1"/>
          <p:nvPr/>
        </p:nvSpPr>
        <p:spPr>
          <a:xfrm>
            <a:off x="5084566" y="6124837"/>
            <a:ext cx="3681585" cy="461665"/>
          </a:xfrm>
          <a:prstGeom prst="rect">
            <a:avLst/>
          </a:prstGeom>
          <a:solidFill>
            <a:schemeClr val="bg1"/>
          </a:solidFill>
        </p:spPr>
        <p:txBody>
          <a:bodyPr wrap="none" rtlCol="0">
            <a:spAutoFit/>
          </a:bodyPr>
          <a:lstStyle/>
          <a:p>
            <a:r>
              <a:rPr lang="de-DE" dirty="0">
                <a:solidFill>
                  <a:prstClr val="black"/>
                </a:solidFill>
                <a:latin typeface="Gill Sans MT"/>
              </a:rPr>
              <a:t>Alkohol pro Tag (in Gramm)</a:t>
            </a:r>
          </a:p>
        </p:txBody>
      </p:sp>
      <p:sp>
        <p:nvSpPr>
          <p:cNvPr id="2" name="Rechteckige Legende 1"/>
          <p:cNvSpPr/>
          <p:nvPr/>
        </p:nvSpPr>
        <p:spPr>
          <a:xfrm>
            <a:off x="3257267" y="2251881"/>
            <a:ext cx="3668091" cy="1801504"/>
          </a:xfrm>
          <a:prstGeom prst="wedgeRectCallout">
            <a:avLst>
              <a:gd name="adj1" fmla="val -20814"/>
              <a:gd name="adj2" fmla="val 1239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prstClr val="white"/>
                </a:solidFill>
                <a:latin typeface="Gill Sans MT"/>
              </a:rPr>
              <a:t>8g Alkohol:</a:t>
            </a:r>
          </a:p>
          <a:p>
            <a:r>
              <a:rPr lang="de-DE" dirty="0">
                <a:solidFill>
                  <a:prstClr val="white"/>
                </a:solidFill>
                <a:latin typeface="Gill Sans MT"/>
              </a:rPr>
              <a:t>1 kleines Bier</a:t>
            </a:r>
          </a:p>
          <a:p>
            <a:r>
              <a:rPr lang="de-DE" dirty="0">
                <a:solidFill>
                  <a:prstClr val="white"/>
                </a:solidFill>
                <a:latin typeface="Gill Sans MT"/>
              </a:rPr>
              <a:t>½ Schoppen Weißwein </a:t>
            </a:r>
            <a:br>
              <a:rPr lang="de-DE" dirty="0">
                <a:solidFill>
                  <a:prstClr val="white"/>
                </a:solidFill>
                <a:latin typeface="Gill Sans MT"/>
              </a:rPr>
            </a:br>
            <a:r>
              <a:rPr lang="de-DE" dirty="0">
                <a:solidFill>
                  <a:prstClr val="white"/>
                </a:solidFill>
                <a:latin typeface="Gill Sans MT"/>
              </a:rPr>
              <a:t>an 5 Tagen pro Woche</a:t>
            </a:r>
          </a:p>
        </p:txBody>
      </p:sp>
      <p:sp>
        <p:nvSpPr>
          <p:cNvPr id="8" name="Rechteckige Legende 7"/>
          <p:cNvSpPr/>
          <p:nvPr/>
        </p:nvSpPr>
        <p:spPr>
          <a:xfrm>
            <a:off x="7104833" y="1196575"/>
            <a:ext cx="3185962" cy="1321709"/>
          </a:xfrm>
          <a:prstGeom prst="wedgeRectCallout">
            <a:avLst>
              <a:gd name="adj1" fmla="val 25693"/>
              <a:gd name="adj2" fmla="val 974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a:solidFill>
                  <a:prstClr val="white"/>
                </a:solidFill>
                <a:latin typeface="Gill Sans MT"/>
              </a:rPr>
              <a:t>1 Maß Bier (1L.) auf </a:t>
            </a:r>
            <a:br>
              <a:rPr lang="de-DE">
                <a:solidFill>
                  <a:prstClr val="white"/>
                </a:solidFill>
                <a:latin typeface="Gill Sans MT"/>
              </a:rPr>
            </a:br>
            <a:r>
              <a:rPr lang="de-DE">
                <a:solidFill>
                  <a:prstClr val="white"/>
                </a:solidFill>
                <a:latin typeface="Gill Sans MT"/>
              </a:rPr>
              <a:t>dem Oktoberfest</a:t>
            </a:r>
            <a:endParaRPr lang="de-DE" dirty="0">
              <a:solidFill>
                <a:prstClr val="white"/>
              </a:solidFill>
              <a:latin typeface="Gill Sans MT"/>
            </a:endParaRPr>
          </a:p>
        </p:txBody>
      </p:sp>
      <p:sp>
        <p:nvSpPr>
          <p:cNvPr id="4" name="Abgerundetes Rechteck 3"/>
          <p:cNvSpPr/>
          <p:nvPr/>
        </p:nvSpPr>
        <p:spPr>
          <a:xfrm>
            <a:off x="3076575" y="1942507"/>
            <a:ext cx="3943350" cy="490712"/>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800" dirty="0">
                <a:solidFill>
                  <a:prstClr val="white"/>
                </a:solidFill>
                <a:latin typeface="Gill Sans MT"/>
              </a:rPr>
              <a:t>Risiko geringer als bei völliger Abstinenz</a:t>
            </a:r>
          </a:p>
        </p:txBody>
      </p:sp>
      <p:sp>
        <p:nvSpPr>
          <p:cNvPr id="11" name="Abgerundetes Rechteck 10"/>
          <p:cNvSpPr/>
          <p:nvPr/>
        </p:nvSpPr>
        <p:spPr>
          <a:xfrm>
            <a:off x="6600825" y="1036971"/>
            <a:ext cx="3943350" cy="49071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800" dirty="0">
                <a:solidFill>
                  <a:prstClr val="white"/>
                </a:solidFill>
                <a:latin typeface="Gill Sans MT"/>
              </a:rPr>
              <a:t>Risiko höher als bei völliger Abstinenz</a:t>
            </a:r>
          </a:p>
        </p:txBody>
      </p:sp>
    </p:spTree>
    <p:custDataLst>
      <p:tags r:id="rId1"/>
    </p:custDataLst>
    <p:extLst>
      <p:ext uri="{BB962C8B-B14F-4D97-AF65-F5344CB8AC3E}">
        <p14:creationId xmlns:p14="http://schemas.microsoft.com/office/powerpoint/2010/main" val="406560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4"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18322" y="1762539"/>
            <a:ext cx="10972800" cy="990600"/>
          </a:xfrm>
        </p:spPr>
        <p:txBody>
          <a:bodyPr>
            <a:normAutofit/>
          </a:bodyPr>
          <a:lstStyle/>
          <a:p>
            <a:r>
              <a:rPr lang="en-US" dirty="0" err="1" smtClean="0"/>
              <a:t>Ist</a:t>
            </a:r>
            <a:r>
              <a:rPr lang="en-US" dirty="0" smtClean="0"/>
              <a:t> die </a:t>
            </a:r>
            <a:r>
              <a:rPr lang="en-US" dirty="0" err="1" smtClean="0"/>
              <a:t>Adipositas</a:t>
            </a:r>
            <a:r>
              <a:rPr lang="en-US" dirty="0" smtClean="0"/>
              <a:t> </a:t>
            </a:r>
            <a:r>
              <a:rPr lang="en-US" dirty="0" err="1" smtClean="0"/>
              <a:t>ein</a:t>
            </a:r>
            <a:r>
              <a:rPr lang="en-US" dirty="0" smtClean="0"/>
              <a:t> </a:t>
            </a:r>
            <a:r>
              <a:rPr lang="en-US" dirty="0" err="1" smtClean="0"/>
              <a:t>Risikofaktor</a:t>
            </a:r>
            <a:r>
              <a:rPr lang="en-US" dirty="0" smtClean="0"/>
              <a:t> </a:t>
            </a:r>
            <a:r>
              <a:rPr lang="en-US" dirty="0" err="1" smtClean="0"/>
              <a:t>für</a:t>
            </a:r>
            <a:r>
              <a:rPr lang="en-US" dirty="0" smtClean="0"/>
              <a:t> die RA?</a:t>
            </a:r>
            <a:endParaRPr lang="en-US" dirty="0"/>
          </a:p>
        </p:txBody>
      </p:sp>
    </p:spTree>
    <p:extLst>
      <p:ext uri="{BB962C8B-B14F-4D97-AF65-F5344CB8AC3E}">
        <p14:creationId xmlns:p14="http://schemas.microsoft.com/office/powerpoint/2010/main" val="1175265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2563688" y="6581002"/>
            <a:ext cx="47184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Font typeface="Times" pitchFamily="18" charset="0"/>
              <a:buChar char="•"/>
              <a:defRPr sz="3200">
                <a:solidFill>
                  <a:schemeClr val="tx1"/>
                </a:solidFill>
                <a:latin typeface="Arial" charset="0"/>
              </a:defRPr>
            </a:lvl1pPr>
            <a:lvl2pPr marL="742950" indent="-285750">
              <a:spcBef>
                <a:spcPct val="20000"/>
              </a:spcBef>
              <a:buClr>
                <a:schemeClr val="accent2"/>
              </a:buClr>
              <a:buFont typeface="Wingdings" pitchFamily="2" charset="2"/>
              <a:buChar char="w"/>
              <a:defRPr sz="2800">
                <a:solidFill>
                  <a:schemeClr val="tx1"/>
                </a:solidFill>
                <a:latin typeface="Arial" charset="0"/>
              </a:defRPr>
            </a:lvl2pPr>
            <a:lvl3pPr marL="1143000" indent="-228600">
              <a:spcBef>
                <a:spcPct val="20000"/>
              </a:spcBef>
              <a:buClr>
                <a:schemeClr val="accent1"/>
              </a:buClr>
              <a:buFont typeface="Wingdings" pitchFamily="2" charset="2"/>
              <a:buChar char="§"/>
              <a:defRPr sz="2400">
                <a:solidFill>
                  <a:schemeClr val="tx1"/>
                </a:solidFill>
                <a:latin typeface="Arial" charset="0"/>
              </a:defRPr>
            </a:lvl3pPr>
            <a:lvl4pPr marL="1600200" indent="-228600">
              <a:spcBef>
                <a:spcPct val="20000"/>
              </a:spcBef>
              <a:buClr>
                <a:schemeClr val="accent2"/>
              </a:buClr>
              <a:buFont typeface="Times" pitchFamily="18" charset="0"/>
              <a:buChar char="•"/>
              <a:defRPr sz="2000">
                <a:solidFill>
                  <a:schemeClr val="tx1"/>
                </a:solidFill>
                <a:latin typeface="Arial" charset="0"/>
              </a:defRPr>
            </a:lvl4pPr>
            <a:lvl5pPr marL="2057400" indent="-228600">
              <a:spcBef>
                <a:spcPct val="20000"/>
              </a:spcBef>
              <a:buClr>
                <a:schemeClr val="tx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9pPr>
          </a:lstStyle>
          <a:p>
            <a:pPr marL="0" marR="0" lvl="0" indent="0" algn="l" defTabSz="685800" rtl="0" eaLnBrk="1" fontAlgn="base" latinLnBrk="0" hangingPunct="1">
              <a:lnSpc>
                <a:spcPct val="100000"/>
              </a:lnSpc>
              <a:spcBef>
                <a:spcPct val="0"/>
              </a:spcBef>
              <a:spcAft>
                <a:spcPct val="0"/>
              </a:spcAft>
              <a:buClrTx/>
              <a:buSzTx/>
              <a:buFont typeface="Times" pitchFamily="18" charset="0"/>
              <a:buNone/>
              <a:tabLst/>
              <a:defRPr/>
            </a:pPr>
            <a:r>
              <a:rPr kumimoji="0" lang="de-DE" altLang="de-DE" sz="1200" b="1" i="0" u="none" strike="noStrike" kern="1200" cap="none" spc="0" normalizeH="0" baseline="0" noProof="0" dirty="0" err="1">
                <a:ln>
                  <a:noFill/>
                </a:ln>
                <a:solidFill>
                  <a:srgbClr val="000000"/>
                </a:solidFill>
                <a:effectLst/>
                <a:uLnTx/>
                <a:uFillTx/>
                <a:latin typeface="Arial Narrow" pitchFamily="34" charset="0"/>
                <a:ea typeface="+mn-ea"/>
                <a:cs typeface="+mn-cs"/>
              </a:rPr>
              <a:t>Marchand</a:t>
            </a:r>
            <a:r>
              <a:rPr kumimoji="0" lang="de-DE" altLang="de-DE" sz="1200" b="1" i="0" u="none" strike="noStrike" kern="1200" cap="none" spc="0" normalizeH="0" baseline="0" noProof="0" dirty="0">
                <a:ln>
                  <a:noFill/>
                </a:ln>
                <a:solidFill>
                  <a:srgbClr val="000000"/>
                </a:solidFill>
                <a:effectLst/>
                <a:uLnTx/>
                <a:uFillTx/>
                <a:latin typeface="Arial Narrow" pitchFamily="34" charset="0"/>
                <a:ea typeface="+mn-ea"/>
                <a:cs typeface="+mn-cs"/>
              </a:rPr>
              <a:t>, N. et al, </a:t>
            </a:r>
            <a:r>
              <a:rPr kumimoji="0" lang="en-US" altLang="de-DE" sz="1200" b="1" i="0" u="none" strike="noStrike" kern="1200" cap="none" spc="0" normalizeH="0" baseline="0" noProof="0" dirty="0">
                <a:ln>
                  <a:noFill/>
                </a:ln>
                <a:solidFill>
                  <a:srgbClr val="000000"/>
                </a:solidFill>
                <a:effectLst/>
                <a:uLnTx/>
                <a:uFillTx/>
                <a:latin typeface="Arial Narrow" pitchFamily="34" charset="0"/>
                <a:ea typeface="+mn-ea"/>
                <a:cs typeface="+mn-cs"/>
              </a:rPr>
              <a:t>Arthritis </a:t>
            </a:r>
            <a:r>
              <a:rPr kumimoji="0" lang="en-US" altLang="de-DE" sz="1200" b="1" i="0" u="none" strike="noStrike" kern="1200" cap="none" spc="0" normalizeH="0" baseline="0" noProof="0" dirty="0" err="1">
                <a:ln>
                  <a:noFill/>
                </a:ln>
                <a:solidFill>
                  <a:srgbClr val="000000"/>
                </a:solidFill>
                <a:effectLst/>
                <a:uLnTx/>
                <a:uFillTx/>
                <a:latin typeface="Arial Narrow" pitchFamily="34" charset="0"/>
                <a:ea typeface="+mn-ea"/>
                <a:cs typeface="+mn-cs"/>
              </a:rPr>
              <a:t>Rheumatol</a:t>
            </a:r>
            <a:r>
              <a:rPr kumimoji="0" lang="en-US" altLang="de-DE" sz="1200" b="1" i="0" u="none" strike="noStrike" kern="1200" cap="none" spc="0" normalizeH="0" baseline="0" noProof="0" dirty="0">
                <a:ln>
                  <a:noFill/>
                </a:ln>
                <a:solidFill>
                  <a:srgbClr val="000000"/>
                </a:solidFill>
                <a:effectLst/>
                <a:uLnTx/>
                <a:uFillTx/>
                <a:latin typeface="Arial Narrow" pitchFamily="34" charset="0"/>
                <a:ea typeface="+mn-ea"/>
                <a:cs typeface="+mn-cs"/>
              </a:rPr>
              <a:t>. 2020; 72 (</a:t>
            </a:r>
            <a:r>
              <a:rPr kumimoji="0" lang="en-US" altLang="de-DE" sz="1200" b="1" i="0" u="none" strike="noStrike" kern="1200" cap="none" spc="0" normalizeH="0" baseline="0" noProof="0" dirty="0" err="1">
                <a:ln>
                  <a:noFill/>
                </a:ln>
                <a:solidFill>
                  <a:srgbClr val="000000"/>
                </a:solidFill>
                <a:effectLst/>
                <a:uLnTx/>
                <a:uFillTx/>
                <a:latin typeface="Arial Narrow" pitchFamily="34" charset="0"/>
                <a:ea typeface="+mn-ea"/>
                <a:cs typeface="+mn-cs"/>
              </a:rPr>
              <a:t>suppl</a:t>
            </a:r>
            <a:r>
              <a:rPr kumimoji="0" lang="en-US" altLang="de-DE" sz="1200" b="1" i="0" u="none" strike="noStrike" kern="1200" cap="none" spc="0" normalizeH="0" baseline="0" noProof="0" dirty="0">
                <a:ln>
                  <a:noFill/>
                </a:ln>
                <a:solidFill>
                  <a:srgbClr val="000000"/>
                </a:solidFill>
                <a:effectLst/>
                <a:uLnTx/>
                <a:uFillTx/>
                <a:latin typeface="Arial Narrow" pitchFamily="34" charset="0"/>
                <a:ea typeface="+mn-ea"/>
                <a:cs typeface="+mn-cs"/>
              </a:rPr>
              <a:t> 10)</a:t>
            </a:r>
            <a:r>
              <a:rPr kumimoji="0" lang="de-DE" altLang="de-DE" sz="1200" b="1" i="0" u="none" strike="noStrike" kern="1200" cap="none" spc="0" normalizeH="0" baseline="0" noProof="0" dirty="0">
                <a:ln>
                  <a:noFill/>
                </a:ln>
                <a:solidFill>
                  <a:srgbClr val="000000"/>
                </a:solidFill>
                <a:effectLst/>
                <a:uLnTx/>
                <a:uFillTx/>
                <a:latin typeface="Arial Narrow" pitchFamily="34" charset="0"/>
                <a:ea typeface="+mn-ea"/>
                <a:cs typeface="+mn-cs"/>
              </a:rPr>
              <a:t>, Abstract # 1003</a:t>
            </a:r>
          </a:p>
        </p:txBody>
      </p:sp>
      <p:sp>
        <p:nvSpPr>
          <p:cNvPr id="4" name="Inhaltsplatzhalter 3"/>
          <p:cNvSpPr>
            <a:spLocks noGrp="1"/>
          </p:cNvSpPr>
          <p:nvPr>
            <p:ph sz="quarter" idx="1"/>
          </p:nvPr>
        </p:nvSpPr>
        <p:spPr/>
        <p:txBody>
          <a:bodyPr>
            <a:noAutofit/>
          </a:bodyPr>
          <a:lstStyle/>
          <a:p>
            <a:r>
              <a:rPr lang="en-US" sz="2400" dirty="0"/>
              <a:t>Nurses Health Study, NHS:  </a:t>
            </a:r>
          </a:p>
          <a:p>
            <a:pPr lvl="1"/>
            <a:r>
              <a:rPr lang="en-US" sz="2400" dirty="0" err="1"/>
              <a:t>Erfassung</a:t>
            </a:r>
            <a:r>
              <a:rPr lang="en-US" sz="2400" dirty="0"/>
              <a:t> von 114,946 Frauen </a:t>
            </a:r>
          </a:p>
          <a:p>
            <a:pPr lvl="1"/>
            <a:r>
              <a:rPr lang="en-US" sz="2400" dirty="0" err="1"/>
              <a:t>zwischen</a:t>
            </a:r>
            <a:r>
              <a:rPr lang="en-US" sz="2400" dirty="0"/>
              <a:t> 25 und 42 </a:t>
            </a:r>
            <a:r>
              <a:rPr lang="en-US" sz="2400" dirty="0" err="1"/>
              <a:t>Jahren</a:t>
            </a:r>
            <a:r>
              <a:rPr lang="en-US" sz="2400" dirty="0"/>
              <a:t>, </a:t>
            </a:r>
          </a:p>
          <a:p>
            <a:pPr lvl="1"/>
            <a:r>
              <a:rPr lang="en-US" sz="2400" dirty="0"/>
              <a:t>initial </a:t>
            </a:r>
            <a:r>
              <a:rPr lang="en-US" sz="2400" dirty="0" err="1"/>
              <a:t>ohne</a:t>
            </a:r>
            <a:r>
              <a:rPr lang="en-US" sz="2400" dirty="0"/>
              <a:t> RA </a:t>
            </a:r>
          </a:p>
          <a:p>
            <a:r>
              <a:rPr lang="en-US" sz="2400" dirty="0" err="1"/>
              <a:t>Studienstart</a:t>
            </a:r>
            <a:r>
              <a:rPr lang="en-US" sz="2400" dirty="0"/>
              <a:t> 1989		</a:t>
            </a:r>
            <a:r>
              <a:rPr lang="en-US" sz="2400" dirty="0" err="1"/>
              <a:t>Auswertung</a:t>
            </a:r>
            <a:r>
              <a:rPr lang="en-US" sz="2400" dirty="0"/>
              <a:t> der </a:t>
            </a:r>
            <a:r>
              <a:rPr lang="en-US" sz="2400" dirty="0" err="1"/>
              <a:t>Daten</a:t>
            </a:r>
            <a:r>
              <a:rPr lang="en-US" sz="2400" dirty="0"/>
              <a:t> </a:t>
            </a:r>
            <a:r>
              <a:rPr lang="en-US" sz="2400" dirty="0" err="1"/>
              <a:t>bis</a:t>
            </a:r>
            <a:r>
              <a:rPr lang="en-US" sz="2400" dirty="0"/>
              <a:t> 2017</a:t>
            </a:r>
          </a:p>
          <a:p>
            <a:endParaRPr lang="en-US" sz="2400" dirty="0"/>
          </a:p>
          <a:p>
            <a:r>
              <a:rPr lang="en-US" sz="2400" dirty="0" err="1"/>
              <a:t>Einteilung</a:t>
            </a:r>
            <a:r>
              <a:rPr lang="en-US" sz="2400" dirty="0"/>
              <a:t> in 5 </a:t>
            </a:r>
            <a:r>
              <a:rPr lang="en-US" sz="2400" dirty="0" err="1"/>
              <a:t>Kategorien</a:t>
            </a:r>
            <a:r>
              <a:rPr lang="en-US" sz="2400" dirty="0"/>
              <a:t>: </a:t>
            </a:r>
          </a:p>
          <a:p>
            <a:pPr lvl="1"/>
            <a:r>
              <a:rPr lang="en-US" sz="2400" dirty="0" err="1"/>
              <a:t>Gewichtsverlust</a:t>
            </a:r>
            <a:r>
              <a:rPr lang="en-US" sz="2400" dirty="0"/>
              <a:t>		</a:t>
            </a:r>
            <a:r>
              <a:rPr lang="en-US" sz="2400" dirty="0" err="1"/>
              <a:t>mindestens</a:t>
            </a:r>
            <a:r>
              <a:rPr lang="en-US" sz="2400" dirty="0"/>
              <a:t> 2 kg</a:t>
            </a:r>
          </a:p>
          <a:p>
            <a:pPr lvl="1"/>
            <a:r>
              <a:rPr lang="en-US" sz="2400" b="1" dirty="0" err="1"/>
              <a:t>Gewicht</a:t>
            </a:r>
            <a:r>
              <a:rPr lang="en-US" sz="2400" b="1" dirty="0"/>
              <a:t> </a:t>
            </a:r>
            <a:r>
              <a:rPr lang="en-US" sz="2400" b="1" dirty="0" err="1"/>
              <a:t>konstant</a:t>
            </a:r>
            <a:r>
              <a:rPr lang="en-US" sz="2400" b="1" dirty="0"/>
              <a:t> 	</a:t>
            </a:r>
            <a:r>
              <a:rPr lang="en-US" sz="2400" b="1" dirty="0" err="1"/>
              <a:t>Referenzgruppe</a:t>
            </a:r>
            <a:endParaRPr lang="en-US" sz="2400" b="1" dirty="0"/>
          </a:p>
          <a:p>
            <a:pPr lvl="1"/>
            <a:r>
              <a:rPr lang="en-US" sz="2400" dirty="0" err="1"/>
              <a:t>Zunahme</a:t>
            </a:r>
            <a:r>
              <a:rPr lang="en-US" sz="2400" dirty="0"/>
              <a:t> 			um 5-10 kg</a:t>
            </a:r>
          </a:p>
          <a:p>
            <a:pPr lvl="1"/>
            <a:r>
              <a:rPr lang="en-US" sz="2400" dirty="0" err="1"/>
              <a:t>Zunahme</a:t>
            </a:r>
            <a:r>
              <a:rPr lang="en-US" sz="2400" dirty="0"/>
              <a:t> 			um 10-20 kg</a:t>
            </a:r>
          </a:p>
          <a:p>
            <a:pPr lvl="1"/>
            <a:r>
              <a:rPr lang="en-US" sz="2400" dirty="0" err="1"/>
              <a:t>Zunahme</a:t>
            </a:r>
            <a:r>
              <a:rPr lang="en-US" sz="2400" dirty="0"/>
              <a:t> 			um </a:t>
            </a:r>
            <a:r>
              <a:rPr lang="en-US" sz="2400" dirty="0" err="1"/>
              <a:t>mehr</a:t>
            </a:r>
            <a:r>
              <a:rPr lang="en-US" sz="2400" dirty="0"/>
              <a:t> </a:t>
            </a:r>
            <a:r>
              <a:rPr lang="en-US" sz="2400" dirty="0" err="1"/>
              <a:t>als</a:t>
            </a:r>
            <a:r>
              <a:rPr lang="en-US" sz="2400" dirty="0"/>
              <a:t> 20 kg</a:t>
            </a:r>
          </a:p>
        </p:txBody>
      </p:sp>
      <p:sp>
        <p:nvSpPr>
          <p:cNvPr id="77828" name="Rectangle 4"/>
          <p:cNvSpPr>
            <a:spLocks noGrp="1" noChangeArrowheads="1"/>
          </p:cNvSpPr>
          <p:nvPr>
            <p:ph type="title"/>
          </p:nvPr>
        </p:nvSpPr>
        <p:spPr/>
        <p:txBody>
          <a:bodyPr>
            <a:noAutofit/>
          </a:bodyPr>
          <a:lstStyle/>
          <a:p>
            <a:r>
              <a:rPr lang="en-US" dirty="0" err="1"/>
              <a:t>Welchen</a:t>
            </a:r>
            <a:r>
              <a:rPr lang="en-US" dirty="0"/>
              <a:t> </a:t>
            </a:r>
            <a:r>
              <a:rPr lang="en-US" dirty="0" err="1"/>
              <a:t>Einfluss</a:t>
            </a:r>
            <a:r>
              <a:rPr lang="en-US" dirty="0"/>
              <a:t> hat das </a:t>
            </a:r>
            <a:r>
              <a:rPr lang="en-US" b="1" dirty="0" err="1"/>
              <a:t>Übergewicht</a:t>
            </a:r>
            <a:r>
              <a:rPr lang="en-US" dirty="0"/>
              <a:t> </a:t>
            </a:r>
            <a:r>
              <a:rPr lang="en-US" dirty="0" smtClean="0"/>
              <a:t/>
            </a:r>
            <a:br>
              <a:rPr lang="en-US" dirty="0" smtClean="0"/>
            </a:br>
            <a:r>
              <a:rPr lang="en-US" dirty="0" smtClean="0"/>
              <a:t>auf </a:t>
            </a:r>
            <a:r>
              <a:rPr lang="en-US" dirty="0"/>
              <a:t>das </a:t>
            </a:r>
            <a:r>
              <a:rPr lang="en-US" dirty="0" err="1"/>
              <a:t>Risiko</a:t>
            </a:r>
            <a:r>
              <a:rPr lang="en-US" dirty="0"/>
              <a:t> </a:t>
            </a:r>
            <a:r>
              <a:rPr lang="en-US" dirty="0" err="1"/>
              <a:t>für</a:t>
            </a:r>
            <a:r>
              <a:rPr lang="en-US" dirty="0"/>
              <a:t> </a:t>
            </a:r>
            <a:r>
              <a:rPr lang="en-US" dirty="0" err="1"/>
              <a:t>eine</a:t>
            </a:r>
            <a:r>
              <a:rPr lang="en-US" dirty="0"/>
              <a:t> RA?</a:t>
            </a:r>
            <a:endParaRPr lang="de-DE" altLang="de-DE" dirty="0"/>
          </a:p>
        </p:txBody>
      </p:sp>
      <p:sp>
        <p:nvSpPr>
          <p:cNvPr id="6" name="Pfeil nach rechts 5"/>
          <p:cNvSpPr/>
          <p:nvPr/>
        </p:nvSpPr>
        <p:spPr>
          <a:xfrm>
            <a:off x="3249936" y="3047190"/>
            <a:ext cx="1026114" cy="16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138981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2731707" y="5727072"/>
            <a:ext cx="47184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Font typeface="Times" pitchFamily="18" charset="0"/>
              <a:buChar char="•"/>
              <a:defRPr sz="3200">
                <a:solidFill>
                  <a:schemeClr val="tx1"/>
                </a:solidFill>
                <a:latin typeface="Arial" charset="0"/>
              </a:defRPr>
            </a:lvl1pPr>
            <a:lvl2pPr marL="742950" indent="-285750">
              <a:spcBef>
                <a:spcPct val="20000"/>
              </a:spcBef>
              <a:buClr>
                <a:schemeClr val="accent2"/>
              </a:buClr>
              <a:buFont typeface="Wingdings" pitchFamily="2" charset="2"/>
              <a:buChar char="w"/>
              <a:defRPr sz="2800">
                <a:solidFill>
                  <a:schemeClr val="tx1"/>
                </a:solidFill>
                <a:latin typeface="Arial" charset="0"/>
              </a:defRPr>
            </a:lvl2pPr>
            <a:lvl3pPr marL="1143000" indent="-228600">
              <a:spcBef>
                <a:spcPct val="20000"/>
              </a:spcBef>
              <a:buClr>
                <a:schemeClr val="accent1"/>
              </a:buClr>
              <a:buFont typeface="Wingdings" pitchFamily="2" charset="2"/>
              <a:buChar char="§"/>
              <a:defRPr sz="2400">
                <a:solidFill>
                  <a:schemeClr val="tx1"/>
                </a:solidFill>
                <a:latin typeface="Arial" charset="0"/>
              </a:defRPr>
            </a:lvl3pPr>
            <a:lvl4pPr marL="1600200" indent="-228600">
              <a:spcBef>
                <a:spcPct val="20000"/>
              </a:spcBef>
              <a:buClr>
                <a:schemeClr val="accent2"/>
              </a:buClr>
              <a:buFont typeface="Times" pitchFamily="18" charset="0"/>
              <a:buChar char="•"/>
              <a:defRPr sz="2000">
                <a:solidFill>
                  <a:schemeClr val="tx1"/>
                </a:solidFill>
                <a:latin typeface="Arial" charset="0"/>
              </a:defRPr>
            </a:lvl4pPr>
            <a:lvl5pPr marL="2057400" indent="-228600">
              <a:spcBef>
                <a:spcPct val="20000"/>
              </a:spcBef>
              <a:buClr>
                <a:schemeClr val="tx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Font typeface="Wingdings" pitchFamily="2" charset="2"/>
              <a:buChar char="§"/>
              <a:defRPr sz="2000">
                <a:solidFill>
                  <a:schemeClr val="tx1"/>
                </a:solidFill>
                <a:latin typeface="Arial" charset="0"/>
              </a:defRPr>
            </a:lvl9pPr>
          </a:lstStyle>
          <a:p>
            <a:pPr marL="0" marR="0" lvl="0" indent="0" algn="l" defTabSz="685800" rtl="0" eaLnBrk="1" fontAlgn="base" latinLnBrk="0" hangingPunct="1">
              <a:lnSpc>
                <a:spcPct val="100000"/>
              </a:lnSpc>
              <a:spcBef>
                <a:spcPct val="0"/>
              </a:spcBef>
              <a:spcAft>
                <a:spcPct val="0"/>
              </a:spcAft>
              <a:buClrTx/>
              <a:buSzTx/>
              <a:buFont typeface="Times" pitchFamily="18" charset="0"/>
              <a:buNone/>
              <a:tabLst/>
              <a:defRPr/>
            </a:pPr>
            <a:r>
              <a:rPr kumimoji="0" lang="de-DE" altLang="de-DE" sz="1200" b="1" i="0" u="none" strike="noStrike" kern="1200" cap="none" spc="0" normalizeH="0" baseline="0" noProof="0" dirty="0" err="1">
                <a:ln>
                  <a:noFill/>
                </a:ln>
                <a:solidFill>
                  <a:srgbClr val="000000"/>
                </a:solidFill>
                <a:effectLst/>
                <a:uLnTx/>
                <a:uFillTx/>
                <a:latin typeface="Arial Narrow" pitchFamily="34" charset="0"/>
                <a:ea typeface="+mn-ea"/>
                <a:cs typeface="+mn-cs"/>
              </a:rPr>
              <a:t>Marchand</a:t>
            </a:r>
            <a:r>
              <a:rPr kumimoji="0" lang="de-DE" altLang="de-DE" sz="1200" b="1" i="0" u="none" strike="noStrike" kern="1200" cap="none" spc="0" normalizeH="0" baseline="0" noProof="0" dirty="0">
                <a:ln>
                  <a:noFill/>
                </a:ln>
                <a:solidFill>
                  <a:srgbClr val="000000"/>
                </a:solidFill>
                <a:effectLst/>
                <a:uLnTx/>
                <a:uFillTx/>
                <a:latin typeface="Arial Narrow" pitchFamily="34" charset="0"/>
                <a:ea typeface="+mn-ea"/>
                <a:cs typeface="+mn-cs"/>
              </a:rPr>
              <a:t>, N. et al, </a:t>
            </a:r>
            <a:r>
              <a:rPr kumimoji="0" lang="en-US" altLang="de-DE" sz="1200" b="1" i="0" u="none" strike="noStrike" kern="1200" cap="none" spc="0" normalizeH="0" baseline="0" noProof="0" dirty="0">
                <a:ln>
                  <a:noFill/>
                </a:ln>
                <a:solidFill>
                  <a:srgbClr val="000000"/>
                </a:solidFill>
                <a:effectLst/>
                <a:uLnTx/>
                <a:uFillTx/>
                <a:latin typeface="Arial Narrow" pitchFamily="34" charset="0"/>
                <a:ea typeface="+mn-ea"/>
                <a:cs typeface="+mn-cs"/>
              </a:rPr>
              <a:t>Arthritis </a:t>
            </a:r>
            <a:r>
              <a:rPr kumimoji="0" lang="en-US" altLang="de-DE" sz="1200" b="1" i="0" u="none" strike="noStrike" kern="1200" cap="none" spc="0" normalizeH="0" baseline="0" noProof="0" dirty="0" err="1">
                <a:ln>
                  <a:noFill/>
                </a:ln>
                <a:solidFill>
                  <a:srgbClr val="000000"/>
                </a:solidFill>
                <a:effectLst/>
                <a:uLnTx/>
                <a:uFillTx/>
                <a:latin typeface="Arial Narrow" pitchFamily="34" charset="0"/>
                <a:ea typeface="+mn-ea"/>
                <a:cs typeface="+mn-cs"/>
              </a:rPr>
              <a:t>Rheumatol</a:t>
            </a:r>
            <a:r>
              <a:rPr kumimoji="0" lang="en-US" altLang="de-DE" sz="1200" b="1" i="0" u="none" strike="noStrike" kern="1200" cap="none" spc="0" normalizeH="0" baseline="0" noProof="0" dirty="0">
                <a:ln>
                  <a:noFill/>
                </a:ln>
                <a:solidFill>
                  <a:srgbClr val="000000"/>
                </a:solidFill>
                <a:effectLst/>
                <a:uLnTx/>
                <a:uFillTx/>
                <a:latin typeface="Arial Narrow" pitchFamily="34" charset="0"/>
                <a:ea typeface="+mn-ea"/>
                <a:cs typeface="+mn-cs"/>
              </a:rPr>
              <a:t>. 2020; 72 (</a:t>
            </a:r>
            <a:r>
              <a:rPr kumimoji="0" lang="en-US" altLang="de-DE" sz="1200" b="1" i="0" u="none" strike="noStrike" kern="1200" cap="none" spc="0" normalizeH="0" baseline="0" noProof="0" dirty="0" err="1">
                <a:ln>
                  <a:noFill/>
                </a:ln>
                <a:solidFill>
                  <a:srgbClr val="000000"/>
                </a:solidFill>
                <a:effectLst/>
                <a:uLnTx/>
                <a:uFillTx/>
                <a:latin typeface="Arial Narrow" pitchFamily="34" charset="0"/>
                <a:ea typeface="+mn-ea"/>
                <a:cs typeface="+mn-cs"/>
              </a:rPr>
              <a:t>suppl</a:t>
            </a:r>
            <a:r>
              <a:rPr kumimoji="0" lang="en-US" altLang="de-DE" sz="1200" b="1" i="0" u="none" strike="noStrike" kern="1200" cap="none" spc="0" normalizeH="0" baseline="0" noProof="0" dirty="0">
                <a:ln>
                  <a:noFill/>
                </a:ln>
                <a:solidFill>
                  <a:srgbClr val="000000"/>
                </a:solidFill>
                <a:effectLst/>
                <a:uLnTx/>
                <a:uFillTx/>
                <a:latin typeface="Arial Narrow" pitchFamily="34" charset="0"/>
                <a:ea typeface="+mn-ea"/>
                <a:cs typeface="+mn-cs"/>
              </a:rPr>
              <a:t> 10)</a:t>
            </a:r>
            <a:r>
              <a:rPr kumimoji="0" lang="de-DE" altLang="de-DE" sz="1200" b="1" i="0" u="none" strike="noStrike" kern="1200" cap="none" spc="0" normalizeH="0" baseline="0" noProof="0" dirty="0">
                <a:ln>
                  <a:noFill/>
                </a:ln>
                <a:solidFill>
                  <a:srgbClr val="000000"/>
                </a:solidFill>
                <a:effectLst/>
                <a:uLnTx/>
                <a:uFillTx/>
                <a:latin typeface="Arial Narrow" pitchFamily="34" charset="0"/>
                <a:ea typeface="+mn-ea"/>
                <a:cs typeface="+mn-cs"/>
              </a:rPr>
              <a:t>, Abstract # 1003</a:t>
            </a:r>
          </a:p>
        </p:txBody>
      </p:sp>
      <p:sp>
        <p:nvSpPr>
          <p:cNvPr id="77828" name="Rectangle 4"/>
          <p:cNvSpPr>
            <a:spLocks noGrp="1" noChangeArrowheads="1"/>
          </p:cNvSpPr>
          <p:nvPr>
            <p:ph type="title"/>
          </p:nvPr>
        </p:nvSpPr>
        <p:spPr>
          <a:xfrm>
            <a:off x="400876" y="208343"/>
            <a:ext cx="11257723" cy="742950"/>
          </a:xfrm>
        </p:spPr>
        <p:txBody>
          <a:bodyPr>
            <a:noAutofit/>
          </a:bodyPr>
          <a:lstStyle/>
          <a:p>
            <a:r>
              <a:rPr lang="en-US" dirty="0" err="1"/>
              <a:t>Welchen</a:t>
            </a:r>
            <a:r>
              <a:rPr lang="en-US" dirty="0"/>
              <a:t> </a:t>
            </a:r>
            <a:r>
              <a:rPr lang="en-US" dirty="0" err="1"/>
              <a:t>Einfluss</a:t>
            </a:r>
            <a:r>
              <a:rPr lang="en-US" dirty="0"/>
              <a:t> hat das </a:t>
            </a:r>
            <a:r>
              <a:rPr lang="en-US" dirty="0" err="1" smtClean="0"/>
              <a:t>Übergewicht</a:t>
            </a:r>
            <a:r>
              <a:rPr lang="en-US" dirty="0" smtClean="0"/>
              <a:t> auf </a:t>
            </a:r>
            <a:r>
              <a:rPr lang="en-US" dirty="0"/>
              <a:t>das </a:t>
            </a:r>
            <a:r>
              <a:rPr lang="en-US" dirty="0" err="1"/>
              <a:t>Risiko</a:t>
            </a:r>
            <a:r>
              <a:rPr lang="en-US" dirty="0"/>
              <a:t> </a:t>
            </a:r>
            <a:r>
              <a:rPr lang="en-US" dirty="0" err="1"/>
              <a:t>für</a:t>
            </a:r>
            <a:r>
              <a:rPr lang="en-US" dirty="0"/>
              <a:t> </a:t>
            </a:r>
            <a:r>
              <a:rPr lang="en-US" dirty="0" err="1"/>
              <a:t>eine</a:t>
            </a:r>
            <a:r>
              <a:rPr lang="en-US" dirty="0"/>
              <a:t> RA?</a:t>
            </a:r>
            <a:endParaRPr lang="de-DE" altLang="de-DE" dirty="0"/>
          </a:p>
        </p:txBody>
      </p:sp>
      <p:pic>
        <p:nvPicPr>
          <p:cNvPr id="3" name="Grafik 2"/>
          <p:cNvPicPr>
            <a:picLocks noChangeAspect="1"/>
          </p:cNvPicPr>
          <p:nvPr/>
        </p:nvPicPr>
        <p:blipFill rotWithShape="1">
          <a:blip r:embed="rId3"/>
          <a:srcRect t="33018"/>
          <a:stretch/>
        </p:blipFill>
        <p:spPr>
          <a:xfrm>
            <a:off x="633375" y="2395331"/>
            <a:ext cx="10607781" cy="3612516"/>
          </a:xfrm>
          <a:prstGeom prst="rect">
            <a:avLst/>
          </a:prstGeom>
        </p:spPr>
      </p:pic>
      <p:sp>
        <p:nvSpPr>
          <p:cNvPr id="6" name="Pfeil nach rechts 5"/>
          <p:cNvSpPr/>
          <p:nvPr/>
        </p:nvSpPr>
        <p:spPr>
          <a:xfrm>
            <a:off x="122755" y="3780217"/>
            <a:ext cx="799747" cy="27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Textfeld 3"/>
          <p:cNvSpPr txBox="1"/>
          <p:nvPr/>
        </p:nvSpPr>
        <p:spPr>
          <a:xfrm>
            <a:off x="3585754" y="1537722"/>
            <a:ext cx="7728847" cy="830997"/>
          </a:xfrm>
          <a:prstGeom prst="rect">
            <a:avLst/>
          </a:prstGeom>
          <a:solidFill>
            <a:schemeClr val="tx2"/>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Abnahme     Stabil        Zunahme   </a:t>
            </a:r>
            <a:r>
              <a:rPr kumimoji="0" lang="de-DE" sz="2400" b="0" i="0" u="none" strike="noStrike" kern="1200" cap="none" spc="0" normalizeH="0" baseline="0" noProof="0" dirty="0" err="1">
                <a:ln>
                  <a:noFill/>
                </a:ln>
                <a:solidFill>
                  <a:prstClr val="white"/>
                </a:solidFill>
                <a:effectLst/>
                <a:uLnTx/>
                <a:uFillTx/>
                <a:latin typeface="Gill Sans MT"/>
                <a:ea typeface="+mn-ea"/>
                <a:cs typeface="+mn-cs"/>
              </a:rPr>
              <a:t>Zunahme</a:t>
            </a:r>
            <a:r>
              <a:rPr kumimoji="0" lang="de-DE" sz="2400" b="0" i="0" u="none" strike="noStrike" kern="1200" cap="none" spc="0" normalizeH="0" baseline="0" noProof="0" dirty="0">
                <a:ln>
                  <a:noFill/>
                </a:ln>
                <a:solidFill>
                  <a:prstClr val="white"/>
                </a:solidFill>
                <a:effectLst/>
                <a:uLnTx/>
                <a:uFillTx/>
                <a:latin typeface="Gill Sans MT"/>
                <a:ea typeface="+mn-ea"/>
                <a:cs typeface="+mn-cs"/>
              </a:rPr>
              <a:t>      </a:t>
            </a:r>
            <a:r>
              <a:rPr kumimoji="0" lang="de-DE" sz="2400" b="0" i="0" u="none" strike="noStrike" kern="1200" cap="none" spc="0" normalizeH="0" baseline="0" noProof="0" dirty="0" err="1">
                <a:ln>
                  <a:noFill/>
                </a:ln>
                <a:solidFill>
                  <a:prstClr val="white"/>
                </a:solidFill>
                <a:effectLst/>
                <a:uLnTx/>
                <a:uFillTx/>
                <a:latin typeface="Gill Sans MT"/>
                <a:ea typeface="+mn-ea"/>
                <a:cs typeface="+mn-cs"/>
              </a:rPr>
              <a:t>Zunahme</a:t>
            </a:r>
            <a:endParaRPr kumimoji="0" lang="de-DE" sz="2400" b="0" i="0" u="none" strike="noStrike" kern="1200" cap="none" spc="0" normalizeH="0" baseline="0" noProof="0" dirty="0">
              <a:ln>
                <a:noFill/>
              </a:ln>
              <a:solidFill>
                <a:prstClr val="white"/>
              </a:solidFill>
              <a:effectLst/>
              <a:uLnTx/>
              <a:uFillTx/>
              <a:latin typeface="Gill Sans M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&gt;2kg         (Referenz)   (2-10kg)     (10-20kg)      (über 20kg)</a:t>
            </a:r>
          </a:p>
        </p:txBody>
      </p:sp>
      <p:sp>
        <p:nvSpPr>
          <p:cNvPr id="7" name="Abgerundetes Rechteck 6"/>
          <p:cNvSpPr/>
          <p:nvPr/>
        </p:nvSpPr>
        <p:spPr>
          <a:xfrm>
            <a:off x="2731707" y="4455113"/>
            <a:ext cx="8620195" cy="3057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378397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ext Box 2"/>
          <p:cNvSpPr txBox="1">
            <a:spLocks noChangeArrowheads="1"/>
          </p:cNvSpPr>
          <p:nvPr/>
        </p:nvSpPr>
        <p:spPr bwMode="auto">
          <a:xfrm>
            <a:off x="2884488" y="14081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32131" name="Text Box 7"/>
          <p:cNvSpPr txBox="1">
            <a:spLocks noChangeArrowheads="1"/>
          </p:cNvSpPr>
          <p:nvPr/>
        </p:nvSpPr>
        <p:spPr bwMode="auto">
          <a:xfrm>
            <a:off x="1169989" y="6533805"/>
            <a:ext cx="44087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De Hair et al, Ann </a:t>
            </a:r>
            <a:r>
              <a:rPr kumimoji="0" lang="de-DE" sz="1600" b="0" i="0" u="none" strike="noStrike" kern="1200" cap="none" spc="0" normalizeH="0" baseline="0" noProof="0" dirty="0" err="1">
                <a:ln>
                  <a:noFill/>
                </a:ln>
                <a:solidFill>
                  <a:srgbClr val="000000"/>
                </a:solidFill>
                <a:effectLst/>
                <a:uLnTx/>
                <a:uFillTx/>
                <a:latin typeface="Calibri" pitchFamily="34" charset="0"/>
                <a:ea typeface="+mn-ea"/>
                <a:cs typeface="Calibri" pitchFamily="34" charset="0"/>
              </a:rPr>
              <a:t>Rheum</a:t>
            </a:r>
            <a:r>
              <a:rPr kumimoji="0" lang="de-DE" sz="16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 Dis 72: 1273-1279, 2013</a:t>
            </a:r>
          </a:p>
        </p:txBody>
      </p:sp>
      <p:sp>
        <p:nvSpPr>
          <p:cNvPr id="432132" name="Rectangle 9"/>
          <p:cNvSpPr>
            <a:spLocks noGrp="1" noChangeArrowheads="1"/>
          </p:cNvSpPr>
          <p:nvPr>
            <p:ph type="title"/>
          </p:nvPr>
        </p:nvSpPr>
        <p:spPr>
          <a:xfrm>
            <a:off x="357808" y="-122323"/>
            <a:ext cx="11638721" cy="1066800"/>
          </a:xfrm>
        </p:spPr>
        <p:txBody>
          <a:bodyPr/>
          <a:lstStyle/>
          <a:p>
            <a:r>
              <a:rPr lang="de-DE" sz="2800" dirty="0" smtClean="0"/>
              <a:t>Wechselwirkung zwischen Rauchen </a:t>
            </a:r>
            <a:r>
              <a:rPr lang="de-DE" sz="2800" dirty="0"/>
              <a:t>und Übergewicht </a:t>
            </a:r>
            <a:r>
              <a:rPr lang="de-DE" sz="2800" dirty="0" smtClean="0"/>
              <a:t/>
            </a:r>
            <a:br>
              <a:rPr lang="de-DE" sz="2800" dirty="0" smtClean="0"/>
            </a:br>
            <a:r>
              <a:rPr lang="de-DE" sz="2800" dirty="0" smtClean="0"/>
              <a:t>als Risikofaktoren für </a:t>
            </a:r>
            <a:r>
              <a:rPr lang="de-DE" sz="2800" dirty="0"/>
              <a:t>eine RA</a:t>
            </a:r>
          </a:p>
        </p:txBody>
      </p:sp>
      <p:pic>
        <p:nvPicPr>
          <p:cNvPr id="51202" name="Picture 2" descr="Figure 1">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695"/>
          <a:stretch/>
        </p:blipFill>
        <p:spPr bwMode="auto">
          <a:xfrm>
            <a:off x="1971261" y="1204395"/>
            <a:ext cx="5436525" cy="506949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ige Legende 1"/>
          <p:cNvSpPr/>
          <p:nvPr/>
        </p:nvSpPr>
        <p:spPr bwMode="auto">
          <a:xfrm>
            <a:off x="7772819" y="5195636"/>
            <a:ext cx="2460567" cy="831273"/>
          </a:xfrm>
          <a:prstGeom prst="wedgeRectCallout">
            <a:avLst>
              <a:gd name="adj1" fmla="val -66779"/>
              <a:gd name="adj2" fmla="val -20357"/>
            </a:avLst>
          </a:prstGeom>
          <a:solidFill>
            <a:srgbClr val="0033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Gill Sans MT"/>
                <a:ea typeface="+mn-ea"/>
                <a:cs typeface="+mn-cs"/>
              </a:rPr>
              <a:t>Nichtraucher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Gill Sans MT"/>
                <a:ea typeface="+mn-ea"/>
                <a:cs typeface="+mn-cs"/>
              </a:rPr>
              <a:t>BMI unter 25</a:t>
            </a:r>
          </a:p>
        </p:txBody>
      </p:sp>
      <p:sp>
        <p:nvSpPr>
          <p:cNvPr id="7" name="Rechteckige Legende 6"/>
          <p:cNvSpPr/>
          <p:nvPr/>
        </p:nvSpPr>
        <p:spPr bwMode="auto">
          <a:xfrm>
            <a:off x="7772819" y="3139685"/>
            <a:ext cx="2460567" cy="831273"/>
          </a:xfrm>
          <a:prstGeom prst="wedgeRectCallout">
            <a:avLst>
              <a:gd name="adj1" fmla="val -66500"/>
              <a:gd name="adj2" fmla="val 118426"/>
            </a:avLst>
          </a:prstGeom>
          <a:solidFill>
            <a:srgbClr val="8000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Gill Sans MT"/>
                <a:ea typeface="+mn-ea"/>
                <a:cs typeface="+mn-cs"/>
              </a:rPr>
              <a:t>Raucher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Gill Sans MT"/>
                <a:ea typeface="+mn-ea"/>
                <a:cs typeface="+mn-cs"/>
              </a:rPr>
              <a:t>BMI unter 25</a:t>
            </a:r>
          </a:p>
        </p:txBody>
      </p:sp>
      <p:sp>
        <p:nvSpPr>
          <p:cNvPr id="8" name="Rechteckige Legende 7"/>
          <p:cNvSpPr/>
          <p:nvPr/>
        </p:nvSpPr>
        <p:spPr bwMode="auto">
          <a:xfrm>
            <a:off x="7772819" y="4207566"/>
            <a:ext cx="2460567" cy="831273"/>
          </a:xfrm>
          <a:prstGeom prst="wedgeRectCallout">
            <a:avLst>
              <a:gd name="adj1" fmla="val -66221"/>
              <a:gd name="adj2" fmla="val 29643"/>
            </a:avLst>
          </a:prstGeom>
          <a:solidFill>
            <a:srgbClr val="6666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Gill Sans MT"/>
                <a:ea typeface="+mn-ea"/>
                <a:cs typeface="+mn-cs"/>
              </a:rPr>
              <a:t>Nichtraucher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Gill Sans MT"/>
                <a:ea typeface="+mn-ea"/>
                <a:cs typeface="+mn-cs"/>
              </a:rPr>
              <a:t>BMI über 25</a:t>
            </a:r>
          </a:p>
        </p:txBody>
      </p:sp>
      <p:sp>
        <p:nvSpPr>
          <p:cNvPr id="9" name="Rechteckige Legende 8"/>
          <p:cNvSpPr/>
          <p:nvPr/>
        </p:nvSpPr>
        <p:spPr bwMode="auto">
          <a:xfrm>
            <a:off x="7772819" y="1408113"/>
            <a:ext cx="2460567" cy="831273"/>
          </a:xfrm>
          <a:prstGeom prst="wedgeRectCallout">
            <a:avLst>
              <a:gd name="adj1" fmla="val -66779"/>
              <a:gd name="adj2" fmla="val -20357"/>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Gill Sans MT"/>
                <a:ea typeface="+mn-ea"/>
                <a:cs typeface="+mn-cs"/>
              </a:rPr>
              <a:t>Raucher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Gill Sans MT"/>
                <a:ea typeface="+mn-ea"/>
                <a:cs typeface="+mn-cs"/>
              </a:rPr>
              <a:t>BMI über 25</a:t>
            </a:r>
          </a:p>
        </p:txBody>
      </p:sp>
    </p:spTree>
    <p:extLst>
      <p:ext uri="{BB962C8B-B14F-4D97-AF65-F5344CB8AC3E}">
        <p14:creationId xmlns:p14="http://schemas.microsoft.com/office/powerpoint/2010/main" val="13644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18322" y="1762539"/>
            <a:ext cx="10972800" cy="990600"/>
          </a:xfrm>
        </p:spPr>
        <p:txBody>
          <a:bodyPr>
            <a:normAutofit fontScale="90000"/>
          </a:bodyPr>
          <a:lstStyle/>
          <a:p>
            <a:r>
              <a:rPr lang="en-US" dirty="0" err="1" smtClean="0"/>
              <a:t>Senkt</a:t>
            </a:r>
            <a:r>
              <a:rPr lang="en-US" dirty="0" smtClean="0"/>
              <a:t> </a:t>
            </a:r>
            <a:r>
              <a:rPr lang="en-US" dirty="0" err="1" smtClean="0"/>
              <a:t>eine</a:t>
            </a:r>
            <a:r>
              <a:rPr lang="en-US" dirty="0" smtClean="0"/>
              <a:t> </a:t>
            </a:r>
            <a:r>
              <a:rPr lang="en-US" dirty="0" err="1" smtClean="0"/>
              <a:t>Gewichtsreduktion</a:t>
            </a:r>
            <a:r>
              <a:rPr lang="en-US" dirty="0" smtClean="0"/>
              <a:t> das </a:t>
            </a:r>
            <a:r>
              <a:rPr lang="en-US" dirty="0" err="1" smtClean="0"/>
              <a:t>Risiko</a:t>
            </a:r>
            <a:r>
              <a:rPr lang="en-US" dirty="0" smtClean="0"/>
              <a:t> </a:t>
            </a:r>
            <a:br>
              <a:rPr lang="en-US" dirty="0" smtClean="0"/>
            </a:br>
            <a:r>
              <a:rPr lang="en-US" dirty="0" err="1" smtClean="0"/>
              <a:t>für</a:t>
            </a:r>
            <a:r>
              <a:rPr lang="en-US" dirty="0" smtClean="0"/>
              <a:t> </a:t>
            </a:r>
            <a:r>
              <a:rPr lang="en-US" dirty="0" err="1" smtClean="0"/>
              <a:t>rheumatische</a:t>
            </a:r>
            <a:r>
              <a:rPr lang="en-US" dirty="0" smtClean="0"/>
              <a:t> </a:t>
            </a:r>
            <a:r>
              <a:rPr lang="en-US" dirty="0" err="1" smtClean="0"/>
              <a:t>Erkrankungen</a:t>
            </a:r>
            <a:r>
              <a:rPr lang="en-US" dirty="0" smtClean="0"/>
              <a:t>?</a:t>
            </a:r>
            <a:endParaRPr lang="en-US" dirty="0"/>
          </a:p>
        </p:txBody>
      </p:sp>
    </p:spTree>
    <p:extLst>
      <p:ext uri="{BB962C8B-B14F-4D97-AF65-F5344CB8AC3E}">
        <p14:creationId xmlns:p14="http://schemas.microsoft.com/office/powerpoint/2010/main" val="1480220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a:srcRect l="995" t="10288" r="47661" b="1676"/>
          <a:stretch/>
        </p:blipFill>
        <p:spPr>
          <a:xfrm>
            <a:off x="5365899" y="614149"/>
            <a:ext cx="6302428" cy="5853562"/>
          </a:xfrm>
          <a:prstGeom prst="rect">
            <a:avLst/>
          </a:prstGeom>
        </p:spPr>
      </p:pic>
      <p:sp>
        <p:nvSpPr>
          <p:cNvPr id="3" name="Titel 2"/>
          <p:cNvSpPr>
            <a:spLocks noGrp="1"/>
          </p:cNvSpPr>
          <p:nvPr>
            <p:ph type="title"/>
          </p:nvPr>
        </p:nvSpPr>
        <p:spPr>
          <a:xfrm>
            <a:off x="364542" y="326042"/>
            <a:ext cx="9025666" cy="990600"/>
          </a:xfrm>
        </p:spPr>
        <p:txBody>
          <a:bodyPr anchor="t">
            <a:noAutofit/>
          </a:bodyPr>
          <a:lstStyle/>
          <a:p>
            <a:r>
              <a:rPr lang="en-US" sz="2000" dirty="0" err="1"/>
              <a:t>Bariatrische</a:t>
            </a:r>
            <a:r>
              <a:rPr lang="en-US" sz="2000" dirty="0"/>
              <a:t> </a:t>
            </a:r>
            <a:r>
              <a:rPr lang="en-US" sz="2000" dirty="0" err="1"/>
              <a:t>Chirurgie</a:t>
            </a:r>
            <a:r>
              <a:rPr lang="en-US" sz="2000" dirty="0"/>
              <a:t> in </a:t>
            </a:r>
            <a:r>
              <a:rPr lang="en-US" sz="2000" dirty="0" err="1"/>
              <a:t>Schweden</a:t>
            </a:r>
            <a:r>
              <a:rPr lang="en-US" sz="2000" dirty="0"/>
              <a:t>: </a:t>
            </a:r>
            <a:r>
              <a:rPr lang="en-US" sz="2400" dirty="0"/>
              <a:t/>
            </a:r>
            <a:br>
              <a:rPr lang="en-US" sz="2400" dirty="0"/>
            </a:br>
            <a:r>
              <a:rPr lang="en-US" sz="2400" dirty="0" err="1"/>
              <a:t>Auswirkung</a:t>
            </a:r>
            <a:r>
              <a:rPr lang="en-US" sz="2400" dirty="0"/>
              <a:t> auf die </a:t>
            </a:r>
            <a:r>
              <a:rPr lang="en-US" sz="2400" dirty="0" err="1"/>
              <a:t>Inzidenz</a:t>
            </a:r>
            <a:r>
              <a:rPr lang="en-US" sz="2400" dirty="0"/>
              <a:t>  </a:t>
            </a:r>
            <a:r>
              <a:rPr lang="en-US" sz="2400" dirty="0" smtClean="0"/>
              <a:t>der RA</a:t>
            </a:r>
            <a:endParaRPr lang="de-DE" sz="2400" dirty="0"/>
          </a:p>
        </p:txBody>
      </p:sp>
      <p:sp>
        <p:nvSpPr>
          <p:cNvPr id="4" name="Textfeld 3"/>
          <p:cNvSpPr txBox="1"/>
          <p:nvPr/>
        </p:nvSpPr>
        <p:spPr>
          <a:xfrm>
            <a:off x="290186" y="5944491"/>
            <a:ext cx="37818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prstClr val="black"/>
                </a:solidFill>
                <a:effectLst/>
                <a:uLnTx/>
                <a:uFillTx/>
                <a:latin typeface="Times New Roman" pitchFamily="18" charset="0"/>
                <a:ea typeface="+mn-ea"/>
                <a:cs typeface="+mn-cs"/>
              </a:rPr>
              <a:t>Maglio</a:t>
            </a:r>
            <a:r>
              <a:rPr kumimoji="0" lang="de-DE" sz="1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de-DE" sz="1400" b="0" i="0" u="none" strike="noStrike" kern="1200" cap="none" spc="0" normalizeH="0" baseline="0" noProof="0" dirty="0" smtClean="0">
                <a:ln>
                  <a:noFill/>
                </a:ln>
                <a:solidFill>
                  <a:prstClr val="black"/>
                </a:solidFill>
                <a:effectLst/>
                <a:uLnTx/>
                <a:uFillTx/>
                <a:latin typeface="Times New Roman" pitchFamily="18" charset="0"/>
                <a:ea typeface="+mn-ea"/>
                <a:cs typeface="+mn-cs"/>
              </a:rPr>
              <a:t>C. et al. </a:t>
            </a:r>
            <a:r>
              <a:rPr kumimoji="0" lang="de-DE" sz="14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Rheumatology</a:t>
            </a:r>
            <a:r>
              <a:rPr kumimoji="0" lang="de-DE" sz="1400" b="0" i="0" u="none" strike="noStrike" kern="1200" cap="none" spc="0" normalizeH="0" baseline="0" noProof="0" dirty="0" smtClean="0">
                <a:ln>
                  <a:noFill/>
                </a:ln>
                <a:solidFill>
                  <a:prstClr val="black"/>
                </a:solidFill>
                <a:effectLst/>
                <a:uLnTx/>
                <a:uFillTx/>
                <a:latin typeface="Times New Roman" pitchFamily="18" charset="0"/>
                <a:ea typeface="+mn-ea"/>
                <a:cs typeface="+mn-cs"/>
              </a:rPr>
              <a:t> 2020;59:303-309</a:t>
            </a:r>
            <a:r>
              <a:rPr kumimoji="0" lang="de-DE" sz="1400" b="0" i="0" u="none" strike="noStrike" kern="1200" cap="none" spc="0" normalizeH="0" baseline="0" noProof="0" dirty="0">
                <a:ln>
                  <a:noFill/>
                </a:ln>
                <a:solidFill>
                  <a:prstClr val="black"/>
                </a:solidFill>
                <a:effectLst/>
                <a:uLnTx/>
                <a:uFillTx/>
                <a:latin typeface="Times New Roman" pitchFamily="18" charset="0"/>
                <a:ea typeface="+mn-ea"/>
                <a:cs typeface="+mn-cs"/>
              </a:rPr>
              <a:t>. </a:t>
            </a:r>
            <a:endParaRPr kumimoji="0" lang="de-DE" sz="1400" b="0" i="0" u="none"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doi</a:t>
            </a:r>
            <a:r>
              <a:rPr kumimoji="0" lang="de-DE" sz="14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de-DE" sz="1400" b="0" i="0" u="none" strike="noStrike" kern="1200" cap="none" spc="0" normalizeH="0" baseline="0" noProof="0" dirty="0" smtClean="0">
                <a:ln>
                  <a:noFill/>
                </a:ln>
                <a:solidFill>
                  <a:prstClr val="black"/>
                </a:solidFill>
                <a:effectLst/>
                <a:uLnTx/>
                <a:uFillTx/>
                <a:latin typeface="Times New Roman" pitchFamily="18" charset="0"/>
                <a:ea typeface="+mn-ea"/>
                <a:cs typeface="+mn-cs"/>
              </a:rPr>
              <a:t>10.1093/</a:t>
            </a:r>
            <a:r>
              <a:rPr kumimoji="0" lang="de-DE" sz="14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rheumatology</a:t>
            </a:r>
            <a:r>
              <a:rPr kumimoji="0" lang="de-DE" sz="1400" b="0" i="0" u="none" strike="noStrike" kern="1200" cap="none" spc="0" normalizeH="0" baseline="0" noProof="0" dirty="0" smtClean="0">
                <a:ln>
                  <a:noFill/>
                </a:ln>
                <a:solidFill>
                  <a:prstClr val="black"/>
                </a:solidFill>
                <a:effectLst/>
                <a:uLnTx/>
                <a:uFillTx/>
                <a:latin typeface="Times New Roman" pitchFamily="18" charset="0"/>
                <a:ea typeface="+mn-ea"/>
                <a:cs typeface="+mn-cs"/>
              </a:rPr>
              <a:t>/kez275</a:t>
            </a:r>
            <a:endParaRPr kumimoji="0" lang="de-DE" sz="14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Rechteck 10"/>
          <p:cNvSpPr/>
          <p:nvPr/>
        </p:nvSpPr>
        <p:spPr>
          <a:xfrm>
            <a:off x="1824550" y="2144217"/>
            <a:ext cx="484758" cy="588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Rechteckige Legende 14"/>
          <p:cNvSpPr/>
          <p:nvPr/>
        </p:nvSpPr>
        <p:spPr>
          <a:xfrm>
            <a:off x="7869904" y="2426116"/>
            <a:ext cx="914400" cy="612648"/>
          </a:xfrm>
          <a:prstGeom prst="wedgeRectCallout">
            <a:avLst>
              <a:gd name="adj1" fmla="val 81397"/>
              <a:gd name="adj2" fmla="val 12684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a:ln>
                  <a:noFill/>
                </a:ln>
                <a:solidFill>
                  <a:prstClr val="white"/>
                </a:solidFill>
                <a:effectLst/>
                <a:uLnTx/>
                <a:uFillTx/>
                <a:latin typeface="Gill Sans MT"/>
                <a:ea typeface="+mn-ea"/>
                <a:cs typeface="+mn-cs"/>
              </a:rPr>
              <a:t>Op</a:t>
            </a:r>
            <a:endParaRPr kumimoji="0" lang="de-DE" sz="24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8" name="Rechteckige Legende 17"/>
          <p:cNvSpPr/>
          <p:nvPr/>
        </p:nvSpPr>
        <p:spPr>
          <a:xfrm>
            <a:off x="9876935" y="4309109"/>
            <a:ext cx="1398495" cy="612648"/>
          </a:xfrm>
          <a:prstGeom prst="wedgeRectCallout">
            <a:avLst>
              <a:gd name="adj1" fmla="val -109753"/>
              <a:gd name="adj2" fmla="val -8072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Kontrolle</a:t>
            </a:r>
          </a:p>
        </p:txBody>
      </p:sp>
      <p:pic>
        <p:nvPicPr>
          <p:cNvPr id="2050" name="Picture 2" descr="Sleeve, Roux-En-Y-, Mini-Bypass oder adjustierbares Magenband – in der Studie waren alle Formen eines bariatrischen Eingriffs erlaub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42" y="2144217"/>
            <a:ext cx="5681926" cy="197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54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
          </p:nvPr>
        </p:nvSpPr>
        <p:spPr/>
        <p:txBody>
          <a:bodyPr>
            <a:noAutofit/>
          </a:bodyPr>
          <a:lstStyle/>
          <a:p>
            <a:r>
              <a:rPr lang="en-US" sz="2400" dirty="0" err="1" smtClean="0"/>
              <a:t>Daten</a:t>
            </a:r>
            <a:r>
              <a:rPr lang="en-US" sz="2400" dirty="0" smtClean="0"/>
              <a:t> </a:t>
            </a:r>
            <a:r>
              <a:rPr lang="en-US" sz="2400" dirty="0" err="1" smtClean="0"/>
              <a:t>zu</a:t>
            </a:r>
            <a:r>
              <a:rPr lang="en-US" sz="2400" dirty="0" smtClean="0"/>
              <a:t> RA und </a:t>
            </a:r>
            <a:r>
              <a:rPr lang="en-US" sz="2400" dirty="0" err="1" smtClean="0"/>
              <a:t>Ernährung</a:t>
            </a:r>
            <a:r>
              <a:rPr lang="en-US" sz="2400" dirty="0" smtClean="0"/>
              <a:t> </a:t>
            </a:r>
            <a:r>
              <a:rPr lang="en-US" sz="2400" dirty="0" err="1" smtClean="0"/>
              <a:t>allgemein</a:t>
            </a:r>
            <a:endParaRPr lang="en-US" sz="2400" dirty="0" smtClean="0"/>
          </a:p>
          <a:p>
            <a:r>
              <a:rPr lang="en-US" sz="2400" dirty="0" err="1" smtClean="0"/>
              <a:t>Adipositas</a:t>
            </a:r>
            <a:r>
              <a:rPr lang="en-US" sz="2400" dirty="0" smtClean="0"/>
              <a:t> und (</a:t>
            </a:r>
            <a:r>
              <a:rPr lang="en-US" sz="2400" dirty="0" err="1" smtClean="0"/>
              <a:t>Fehl</a:t>
            </a:r>
            <a:r>
              <a:rPr lang="en-US" sz="2400" dirty="0" smtClean="0"/>
              <a:t>-)</a:t>
            </a:r>
            <a:r>
              <a:rPr lang="en-US" sz="2400" dirty="0" err="1" smtClean="0"/>
              <a:t>Ernährung</a:t>
            </a:r>
            <a:r>
              <a:rPr lang="en-US" sz="2400" dirty="0" smtClean="0"/>
              <a:t> </a:t>
            </a:r>
            <a:r>
              <a:rPr lang="en-US" sz="2400" dirty="0" err="1" smtClean="0"/>
              <a:t>als</a:t>
            </a:r>
            <a:r>
              <a:rPr lang="en-US" sz="2400" dirty="0" smtClean="0"/>
              <a:t> </a:t>
            </a:r>
            <a:r>
              <a:rPr lang="en-US" sz="2400" dirty="0" err="1" smtClean="0"/>
              <a:t>Auslöser</a:t>
            </a:r>
            <a:r>
              <a:rPr lang="en-US" sz="2400" dirty="0" smtClean="0"/>
              <a:t> </a:t>
            </a:r>
            <a:r>
              <a:rPr lang="en-US" sz="2400" dirty="0" err="1" smtClean="0"/>
              <a:t>rheumatischer</a:t>
            </a:r>
            <a:r>
              <a:rPr lang="en-US" sz="2400" dirty="0" smtClean="0"/>
              <a:t> </a:t>
            </a:r>
            <a:r>
              <a:rPr lang="en-US" sz="2400" dirty="0" err="1" smtClean="0"/>
              <a:t>Erkrankungen</a:t>
            </a:r>
            <a:endParaRPr lang="en-US" sz="2400" dirty="0" smtClean="0"/>
          </a:p>
          <a:p>
            <a:r>
              <a:rPr lang="en-US" sz="2400" dirty="0" err="1" smtClean="0"/>
              <a:t>Adipositas</a:t>
            </a:r>
            <a:r>
              <a:rPr lang="en-US" sz="2400" dirty="0" smtClean="0"/>
              <a:t> und der </a:t>
            </a:r>
            <a:r>
              <a:rPr lang="en-US" sz="2400" dirty="0" err="1" smtClean="0"/>
              <a:t>Therapieerfolg</a:t>
            </a:r>
            <a:endParaRPr lang="en-US" sz="2400" dirty="0" smtClean="0"/>
          </a:p>
          <a:p>
            <a:r>
              <a:rPr lang="en-US" sz="2400" dirty="0" err="1" smtClean="0"/>
              <a:t>Ernährungsformen</a:t>
            </a:r>
            <a:r>
              <a:rPr lang="en-US" sz="2400" dirty="0" smtClean="0"/>
              <a:t> </a:t>
            </a:r>
            <a:r>
              <a:rPr lang="en-US" sz="2400" dirty="0" err="1" smtClean="0"/>
              <a:t>bei</a:t>
            </a:r>
            <a:r>
              <a:rPr lang="en-US" sz="2400" dirty="0" smtClean="0"/>
              <a:t> </a:t>
            </a:r>
            <a:r>
              <a:rPr lang="en-US" sz="2400" dirty="0" err="1" smtClean="0"/>
              <a:t>etablierten</a:t>
            </a:r>
            <a:r>
              <a:rPr lang="en-US" sz="2400" dirty="0" smtClean="0"/>
              <a:t> </a:t>
            </a:r>
            <a:r>
              <a:rPr lang="en-US" sz="2400" dirty="0" err="1" smtClean="0"/>
              <a:t>rheumatischen</a:t>
            </a:r>
            <a:r>
              <a:rPr lang="en-US" sz="2400" dirty="0" smtClean="0"/>
              <a:t> </a:t>
            </a:r>
            <a:r>
              <a:rPr lang="en-US" sz="2400" dirty="0" err="1" smtClean="0"/>
              <a:t>Erkrankungen</a:t>
            </a:r>
            <a:endParaRPr lang="en-US" sz="2400" dirty="0" smtClean="0"/>
          </a:p>
          <a:p>
            <a:pPr lvl="1"/>
            <a:r>
              <a:rPr lang="en-US" sz="2175" dirty="0" err="1" smtClean="0"/>
              <a:t>Mediterrane</a:t>
            </a:r>
            <a:r>
              <a:rPr lang="en-US" sz="2175" dirty="0" smtClean="0"/>
              <a:t> </a:t>
            </a:r>
            <a:r>
              <a:rPr lang="en-US" sz="2175" dirty="0" err="1" smtClean="0"/>
              <a:t>Kost</a:t>
            </a:r>
            <a:r>
              <a:rPr lang="en-US" sz="2175" dirty="0" smtClean="0"/>
              <a:t> und </a:t>
            </a:r>
            <a:r>
              <a:rPr lang="en-US" sz="2175" dirty="0" err="1" smtClean="0"/>
              <a:t>andere</a:t>
            </a:r>
            <a:r>
              <a:rPr lang="en-US" sz="2175" dirty="0" smtClean="0"/>
              <a:t> </a:t>
            </a:r>
            <a:r>
              <a:rPr lang="en-US" sz="2175" dirty="0" err="1" smtClean="0"/>
              <a:t>pflanzenbasierte</a:t>
            </a:r>
            <a:r>
              <a:rPr lang="en-US" sz="2175" dirty="0" smtClean="0"/>
              <a:t> </a:t>
            </a:r>
            <a:r>
              <a:rPr lang="en-US" sz="2175" dirty="0" err="1" smtClean="0"/>
              <a:t>Kostformen</a:t>
            </a:r>
            <a:endParaRPr lang="en-US" sz="2175" dirty="0" smtClean="0"/>
          </a:p>
          <a:p>
            <a:pPr lvl="1"/>
            <a:r>
              <a:rPr lang="en-US" sz="2175" dirty="0"/>
              <a:t>Glutenfreie </a:t>
            </a:r>
            <a:r>
              <a:rPr lang="en-US" sz="2175" dirty="0" err="1"/>
              <a:t>Ernährung</a:t>
            </a:r>
            <a:endParaRPr lang="en-US" sz="2175" dirty="0"/>
          </a:p>
          <a:p>
            <a:pPr lvl="1"/>
            <a:r>
              <a:rPr lang="en-US" sz="2175" dirty="0" err="1" smtClean="0"/>
              <a:t>Ketogene</a:t>
            </a:r>
            <a:r>
              <a:rPr lang="en-US" sz="2175" dirty="0" smtClean="0"/>
              <a:t> </a:t>
            </a:r>
            <a:r>
              <a:rPr lang="en-US" sz="2175" dirty="0" err="1" smtClean="0"/>
              <a:t>Ernährung</a:t>
            </a:r>
            <a:endParaRPr lang="en-US" sz="2175" dirty="0" smtClean="0"/>
          </a:p>
          <a:p>
            <a:pPr lvl="1"/>
            <a:r>
              <a:rPr lang="en-US" sz="2175" dirty="0" smtClean="0"/>
              <a:t>Fasten</a:t>
            </a:r>
          </a:p>
          <a:p>
            <a:r>
              <a:rPr lang="en-US" sz="2400" dirty="0" err="1" smtClean="0"/>
              <a:t>Nahrungsergänzungsmittel</a:t>
            </a:r>
            <a:endParaRPr lang="en-US" sz="2400" dirty="0"/>
          </a:p>
        </p:txBody>
      </p:sp>
      <p:sp>
        <p:nvSpPr>
          <p:cNvPr id="77828" name="Rectangle 4"/>
          <p:cNvSpPr>
            <a:spLocks noGrp="1" noChangeArrowheads="1"/>
          </p:cNvSpPr>
          <p:nvPr>
            <p:ph type="title"/>
          </p:nvPr>
        </p:nvSpPr>
        <p:spPr/>
        <p:txBody>
          <a:bodyPr>
            <a:noAutofit/>
          </a:bodyPr>
          <a:lstStyle/>
          <a:p>
            <a:r>
              <a:rPr lang="de-DE" altLang="de-DE" dirty="0" smtClean="0"/>
              <a:t>Rheuma und Ernährung </a:t>
            </a:r>
            <a:endParaRPr lang="de-DE" altLang="de-DE" dirty="0"/>
          </a:p>
        </p:txBody>
      </p:sp>
    </p:spTree>
    <p:extLst>
      <p:ext uri="{BB962C8B-B14F-4D97-AF65-F5344CB8AC3E}">
        <p14:creationId xmlns:p14="http://schemas.microsoft.com/office/powerpoint/2010/main" val="972971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642335" y="152400"/>
            <a:ext cx="9025666" cy="990600"/>
          </a:xfrm>
        </p:spPr>
        <p:txBody>
          <a:bodyPr anchor="t">
            <a:noAutofit/>
          </a:bodyPr>
          <a:lstStyle/>
          <a:p>
            <a:r>
              <a:rPr lang="en-US" sz="2000" dirty="0" err="1"/>
              <a:t>Bariatrische</a:t>
            </a:r>
            <a:r>
              <a:rPr lang="en-US" sz="2000" dirty="0"/>
              <a:t> </a:t>
            </a:r>
            <a:r>
              <a:rPr lang="en-US" sz="2000" dirty="0" err="1"/>
              <a:t>Chirurgie</a:t>
            </a:r>
            <a:r>
              <a:rPr lang="en-US" sz="2000" dirty="0"/>
              <a:t> in </a:t>
            </a:r>
            <a:r>
              <a:rPr lang="en-US" sz="2000" dirty="0" err="1"/>
              <a:t>Schweden</a:t>
            </a:r>
            <a:r>
              <a:rPr lang="en-US" sz="2000" dirty="0"/>
              <a:t>: </a:t>
            </a:r>
            <a:r>
              <a:rPr lang="en-US" sz="2400" dirty="0"/>
              <a:t/>
            </a:r>
            <a:br>
              <a:rPr lang="en-US" sz="2400" dirty="0"/>
            </a:br>
            <a:r>
              <a:rPr lang="en-US" sz="2400" dirty="0" err="1"/>
              <a:t>Auswirkung</a:t>
            </a:r>
            <a:r>
              <a:rPr lang="en-US" sz="2400" dirty="0"/>
              <a:t> auf die </a:t>
            </a:r>
            <a:r>
              <a:rPr lang="en-US" sz="2400" dirty="0" err="1"/>
              <a:t>Inzidenz</a:t>
            </a:r>
            <a:r>
              <a:rPr lang="en-US" sz="2400" dirty="0"/>
              <a:t> von Psoriasis und </a:t>
            </a:r>
            <a:r>
              <a:rPr lang="en-US" sz="2400" dirty="0" err="1"/>
              <a:t>PsA</a:t>
            </a:r>
            <a:endParaRPr lang="de-DE" sz="2400" dirty="0"/>
          </a:p>
        </p:txBody>
      </p:sp>
      <p:sp>
        <p:nvSpPr>
          <p:cNvPr id="4" name="Textfeld 3"/>
          <p:cNvSpPr txBox="1"/>
          <p:nvPr/>
        </p:nvSpPr>
        <p:spPr>
          <a:xfrm>
            <a:off x="1368360" y="6488668"/>
            <a:ext cx="35883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Maglio</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C. et al.; </a:t>
            </a: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Obesity</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25:12, 2017</a:t>
            </a:r>
          </a:p>
        </p:txBody>
      </p:sp>
      <p:grpSp>
        <p:nvGrpSpPr>
          <p:cNvPr id="6" name="Group 4"/>
          <p:cNvGrpSpPr>
            <a:grpSpLocks noChangeAspect="1"/>
          </p:cNvGrpSpPr>
          <p:nvPr/>
        </p:nvGrpSpPr>
        <p:grpSpPr bwMode="auto">
          <a:xfrm>
            <a:off x="1824550" y="2228178"/>
            <a:ext cx="4070746" cy="4161862"/>
            <a:chOff x="1361" y="770"/>
            <a:chExt cx="3038" cy="3106"/>
          </a:xfrm>
        </p:grpSpPr>
        <p:sp>
          <p:nvSpPr>
            <p:cNvPr id="7" name="AutoShape 3"/>
            <p:cNvSpPr>
              <a:spLocks noChangeAspect="1" noChangeArrowheads="1" noTextEdit="1"/>
            </p:cNvSpPr>
            <p:nvPr/>
          </p:nvSpPr>
          <p:spPr bwMode="auto">
            <a:xfrm>
              <a:off x="1361" y="770"/>
              <a:ext cx="3038" cy="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 y="770"/>
              <a:ext cx="3044" cy="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4"/>
          <p:cNvGrpSpPr>
            <a:grpSpLocks noChangeAspect="1"/>
          </p:cNvGrpSpPr>
          <p:nvPr/>
        </p:nvGrpSpPr>
        <p:grpSpPr bwMode="auto">
          <a:xfrm>
            <a:off x="6338048" y="2144216"/>
            <a:ext cx="4083713" cy="4192034"/>
            <a:chOff x="1372" y="775"/>
            <a:chExt cx="3016" cy="3096"/>
          </a:xfrm>
        </p:grpSpPr>
        <p:sp>
          <p:nvSpPr>
            <p:cNvPr id="9" name="AutoShape 3"/>
            <p:cNvSpPr>
              <a:spLocks noChangeAspect="1" noChangeArrowheads="1" noTextEdit="1"/>
            </p:cNvSpPr>
            <p:nvPr/>
          </p:nvSpPr>
          <p:spPr bwMode="auto">
            <a:xfrm>
              <a:off x="1372" y="775"/>
              <a:ext cx="3016"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 y="775"/>
              <a:ext cx="3022" cy="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hteck 10"/>
          <p:cNvSpPr/>
          <p:nvPr/>
        </p:nvSpPr>
        <p:spPr>
          <a:xfrm>
            <a:off x="1824550" y="2144217"/>
            <a:ext cx="484758" cy="588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Rechteck 12"/>
          <p:cNvSpPr/>
          <p:nvPr/>
        </p:nvSpPr>
        <p:spPr>
          <a:xfrm>
            <a:off x="6329923" y="1934067"/>
            <a:ext cx="484758" cy="588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Textfeld 13"/>
          <p:cNvSpPr txBox="1"/>
          <p:nvPr/>
        </p:nvSpPr>
        <p:spPr>
          <a:xfrm>
            <a:off x="3276178" y="1527053"/>
            <a:ext cx="1433406" cy="523220"/>
          </a:xfrm>
          <a:prstGeom prst="rect">
            <a:avLst/>
          </a:prstGeom>
          <a:solidFill>
            <a:schemeClr val="accent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Gill Sans MT"/>
                <a:ea typeface="+mn-ea"/>
                <a:cs typeface="+mn-cs"/>
              </a:rPr>
              <a:t>Psoriasis</a:t>
            </a:r>
          </a:p>
        </p:txBody>
      </p:sp>
      <p:sp>
        <p:nvSpPr>
          <p:cNvPr id="16" name="Textfeld 15"/>
          <p:cNvSpPr txBox="1"/>
          <p:nvPr/>
        </p:nvSpPr>
        <p:spPr>
          <a:xfrm>
            <a:off x="8279146" y="1527053"/>
            <a:ext cx="744114" cy="523220"/>
          </a:xfrm>
          <a:prstGeom prst="rect">
            <a:avLst/>
          </a:prstGeom>
          <a:solidFill>
            <a:schemeClr val="accent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0" i="0" u="none" strike="noStrike" kern="1200" cap="none" spc="0" normalizeH="0" baseline="0" noProof="0" dirty="0" err="1">
                <a:ln>
                  <a:noFill/>
                </a:ln>
                <a:solidFill>
                  <a:prstClr val="white"/>
                </a:solidFill>
                <a:effectLst/>
                <a:uLnTx/>
                <a:uFillTx/>
                <a:latin typeface="Gill Sans MT"/>
                <a:ea typeface="+mn-ea"/>
                <a:cs typeface="+mn-cs"/>
              </a:rPr>
              <a:t>PsA</a:t>
            </a:r>
            <a:endParaRPr kumimoji="0" lang="de-DE" sz="2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5" name="Rechteckige Legende 14"/>
          <p:cNvSpPr/>
          <p:nvPr/>
        </p:nvSpPr>
        <p:spPr>
          <a:xfrm>
            <a:off x="5572940" y="4309109"/>
            <a:ext cx="914400" cy="612648"/>
          </a:xfrm>
          <a:prstGeom prst="wedgeRectCallout">
            <a:avLst>
              <a:gd name="adj1" fmla="val -90245"/>
              <a:gd name="adj2" fmla="val -6919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a:ln>
                  <a:noFill/>
                </a:ln>
                <a:solidFill>
                  <a:prstClr val="white"/>
                </a:solidFill>
                <a:effectLst/>
                <a:uLnTx/>
                <a:uFillTx/>
                <a:latin typeface="Gill Sans MT"/>
                <a:ea typeface="+mn-ea"/>
                <a:cs typeface="+mn-cs"/>
              </a:rPr>
              <a:t>Op</a:t>
            </a:r>
            <a:endParaRPr kumimoji="0" lang="de-DE" sz="24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8" name="Rechteckige Legende 17"/>
          <p:cNvSpPr/>
          <p:nvPr/>
        </p:nvSpPr>
        <p:spPr>
          <a:xfrm>
            <a:off x="3051587" y="2829127"/>
            <a:ext cx="1398495" cy="612648"/>
          </a:xfrm>
          <a:prstGeom prst="wedgeRectCallout">
            <a:avLst>
              <a:gd name="adj1" fmla="val 88352"/>
              <a:gd name="adj2" fmla="val 10639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Kontrolle</a:t>
            </a:r>
          </a:p>
        </p:txBody>
      </p:sp>
    </p:spTree>
    <p:extLst>
      <p:ext uri="{BB962C8B-B14F-4D97-AF65-F5344CB8AC3E}">
        <p14:creationId xmlns:p14="http://schemas.microsoft.com/office/powerpoint/2010/main" val="30822051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chor="t">
            <a:noAutofit/>
          </a:bodyPr>
          <a:lstStyle/>
          <a:p>
            <a:r>
              <a:rPr lang="de-DE" sz="2800" dirty="0" smtClean="0"/>
              <a:t>Abdominelle Adipositas und das Risiko für RA und PsA</a:t>
            </a:r>
            <a:endParaRPr lang="de-DE" sz="2800" dirty="0"/>
          </a:p>
        </p:txBody>
      </p:sp>
      <p:pic>
        <p:nvPicPr>
          <p:cNvPr id="23" name="Grafik 1"/>
          <p:cNvPicPr>
            <a:picLocks noChangeAspect="1"/>
          </p:cNvPicPr>
          <p:nvPr/>
        </p:nvPicPr>
        <p:blipFill rotWithShape="1">
          <a:blip r:embed="rId3">
            <a:extLst>
              <a:ext uri="{28A0092B-C50C-407E-A947-70E740481C1C}">
                <a14:useLocalDpi xmlns:a14="http://schemas.microsoft.com/office/drawing/2010/main" val="0"/>
              </a:ext>
            </a:extLst>
          </a:blip>
          <a:srcRect l="23521" t="5953" r="20256" b="62499"/>
          <a:stretch/>
        </p:blipFill>
        <p:spPr bwMode="auto">
          <a:xfrm>
            <a:off x="69969" y="1407822"/>
            <a:ext cx="7486650" cy="537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t="16021" b="17136"/>
          <a:stretch/>
        </p:blipFill>
        <p:spPr>
          <a:xfrm>
            <a:off x="6174207" y="1331622"/>
            <a:ext cx="5947824" cy="3975652"/>
          </a:xfrm>
          <a:prstGeom prst="rect">
            <a:avLst/>
          </a:prstGeom>
        </p:spPr>
      </p:pic>
    </p:spTree>
    <p:extLst>
      <p:ext uri="{BB962C8B-B14F-4D97-AF65-F5344CB8AC3E}">
        <p14:creationId xmlns:p14="http://schemas.microsoft.com/office/powerpoint/2010/main" val="3261505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524000" y="1"/>
            <a:ext cx="9144000" cy="529087"/>
          </a:xfrm>
        </p:spPr>
        <p:txBody>
          <a:bodyPr anchor="t">
            <a:noAutofit/>
          </a:bodyPr>
          <a:lstStyle/>
          <a:p>
            <a:r>
              <a:rPr lang="de-DE" sz="2400" dirty="0"/>
              <a:t>Abdominelle Adipositas und Risiko für RA und </a:t>
            </a:r>
            <a:r>
              <a:rPr lang="de-DE" sz="2400" dirty="0" err="1"/>
              <a:t>PsA</a:t>
            </a:r>
            <a:r>
              <a:rPr lang="de-DE" sz="2400" dirty="0"/>
              <a:t> </a:t>
            </a:r>
            <a:endParaRPr lang="de-DE" sz="1800" dirty="0"/>
          </a:p>
        </p:txBody>
      </p:sp>
      <p:sp>
        <p:nvSpPr>
          <p:cNvPr id="6" name="Rechteck 5"/>
          <p:cNvSpPr/>
          <p:nvPr/>
        </p:nvSpPr>
        <p:spPr>
          <a:xfrm>
            <a:off x="2332007" y="6441073"/>
            <a:ext cx="3148642" cy="415498"/>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L.D. Ferguson, </a:t>
            </a:r>
            <a:r>
              <a:rPr kumimoji="0" lang="de-DE"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Rheumatology</a:t>
            </a:r>
            <a:r>
              <a:rPr kumimoji="0" lang="de-DE"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2019;58:2137-42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doi:10.1093/</a:t>
            </a:r>
            <a:r>
              <a:rPr kumimoji="0" lang="de-DE"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rheumatology</a:t>
            </a:r>
            <a:r>
              <a:rPr kumimoji="0" lang="de-DE"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/kez192</a:t>
            </a:r>
            <a:endParaRPr kumimoji="0" lang="de-DE" sz="105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aphicFrame>
        <p:nvGraphicFramePr>
          <p:cNvPr id="4" name="Tabelle 3"/>
          <p:cNvGraphicFramePr>
            <a:graphicFrameLocks noGrp="1"/>
          </p:cNvGraphicFramePr>
          <p:nvPr>
            <p:extLst/>
          </p:nvPr>
        </p:nvGraphicFramePr>
        <p:xfrm>
          <a:off x="2332007" y="442827"/>
          <a:ext cx="3522452" cy="5715000"/>
        </p:xfrm>
        <a:graphic>
          <a:graphicData uri="http://schemas.openxmlformats.org/drawingml/2006/table">
            <a:tbl>
              <a:tblPr firstRow="1" bandRow="1">
                <a:tableStyleId>{5C22544A-7EE6-4342-B048-85BDC9FD1C3A}</a:tableStyleId>
              </a:tblPr>
              <a:tblGrid>
                <a:gridCol w="1396596">
                  <a:extLst>
                    <a:ext uri="{9D8B030D-6E8A-4147-A177-3AD203B41FA5}">
                      <a16:colId xmlns:a16="http://schemas.microsoft.com/office/drawing/2014/main" val="4241958627"/>
                    </a:ext>
                  </a:extLst>
                </a:gridCol>
                <a:gridCol w="1273651">
                  <a:extLst>
                    <a:ext uri="{9D8B030D-6E8A-4147-A177-3AD203B41FA5}">
                      <a16:colId xmlns:a16="http://schemas.microsoft.com/office/drawing/2014/main" val="3452414380"/>
                    </a:ext>
                  </a:extLst>
                </a:gridCol>
                <a:gridCol w="852205">
                  <a:extLst>
                    <a:ext uri="{9D8B030D-6E8A-4147-A177-3AD203B41FA5}">
                      <a16:colId xmlns:a16="http://schemas.microsoft.com/office/drawing/2014/main" val="4062165965"/>
                    </a:ext>
                  </a:extLst>
                </a:gridCol>
              </a:tblGrid>
              <a:tr h="225021">
                <a:tc>
                  <a:txBody>
                    <a:bodyPr/>
                    <a:lstStyle/>
                    <a:p>
                      <a:r>
                        <a:rPr lang="de-DE" sz="900" b="1" dirty="0" smtClean="0">
                          <a:solidFill>
                            <a:schemeClr val="tx1"/>
                          </a:solidFill>
                        </a:rPr>
                        <a:t>Model 2</a:t>
                      </a:r>
                      <a:endParaRPr lang="de-DE" sz="900" b="1" dirty="0">
                        <a:solidFill>
                          <a:schemeClr val="tx1"/>
                        </a:solidFill>
                      </a:endParaRPr>
                    </a:p>
                  </a:txBody>
                  <a:tcPr>
                    <a:noFill/>
                  </a:tcPr>
                </a:tc>
                <a:tc>
                  <a:txBody>
                    <a:bodyPr/>
                    <a:lstStyle/>
                    <a:p>
                      <a:pPr algn="r"/>
                      <a:r>
                        <a:rPr lang="de-DE" sz="900" b="1" dirty="0" smtClean="0">
                          <a:solidFill>
                            <a:schemeClr val="tx1"/>
                          </a:solidFill>
                        </a:rPr>
                        <a:t>OR (95% CI)</a:t>
                      </a:r>
                      <a:endParaRPr lang="de-DE" sz="900" b="1" dirty="0">
                        <a:solidFill>
                          <a:schemeClr val="tx1"/>
                        </a:solidFill>
                      </a:endParaRPr>
                    </a:p>
                  </a:txBody>
                  <a:tcPr>
                    <a:noFill/>
                  </a:tcPr>
                </a:tc>
                <a:tc>
                  <a:txBody>
                    <a:bodyPr/>
                    <a:lstStyle/>
                    <a:p>
                      <a:pPr algn="r"/>
                      <a:r>
                        <a:rPr lang="de-DE" sz="900" b="1" dirty="0" smtClean="0">
                          <a:solidFill>
                            <a:schemeClr val="tx1"/>
                          </a:solidFill>
                        </a:rPr>
                        <a:t>P=</a:t>
                      </a:r>
                      <a:r>
                        <a:rPr lang="de-DE" sz="900" b="1" dirty="0" err="1" smtClean="0">
                          <a:solidFill>
                            <a:schemeClr val="tx1"/>
                          </a:solidFill>
                        </a:rPr>
                        <a:t>value</a:t>
                      </a:r>
                      <a:endParaRPr lang="de-DE" sz="900" b="1" dirty="0">
                        <a:solidFill>
                          <a:schemeClr val="tx1"/>
                        </a:solidFill>
                      </a:endParaRPr>
                    </a:p>
                  </a:txBody>
                  <a:tcPr>
                    <a:noFill/>
                  </a:tcPr>
                </a:tc>
                <a:extLst>
                  <a:ext uri="{0D108BD9-81ED-4DB2-BD59-A6C34878D82A}">
                    <a16:rowId xmlns:a16="http://schemas.microsoft.com/office/drawing/2014/main" val="1182647397"/>
                  </a:ext>
                </a:extLst>
              </a:tr>
              <a:tr h="225021">
                <a:tc>
                  <a:txBody>
                    <a:bodyPr/>
                    <a:lstStyle/>
                    <a:p>
                      <a:endParaRPr lang="de-DE" sz="900" b="1" dirty="0">
                        <a:solidFill>
                          <a:schemeClr val="tx1"/>
                        </a:solidFill>
                      </a:endParaRPr>
                    </a:p>
                  </a:txBody>
                  <a:tcPr>
                    <a:noFill/>
                  </a:tcPr>
                </a:tc>
                <a:tc>
                  <a:txBody>
                    <a:bodyPr/>
                    <a:lstStyle/>
                    <a:p>
                      <a:pPr algn="r"/>
                      <a:endParaRPr lang="de-DE" sz="900" b="0" dirty="0">
                        <a:solidFill>
                          <a:schemeClr val="tx1"/>
                        </a:solidFill>
                      </a:endParaRPr>
                    </a:p>
                  </a:txBody>
                  <a:tcPr>
                    <a:noFill/>
                  </a:tcPr>
                </a:tc>
                <a:tc>
                  <a:txBody>
                    <a:bodyPr/>
                    <a:lstStyle/>
                    <a:p>
                      <a:pPr algn="r"/>
                      <a:endParaRPr lang="de-DE" sz="900" b="0" dirty="0">
                        <a:solidFill>
                          <a:schemeClr val="tx1"/>
                        </a:solidFill>
                      </a:endParaRPr>
                    </a:p>
                  </a:txBody>
                  <a:tcPr>
                    <a:noFill/>
                  </a:tcPr>
                </a:tc>
                <a:extLst>
                  <a:ext uri="{0D108BD9-81ED-4DB2-BD59-A6C34878D82A}">
                    <a16:rowId xmlns:a16="http://schemas.microsoft.com/office/drawing/2014/main" val="1429275024"/>
                  </a:ext>
                </a:extLst>
              </a:tr>
              <a:tr h="225021">
                <a:tc>
                  <a:txBody>
                    <a:bodyPr/>
                    <a:lstStyle/>
                    <a:p>
                      <a:r>
                        <a:rPr lang="de-DE" sz="900" b="0" dirty="0" smtClean="0">
                          <a:solidFill>
                            <a:schemeClr val="tx1"/>
                          </a:solidFill>
                        </a:rPr>
                        <a:t>  </a:t>
                      </a:r>
                      <a:r>
                        <a:rPr lang="de-DE" sz="900" b="0" dirty="0" err="1" smtClean="0">
                          <a:solidFill>
                            <a:schemeClr val="tx1"/>
                          </a:solidFill>
                        </a:rPr>
                        <a:t>Lowest</a:t>
                      </a:r>
                      <a:r>
                        <a:rPr lang="de-DE" sz="900" b="0" dirty="0" smtClean="0">
                          <a:solidFill>
                            <a:schemeClr val="tx1"/>
                          </a:solidFill>
                        </a:rPr>
                        <a:t> {</a:t>
                      </a:r>
                      <a:r>
                        <a:rPr lang="de-DE" sz="900" b="0" dirty="0" err="1" smtClean="0">
                          <a:solidFill>
                            <a:schemeClr val="tx1"/>
                          </a:solidFill>
                        </a:rPr>
                        <a:t>ref</a:t>
                      </a:r>
                      <a:r>
                        <a:rPr lang="de-DE" sz="900" b="0" dirty="0" smtClean="0">
                          <a:solidFill>
                            <a:schemeClr val="tx1"/>
                          </a:solidFill>
                        </a:rPr>
                        <a:t>}</a:t>
                      </a:r>
                      <a:endParaRPr lang="de-DE" sz="900" b="0" dirty="0">
                        <a:solidFill>
                          <a:schemeClr val="tx1"/>
                        </a:solidFill>
                      </a:endParaRPr>
                    </a:p>
                  </a:txBody>
                  <a:tcPr>
                    <a:noFill/>
                  </a:tcPr>
                </a:tc>
                <a:tc>
                  <a:txBody>
                    <a:bodyPr/>
                    <a:lstStyle/>
                    <a:p>
                      <a:pPr algn="r"/>
                      <a:r>
                        <a:rPr lang="de-DE" sz="900" b="0" dirty="0" smtClean="0">
                          <a:solidFill>
                            <a:schemeClr val="tx1"/>
                          </a:solidFill>
                        </a:rPr>
                        <a:t>1.00</a:t>
                      </a:r>
                      <a:endParaRPr lang="de-DE" sz="900" b="0" dirty="0">
                        <a:solidFill>
                          <a:schemeClr val="tx1"/>
                        </a:solidFill>
                      </a:endParaRPr>
                    </a:p>
                  </a:txBody>
                  <a:tcPr>
                    <a:noFill/>
                  </a:tcPr>
                </a:tc>
                <a:tc>
                  <a:txBody>
                    <a:bodyPr/>
                    <a:lstStyle/>
                    <a:p>
                      <a:pPr algn="r"/>
                      <a:r>
                        <a:rPr lang="de-DE" sz="900" b="0" dirty="0" smtClean="0">
                          <a:solidFill>
                            <a:schemeClr val="tx1"/>
                          </a:solidFill>
                        </a:rPr>
                        <a:t>&lt;0.001</a:t>
                      </a:r>
                      <a:endParaRPr lang="de-DE" sz="900" b="0" dirty="0">
                        <a:solidFill>
                          <a:schemeClr val="tx1"/>
                        </a:solidFill>
                      </a:endParaRPr>
                    </a:p>
                  </a:txBody>
                  <a:tcPr>
                    <a:noFill/>
                  </a:tcPr>
                </a:tc>
                <a:extLst>
                  <a:ext uri="{0D108BD9-81ED-4DB2-BD59-A6C34878D82A}">
                    <a16:rowId xmlns:a16="http://schemas.microsoft.com/office/drawing/2014/main" val="2266738534"/>
                  </a:ext>
                </a:extLst>
              </a:tr>
              <a:tr h="225021">
                <a:tc>
                  <a:txBody>
                    <a:bodyPr/>
                    <a:lstStyle/>
                    <a:p>
                      <a:r>
                        <a:rPr lang="de-DE" sz="900" b="0" dirty="0" smtClean="0">
                          <a:solidFill>
                            <a:schemeClr val="tx1"/>
                          </a:solidFill>
                        </a:rPr>
                        <a:t>  </a:t>
                      </a:r>
                      <a:r>
                        <a:rPr lang="de-DE" sz="900" b="0" dirty="0" err="1" smtClean="0">
                          <a:solidFill>
                            <a:schemeClr val="tx1"/>
                          </a:solidFill>
                        </a:rPr>
                        <a:t>Lower-Middle</a:t>
                      </a:r>
                      <a:endParaRPr lang="de-DE" sz="900" b="0" dirty="0">
                        <a:solidFill>
                          <a:schemeClr val="tx1"/>
                        </a:solidFill>
                      </a:endParaRPr>
                    </a:p>
                  </a:txBody>
                  <a:tcPr>
                    <a:noFill/>
                  </a:tcPr>
                </a:tc>
                <a:tc>
                  <a:txBody>
                    <a:bodyPr/>
                    <a:lstStyle/>
                    <a:p>
                      <a:pPr algn="r"/>
                      <a:r>
                        <a:rPr lang="de-DE" sz="900" b="0" dirty="0" smtClean="0">
                          <a:solidFill>
                            <a:schemeClr val="tx1"/>
                          </a:solidFill>
                        </a:rPr>
                        <a:t>1.15 (1.04 </a:t>
                      </a:r>
                      <a:r>
                        <a:rPr lang="de-DE" sz="900" b="0" dirty="0" err="1" smtClean="0">
                          <a:solidFill>
                            <a:schemeClr val="tx1"/>
                          </a:solidFill>
                        </a:rPr>
                        <a:t>to</a:t>
                      </a:r>
                      <a:r>
                        <a:rPr lang="de-DE" sz="900" b="0" dirty="0" smtClean="0">
                          <a:solidFill>
                            <a:schemeClr val="tx1"/>
                          </a:solidFill>
                        </a:rPr>
                        <a:t> 1.26)</a:t>
                      </a:r>
                      <a:endParaRPr lang="de-DE" sz="900" b="0" dirty="0">
                        <a:solidFill>
                          <a:schemeClr val="tx1"/>
                        </a:solidFill>
                      </a:endParaRPr>
                    </a:p>
                  </a:txBody>
                  <a:tcPr>
                    <a:noFill/>
                  </a:tcPr>
                </a:tc>
                <a:tc>
                  <a:txBody>
                    <a:bodyPr/>
                    <a:lstStyle/>
                    <a:p>
                      <a:pPr algn="r"/>
                      <a:endParaRPr lang="de-DE" sz="900" b="0" dirty="0">
                        <a:solidFill>
                          <a:schemeClr val="tx1"/>
                        </a:solidFill>
                      </a:endParaRPr>
                    </a:p>
                  </a:txBody>
                  <a:tcPr>
                    <a:noFill/>
                  </a:tcPr>
                </a:tc>
                <a:extLst>
                  <a:ext uri="{0D108BD9-81ED-4DB2-BD59-A6C34878D82A}">
                    <a16:rowId xmlns:a16="http://schemas.microsoft.com/office/drawing/2014/main" val="3240132769"/>
                  </a:ext>
                </a:extLst>
              </a:tr>
              <a:tr h="225021">
                <a:tc>
                  <a:txBody>
                    <a:bodyPr/>
                    <a:lstStyle/>
                    <a:p>
                      <a:r>
                        <a:rPr lang="de-DE" sz="900" b="0" dirty="0" smtClean="0">
                          <a:solidFill>
                            <a:schemeClr val="tx1"/>
                          </a:solidFill>
                        </a:rPr>
                        <a:t>  </a:t>
                      </a:r>
                      <a:r>
                        <a:rPr lang="de-DE" sz="900" b="0" dirty="0" err="1" smtClean="0">
                          <a:solidFill>
                            <a:schemeClr val="tx1"/>
                          </a:solidFill>
                        </a:rPr>
                        <a:t>Middle</a:t>
                      </a:r>
                      <a:endParaRPr lang="de-DE" sz="900" b="0" dirty="0">
                        <a:solidFill>
                          <a:schemeClr val="tx1"/>
                        </a:solidFill>
                      </a:endParaRPr>
                    </a:p>
                  </a:txBody>
                  <a:tcPr>
                    <a:noFill/>
                  </a:tcPr>
                </a:tc>
                <a:tc>
                  <a:txBody>
                    <a:bodyPr/>
                    <a:lstStyle/>
                    <a:p>
                      <a:pPr algn="r"/>
                      <a:r>
                        <a:rPr lang="de-DE" sz="900" b="0" dirty="0" smtClean="0">
                          <a:solidFill>
                            <a:schemeClr val="tx1"/>
                          </a:solidFill>
                        </a:rPr>
                        <a:t>1.12 (1.01 </a:t>
                      </a:r>
                      <a:r>
                        <a:rPr lang="de-DE" sz="900" b="0" dirty="0" err="1" smtClean="0">
                          <a:solidFill>
                            <a:schemeClr val="tx1"/>
                          </a:solidFill>
                        </a:rPr>
                        <a:t>to</a:t>
                      </a:r>
                      <a:r>
                        <a:rPr lang="de-DE" sz="900" b="0" dirty="0" smtClean="0">
                          <a:solidFill>
                            <a:schemeClr val="tx1"/>
                          </a:solidFill>
                        </a:rPr>
                        <a:t> 1.23)</a:t>
                      </a:r>
                      <a:endParaRPr lang="de-DE" sz="900" b="0" dirty="0">
                        <a:solidFill>
                          <a:schemeClr val="tx1"/>
                        </a:solidFill>
                      </a:endParaRPr>
                    </a:p>
                  </a:txBody>
                  <a:tcPr>
                    <a:noFill/>
                  </a:tcPr>
                </a:tc>
                <a:tc>
                  <a:txBody>
                    <a:bodyPr/>
                    <a:lstStyle/>
                    <a:p>
                      <a:pPr algn="r"/>
                      <a:endParaRPr lang="de-DE" sz="900" b="0" dirty="0">
                        <a:solidFill>
                          <a:schemeClr val="tx1"/>
                        </a:solidFill>
                      </a:endParaRPr>
                    </a:p>
                  </a:txBody>
                  <a:tcPr>
                    <a:noFill/>
                  </a:tcPr>
                </a:tc>
                <a:extLst>
                  <a:ext uri="{0D108BD9-81ED-4DB2-BD59-A6C34878D82A}">
                    <a16:rowId xmlns:a16="http://schemas.microsoft.com/office/drawing/2014/main" val="3515738376"/>
                  </a:ext>
                </a:extLst>
              </a:tr>
              <a:tr h="225021">
                <a:tc>
                  <a:txBody>
                    <a:bodyPr/>
                    <a:lstStyle/>
                    <a:p>
                      <a:r>
                        <a:rPr lang="de-DE" sz="900" b="0" dirty="0" smtClean="0">
                          <a:solidFill>
                            <a:schemeClr val="tx1"/>
                          </a:solidFill>
                        </a:rPr>
                        <a:t>  </a:t>
                      </a:r>
                      <a:r>
                        <a:rPr lang="de-DE" sz="900" b="0" dirty="0" err="1" smtClean="0">
                          <a:solidFill>
                            <a:schemeClr val="tx1"/>
                          </a:solidFill>
                        </a:rPr>
                        <a:t>Middle</a:t>
                      </a:r>
                      <a:r>
                        <a:rPr lang="de-DE" sz="900" b="0" dirty="0" smtClean="0">
                          <a:solidFill>
                            <a:schemeClr val="tx1"/>
                          </a:solidFill>
                        </a:rPr>
                        <a:t>-Higher</a:t>
                      </a:r>
                      <a:endParaRPr lang="de-DE" sz="900" b="0" dirty="0">
                        <a:solidFill>
                          <a:schemeClr val="tx1"/>
                        </a:solidFill>
                      </a:endParaRPr>
                    </a:p>
                  </a:txBody>
                  <a:tcPr>
                    <a:noFill/>
                  </a:tcPr>
                </a:tc>
                <a:tc>
                  <a:txBody>
                    <a:bodyPr/>
                    <a:lstStyle/>
                    <a:p>
                      <a:pPr algn="r"/>
                      <a:r>
                        <a:rPr lang="de-DE" sz="900" b="0" dirty="0" smtClean="0">
                          <a:solidFill>
                            <a:schemeClr val="tx1"/>
                          </a:solidFill>
                        </a:rPr>
                        <a:t>1.22 (1.10 </a:t>
                      </a:r>
                      <a:r>
                        <a:rPr lang="de-DE" sz="900" b="0" dirty="0" err="1" smtClean="0">
                          <a:solidFill>
                            <a:schemeClr val="tx1"/>
                          </a:solidFill>
                        </a:rPr>
                        <a:t>to</a:t>
                      </a:r>
                      <a:r>
                        <a:rPr lang="de-DE" sz="900" b="0" dirty="0" smtClean="0">
                          <a:solidFill>
                            <a:schemeClr val="tx1"/>
                          </a:solidFill>
                        </a:rPr>
                        <a:t> 1.36)</a:t>
                      </a:r>
                      <a:endParaRPr lang="de-DE" sz="900" b="0" dirty="0">
                        <a:solidFill>
                          <a:schemeClr val="tx1"/>
                        </a:solidFill>
                      </a:endParaRPr>
                    </a:p>
                  </a:txBody>
                  <a:tcPr>
                    <a:noFill/>
                  </a:tcPr>
                </a:tc>
                <a:tc>
                  <a:txBody>
                    <a:bodyPr/>
                    <a:lstStyle/>
                    <a:p>
                      <a:pPr algn="r"/>
                      <a:endParaRPr lang="de-DE" sz="900" b="0" dirty="0">
                        <a:solidFill>
                          <a:schemeClr val="tx1"/>
                        </a:solidFill>
                      </a:endParaRPr>
                    </a:p>
                  </a:txBody>
                  <a:tcPr>
                    <a:noFill/>
                  </a:tcPr>
                </a:tc>
                <a:extLst>
                  <a:ext uri="{0D108BD9-81ED-4DB2-BD59-A6C34878D82A}">
                    <a16:rowId xmlns:a16="http://schemas.microsoft.com/office/drawing/2014/main" val="2179892396"/>
                  </a:ext>
                </a:extLst>
              </a:tr>
              <a:tr h="225021">
                <a:tc>
                  <a:txBody>
                    <a:bodyPr/>
                    <a:lstStyle/>
                    <a:p>
                      <a:r>
                        <a:rPr lang="de-DE" sz="900" b="0" dirty="0" smtClean="0">
                          <a:solidFill>
                            <a:schemeClr val="tx1"/>
                          </a:solidFill>
                        </a:rPr>
                        <a:t>  </a:t>
                      </a:r>
                      <a:r>
                        <a:rPr lang="de-DE" sz="900" b="0" dirty="0" err="1" smtClean="0">
                          <a:solidFill>
                            <a:schemeClr val="tx1"/>
                          </a:solidFill>
                        </a:rPr>
                        <a:t>Highest</a:t>
                      </a:r>
                      <a:endParaRPr lang="de-DE" sz="900" b="0" dirty="0">
                        <a:solidFill>
                          <a:schemeClr val="tx1"/>
                        </a:solidFill>
                      </a:endParaRPr>
                    </a:p>
                  </a:txBody>
                  <a:tcPr>
                    <a:noFill/>
                  </a:tcPr>
                </a:tc>
                <a:tc>
                  <a:txBody>
                    <a:bodyPr/>
                    <a:lstStyle/>
                    <a:p>
                      <a:pPr algn="r"/>
                      <a:r>
                        <a:rPr lang="de-DE" sz="900" b="0" dirty="0" smtClean="0">
                          <a:solidFill>
                            <a:schemeClr val="tx1"/>
                          </a:solidFill>
                        </a:rPr>
                        <a:t>1.35</a:t>
                      </a:r>
                      <a:r>
                        <a:rPr lang="de-DE" sz="900" b="0" baseline="0" dirty="0" smtClean="0">
                          <a:solidFill>
                            <a:schemeClr val="tx1"/>
                          </a:solidFill>
                        </a:rPr>
                        <a:t> (1.18 </a:t>
                      </a:r>
                      <a:r>
                        <a:rPr lang="de-DE" sz="900" b="0" baseline="0" dirty="0" err="1" smtClean="0">
                          <a:solidFill>
                            <a:schemeClr val="tx1"/>
                          </a:solidFill>
                        </a:rPr>
                        <a:t>to</a:t>
                      </a:r>
                      <a:r>
                        <a:rPr lang="de-DE" sz="900" b="0" baseline="0" dirty="0" smtClean="0">
                          <a:solidFill>
                            <a:schemeClr val="tx1"/>
                          </a:solidFill>
                        </a:rPr>
                        <a:t> 1.54)</a:t>
                      </a:r>
                      <a:endParaRPr lang="de-DE" sz="900" b="0" dirty="0">
                        <a:solidFill>
                          <a:schemeClr val="tx1"/>
                        </a:solidFill>
                      </a:endParaRPr>
                    </a:p>
                  </a:txBody>
                  <a:tcPr>
                    <a:noFill/>
                  </a:tcPr>
                </a:tc>
                <a:tc>
                  <a:txBody>
                    <a:bodyPr/>
                    <a:lstStyle/>
                    <a:p>
                      <a:pPr algn="r"/>
                      <a:endParaRPr lang="de-DE" sz="900" b="0" dirty="0">
                        <a:solidFill>
                          <a:schemeClr val="tx1"/>
                        </a:solidFill>
                      </a:endParaRPr>
                    </a:p>
                  </a:txBody>
                  <a:tcPr>
                    <a:noFill/>
                  </a:tcPr>
                </a:tc>
                <a:extLst>
                  <a:ext uri="{0D108BD9-81ED-4DB2-BD59-A6C34878D82A}">
                    <a16:rowId xmlns:a16="http://schemas.microsoft.com/office/drawing/2014/main" val="3572522810"/>
                  </a:ext>
                </a:extLst>
              </a:tr>
              <a:tr h="225021">
                <a:tc>
                  <a:txBody>
                    <a:bodyPr/>
                    <a:lstStyle/>
                    <a:p>
                      <a:r>
                        <a:rPr lang="de-DE" sz="900" b="1" dirty="0" smtClean="0">
                          <a:solidFill>
                            <a:schemeClr val="tx1"/>
                          </a:solidFill>
                        </a:rPr>
                        <a:t>  Trend</a:t>
                      </a:r>
                      <a:r>
                        <a:rPr lang="de-DE" sz="900" b="1" baseline="0" dirty="0" smtClean="0">
                          <a:solidFill>
                            <a:schemeClr val="tx1"/>
                          </a:solidFill>
                        </a:rPr>
                        <a:t> per </a:t>
                      </a:r>
                      <a:r>
                        <a:rPr lang="de-DE" sz="900" b="1" baseline="0" dirty="0" err="1" smtClean="0">
                          <a:solidFill>
                            <a:schemeClr val="tx1"/>
                          </a:solidFill>
                        </a:rPr>
                        <a:t>quintile</a:t>
                      </a:r>
                      <a:endParaRPr lang="de-DE" sz="900" b="1" dirty="0">
                        <a:solidFill>
                          <a:schemeClr val="tx1"/>
                        </a:solidFill>
                      </a:endParaRPr>
                    </a:p>
                  </a:txBody>
                  <a:tcPr>
                    <a:noFill/>
                  </a:tcPr>
                </a:tc>
                <a:tc>
                  <a:txBody>
                    <a:bodyPr/>
                    <a:lstStyle/>
                    <a:p>
                      <a:pPr algn="r"/>
                      <a:r>
                        <a:rPr lang="de-DE" sz="900" b="1" dirty="0" smtClean="0">
                          <a:solidFill>
                            <a:schemeClr val="tx1"/>
                          </a:solidFill>
                        </a:rPr>
                        <a:t>1.07</a:t>
                      </a:r>
                      <a:r>
                        <a:rPr lang="de-DE" sz="900" b="1" baseline="0" dirty="0" smtClean="0">
                          <a:solidFill>
                            <a:schemeClr val="tx1"/>
                          </a:solidFill>
                        </a:rPr>
                        <a:t> (1.03 </a:t>
                      </a:r>
                      <a:r>
                        <a:rPr lang="de-DE" sz="900" b="1" baseline="0" dirty="0" err="1" smtClean="0">
                          <a:solidFill>
                            <a:schemeClr val="tx1"/>
                          </a:solidFill>
                        </a:rPr>
                        <a:t>to</a:t>
                      </a:r>
                      <a:r>
                        <a:rPr lang="de-DE" sz="900" b="1" baseline="0" dirty="0" smtClean="0">
                          <a:solidFill>
                            <a:schemeClr val="tx1"/>
                          </a:solidFill>
                        </a:rPr>
                        <a:t> 1.10)</a:t>
                      </a:r>
                      <a:endParaRPr lang="de-DE" sz="900" b="1" dirty="0">
                        <a:solidFill>
                          <a:schemeClr val="tx1"/>
                        </a:solidFill>
                      </a:endParaRPr>
                    </a:p>
                  </a:txBody>
                  <a:tcPr>
                    <a:noFill/>
                  </a:tcPr>
                </a:tc>
                <a:tc>
                  <a:txBody>
                    <a:bodyPr/>
                    <a:lstStyle/>
                    <a:p>
                      <a:pPr algn="r"/>
                      <a:r>
                        <a:rPr lang="de-DE" sz="900" b="1" dirty="0" smtClean="0">
                          <a:solidFill>
                            <a:schemeClr val="tx1"/>
                          </a:solidFill>
                        </a:rPr>
                        <a:t>&lt;0.001</a:t>
                      </a:r>
                      <a:endParaRPr lang="de-DE" sz="900" b="1" dirty="0">
                        <a:solidFill>
                          <a:schemeClr val="tx1"/>
                        </a:solidFill>
                      </a:endParaRPr>
                    </a:p>
                  </a:txBody>
                  <a:tcPr>
                    <a:noFill/>
                  </a:tcPr>
                </a:tc>
                <a:extLst>
                  <a:ext uri="{0D108BD9-81ED-4DB2-BD59-A6C34878D82A}">
                    <a16:rowId xmlns:a16="http://schemas.microsoft.com/office/drawing/2014/main" val="3074494694"/>
                  </a:ext>
                </a:extLst>
              </a:tr>
              <a:tr h="225021">
                <a:tc>
                  <a:txBody>
                    <a:bodyPr/>
                    <a:lstStyle/>
                    <a:p>
                      <a:r>
                        <a:rPr lang="de-DE" sz="900" b="1" dirty="0" smtClean="0">
                          <a:solidFill>
                            <a:schemeClr val="tx1"/>
                          </a:solidFill>
                        </a:rPr>
                        <a:t>  Per SD (13.5cm)</a:t>
                      </a:r>
                      <a:endParaRPr lang="de-DE" sz="900" b="1" dirty="0">
                        <a:solidFill>
                          <a:schemeClr val="tx1"/>
                        </a:solidFill>
                      </a:endParaRPr>
                    </a:p>
                  </a:txBody>
                  <a:tcPr>
                    <a:noFill/>
                  </a:tcPr>
                </a:tc>
                <a:tc>
                  <a:txBody>
                    <a:bodyPr/>
                    <a:lstStyle/>
                    <a:p>
                      <a:pPr algn="r"/>
                      <a:r>
                        <a:rPr lang="de-DE" sz="900" b="1" dirty="0" smtClean="0">
                          <a:solidFill>
                            <a:schemeClr val="tx1"/>
                          </a:solidFill>
                        </a:rPr>
                        <a:t>1.19 (1.12 </a:t>
                      </a:r>
                      <a:r>
                        <a:rPr lang="de-DE" sz="900" b="1" dirty="0" err="1" smtClean="0">
                          <a:solidFill>
                            <a:schemeClr val="tx1"/>
                          </a:solidFill>
                        </a:rPr>
                        <a:t>to</a:t>
                      </a:r>
                      <a:r>
                        <a:rPr lang="de-DE" sz="900" b="1" dirty="0" smtClean="0">
                          <a:solidFill>
                            <a:schemeClr val="tx1"/>
                          </a:solidFill>
                        </a:rPr>
                        <a:t> 1.27)</a:t>
                      </a:r>
                      <a:endParaRPr lang="de-DE" sz="900" b="1" dirty="0">
                        <a:solidFill>
                          <a:schemeClr val="tx1"/>
                        </a:solidFill>
                      </a:endParaRPr>
                    </a:p>
                  </a:txBody>
                  <a:tcPr>
                    <a:noFill/>
                  </a:tcPr>
                </a:tc>
                <a:tc>
                  <a:txBody>
                    <a:bodyPr/>
                    <a:lstStyle/>
                    <a:p>
                      <a:pPr algn="r"/>
                      <a:r>
                        <a:rPr lang="de-DE" sz="900" b="1" dirty="0" smtClean="0">
                          <a:solidFill>
                            <a:schemeClr val="tx1"/>
                          </a:solidFill>
                        </a:rPr>
                        <a:t>&lt;0.001</a:t>
                      </a:r>
                      <a:endParaRPr lang="de-DE" sz="900" b="1" dirty="0">
                        <a:solidFill>
                          <a:schemeClr val="tx1"/>
                        </a:solidFill>
                      </a:endParaRPr>
                    </a:p>
                  </a:txBody>
                  <a:tcPr>
                    <a:noFill/>
                  </a:tcPr>
                </a:tc>
                <a:extLst>
                  <a:ext uri="{0D108BD9-81ED-4DB2-BD59-A6C34878D82A}">
                    <a16:rowId xmlns:a16="http://schemas.microsoft.com/office/drawing/2014/main" val="624202738"/>
                  </a:ext>
                </a:extLst>
              </a:tr>
              <a:tr h="225021">
                <a:tc>
                  <a:txBody>
                    <a:bodyPr/>
                    <a:lstStyle/>
                    <a:p>
                      <a:endParaRPr lang="de-DE" sz="900" b="1" dirty="0">
                        <a:solidFill>
                          <a:schemeClr val="tx1"/>
                        </a:solidFill>
                      </a:endParaRPr>
                    </a:p>
                  </a:txBody>
                  <a:tcPr>
                    <a:noFill/>
                  </a:tcPr>
                </a:tc>
                <a:tc>
                  <a:txBody>
                    <a:bodyPr/>
                    <a:lstStyle/>
                    <a:p>
                      <a:pPr algn="r"/>
                      <a:endParaRPr lang="de-DE" sz="900" b="0" dirty="0">
                        <a:solidFill>
                          <a:schemeClr val="tx1"/>
                        </a:solidFill>
                      </a:endParaRPr>
                    </a:p>
                  </a:txBody>
                  <a:tcPr>
                    <a:noFill/>
                  </a:tcPr>
                </a:tc>
                <a:tc>
                  <a:txBody>
                    <a:bodyPr/>
                    <a:lstStyle/>
                    <a:p>
                      <a:pPr algn="r"/>
                      <a:endParaRPr lang="de-DE" sz="900" b="0">
                        <a:solidFill>
                          <a:schemeClr val="tx1"/>
                        </a:solidFill>
                      </a:endParaRPr>
                    </a:p>
                  </a:txBody>
                  <a:tcPr>
                    <a:noFill/>
                  </a:tcPr>
                </a:tc>
                <a:extLst>
                  <a:ext uri="{0D108BD9-81ED-4DB2-BD59-A6C34878D82A}">
                    <a16:rowId xmlns:a16="http://schemas.microsoft.com/office/drawing/2014/main" val="4245804171"/>
                  </a:ext>
                </a:extLst>
              </a:tr>
              <a:tr h="225021">
                <a:tc>
                  <a:txBody>
                    <a:bodyPr/>
                    <a:lstStyle/>
                    <a:p>
                      <a:r>
                        <a:rPr lang="de-DE" sz="900" b="0" dirty="0" smtClean="0">
                          <a:solidFill>
                            <a:schemeClr val="tx1"/>
                          </a:solidFill>
                        </a:rPr>
                        <a:t>  </a:t>
                      </a:r>
                      <a:r>
                        <a:rPr lang="de-DE" sz="900" b="0" dirty="0" err="1" smtClean="0">
                          <a:solidFill>
                            <a:schemeClr val="tx1"/>
                          </a:solidFill>
                        </a:rPr>
                        <a:t>Lowest</a:t>
                      </a:r>
                      <a:r>
                        <a:rPr lang="de-DE" sz="900" b="0" dirty="0" smtClean="0">
                          <a:solidFill>
                            <a:schemeClr val="tx1"/>
                          </a:solidFill>
                        </a:rPr>
                        <a:t> {</a:t>
                      </a:r>
                      <a:r>
                        <a:rPr lang="de-DE" sz="900" b="0" dirty="0" err="1" smtClean="0">
                          <a:solidFill>
                            <a:schemeClr val="tx1"/>
                          </a:solidFill>
                        </a:rPr>
                        <a:t>ref</a:t>
                      </a:r>
                      <a:r>
                        <a:rPr lang="de-DE" sz="900" b="0" dirty="0" smtClean="0">
                          <a:solidFill>
                            <a:schemeClr val="tx1"/>
                          </a:solidFill>
                        </a:rPr>
                        <a:t>}</a:t>
                      </a:r>
                      <a:endParaRPr lang="de-DE" sz="900" b="0" dirty="0">
                        <a:solidFill>
                          <a:schemeClr val="tx1"/>
                        </a:solidFill>
                      </a:endParaRPr>
                    </a:p>
                  </a:txBody>
                  <a:tcPr>
                    <a:noFill/>
                  </a:tcPr>
                </a:tc>
                <a:tc>
                  <a:txBody>
                    <a:bodyPr/>
                    <a:lstStyle/>
                    <a:p>
                      <a:pPr algn="r"/>
                      <a:r>
                        <a:rPr lang="de-DE" sz="900" b="0" dirty="0" smtClean="0">
                          <a:solidFill>
                            <a:schemeClr val="tx1"/>
                          </a:solidFill>
                        </a:rPr>
                        <a:t>1.00</a:t>
                      </a:r>
                      <a:endParaRPr lang="de-DE" sz="900" b="0" dirty="0">
                        <a:solidFill>
                          <a:schemeClr val="tx1"/>
                        </a:solidFill>
                      </a:endParaRPr>
                    </a:p>
                  </a:txBody>
                  <a:tcPr>
                    <a:noFill/>
                  </a:tcPr>
                </a:tc>
                <a:tc>
                  <a:txBody>
                    <a:bodyPr/>
                    <a:lstStyle/>
                    <a:p>
                      <a:pPr algn="r"/>
                      <a:r>
                        <a:rPr lang="de-DE" sz="900" b="0" dirty="0" smtClean="0">
                          <a:solidFill>
                            <a:schemeClr val="tx1"/>
                          </a:solidFill>
                        </a:rPr>
                        <a:t>0.177</a:t>
                      </a:r>
                      <a:endParaRPr lang="de-DE" sz="900" b="0" dirty="0">
                        <a:solidFill>
                          <a:schemeClr val="tx1"/>
                        </a:solidFill>
                      </a:endParaRPr>
                    </a:p>
                  </a:txBody>
                  <a:tcPr>
                    <a:noFill/>
                  </a:tcPr>
                </a:tc>
                <a:extLst>
                  <a:ext uri="{0D108BD9-81ED-4DB2-BD59-A6C34878D82A}">
                    <a16:rowId xmlns:a16="http://schemas.microsoft.com/office/drawing/2014/main" val="2508106741"/>
                  </a:ext>
                </a:extLst>
              </a:tr>
              <a:tr h="225021">
                <a:tc>
                  <a:txBody>
                    <a:bodyPr/>
                    <a:lstStyle/>
                    <a:p>
                      <a:r>
                        <a:rPr lang="de-DE" sz="900" b="0" dirty="0" smtClean="0">
                          <a:solidFill>
                            <a:schemeClr val="tx1"/>
                          </a:solidFill>
                        </a:rPr>
                        <a:t>  </a:t>
                      </a:r>
                      <a:r>
                        <a:rPr lang="de-DE" sz="900" b="0" dirty="0" err="1" smtClean="0">
                          <a:solidFill>
                            <a:schemeClr val="tx1"/>
                          </a:solidFill>
                        </a:rPr>
                        <a:t>Lower-Middle</a:t>
                      </a:r>
                      <a:endParaRPr lang="de-DE" sz="900" b="0" dirty="0">
                        <a:solidFill>
                          <a:schemeClr val="tx1"/>
                        </a:solidFill>
                      </a:endParaRPr>
                    </a:p>
                  </a:txBody>
                  <a:tcPr>
                    <a:noFill/>
                  </a:tcPr>
                </a:tc>
                <a:tc>
                  <a:txBody>
                    <a:bodyPr/>
                    <a:lstStyle/>
                    <a:p>
                      <a:pPr algn="r"/>
                      <a:r>
                        <a:rPr lang="de-DE" sz="900" b="0" dirty="0" smtClean="0">
                          <a:solidFill>
                            <a:schemeClr val="tx1"/>
                          </a:solidFill>
                        </a:rPr>
                        <a:t>1.22 (0.97 </a:t>
                      </a:r>
                      <a:r>
                        <a:rPr lang="de-DE" sz="900" b="0" dirty="0" err="1" smtClean="0">
                          <a:solidFill>
                            <a:schemeClr val="tx1"/>
                          </a:solidFill>
                        </a:rPr>
                        <a:t>to</a:t>
                      </a:r>
                      <a:r>
                        <a:rPr lang="de-DE" sz="900" b="0" dirty="0" smtClean="0">
                          <a:solidFill>
                            <a:schemeClr val="tx1"/>
                          </a:solidFill>
                        </a:rPr>
                        <a:t> 1.54)</a:t>
                      </a:r>
                      <a:endParaRPr lang="de-DE" sz="900" b="0" dirty="0">
                        <a:solidFill>
                          <a:schemeClr val="tx1"/>
                        </a:solidFill>
                      </a:endParaRPr>
                    </a:p>
                  </a:txBody>
                  <a:tcPr>
                    <a:noFill/>
                  </a:tcPr>
                </a:tc>
                <a:tc>
                  <a:txBody>
                    <a:bodyPr/>
                    <a:lstStyle/>
                    <a:p>
                      <a:pPr algn="r"/>
                      <a:endParaRPr lang="de-DE" sz="900" b="0" dirty="0">
                        <a:solidFill>
                          <a:schemeClr val="tx1"/>
                        </a:solidFill>
                      </a:endParaRPr>
                    </a:p>
                  </a:txBody>
                  <a:tcPr>
                    <a:noFill/>
                  </a:tcPr>
                </a:tc>
                <a:extLst>
                  <a:ext uri="{0D108BD9-81ED-4DB2-BD59-A6C34878D82A}">
                    <a16:rowId xmlns:a16="http://schemas.microsoft.com/office/drawing/2014/main" val="902411940"/>
                  </a:ext>
                </a:extLst>
              </a:tr>
              <a:tr h="225021">
                <a:tc>
                  <a:txBody>
                    <a:bodyPr/>
                    <a:lstStyle/>
                    <a:p>
                      <a:r>
                        <a:rPr lang="de-DE" sz="900" b="0" dirty="0" smtClean="0">
                          <a:solidFill>
                            <a:schemeClr val="tx1"/>
                          </a:solidFill>
                        </a:rPr>
                        <a:t>  </a:t>
                      </a:r>
                      <a:r>
                        <a:rPr lang="de-DE" sz="900" b="0" dirty="0" err="1" smtClean="0">
                          <a:solidFill>
                            <a:schemeClr val="tx1"/>
                          </a:solidFill>
                        </a:rPr>
                        <a:t>Middle</a:t>
                      </a:r>
                      <a:endParaRPr lang="de-DE" sz="900" b="0" dirty="0">
                        <a:solidFill>
                          <a:schemeClr val="tx1"/>
                        </a:solidFill>
                      </a:endParaRPr>
                    </a:p>
                  </a:txBody>
                  <a:tcPr>
                    <a:noFill/>
                  </a:tcPr>
                </a:tc>
                <a:tc>
                  <a:txBody>
                    <a:bodyPr/>
                    <a:lstStyle/>
                    <a:p>
                      <a:pPr algn="r"/>
                      <a:r>
                        <a:rPr lang="de-DE" sz="900" b="0" dirty="0" smtClean="0">
                          <a:solidFill>
                            <a:schemeClr val="tx1"/>
                          </a:solidFill>
                        </a:rPr>
                        <a:t>1.11 (0.87 </a:t>
                      </a:r>
                      <a:r>
                        <a:rPr lang="de-DE" sz="900" b="0" dirty="0" err="1" smtClean="0">
                          <a:solidFill>
                            <a:schemeClr val="tx1"/>
                          </a:solidFill>
                        </a:rPr>
                        <a:t>to</a:t>
                      </a:r>
                      <a:r>
                        <a:rPr lang="de-DE" sz="900" b="0" dirty="0" smtClean="0">
                          <a:solidFill>
                            <a:schemeClr val="tx1"/>
                          </a:solidFill>
                        </a:rPr>
                        <a:t> 1.41)</a:t>
                      </a:r>
                      <a:endParaRPr lang="de-DE" sz="900" b="0" dirty="0">
                        <a:solidFill>
                          <a:schemeClr val="tx1"/>
                        </a:solidFill>
                      </a:endParaRPr>
                    </a:p>
                  </a:txBody>
                  <a:tcPr>
                    <a:noFill/>
                  </a:tcPr>
                </a:tc>
                <a:tc>
                  <a:txBody>
                    <a:bodyPr/>
                    <a:lstStyle/>
                    <a:p>
                      <a:pPr algn="r"/>
                      <a:endParaRPr lang="de-DE" sz="900" b="0" dirty="0">
                        <a:solidFill>
                          <a:schemeClr val="tx1"/>
                        </a:solidFill>
                      </a:endParaRPr>
                    </a:p>
                  </a:txBody>
                  <a:tcPr>
                    <a:noFill/>
                  </a:tcPr>
                </a:tc>
                <a:extLst>
                  <a:ext uri="{0D108BD9-81ED-4DB2-BD59-A6C34878D82A}">
                    <a16:rowId xmlns:a16="http://schemas.microsoft.com/office/drawing/2014/main" val="473137462"/>
                  </a:ext>
                </a:extLst>
              </a:tr>
              <a:tr h="225021">
                <a:tc>
                  <a:txBody>
                    <a:bodyPr/>
                    <a:lstStyle/>
                    <a:p>
                      <a:r>
                        <a:rPr lang="de-DE" sz="900" b="0" dirty="0" smtClean="0">
                          <a:solidFill>
                            <a:schemeClr val="tx1"/>
                          </a:solidFill>
                        </a:rPr>
                        <a:t>  </a:t>
                      </a:r>
                      <a:r>
                        <a:rPr lang="de-DE" sz="900" b="0" dirty="0" err="1" smtClean="0">
                          <a:solidFill>
                            <a:schemeClr val="tx1"/>
                          </a:solidFill>
                        </a:rPr>
                        <a:t>Middle</a:t>
                      </a:r>
                      <a:r>
                        <a:rPr lang="de-DE" sz="900" b="0" dirty="0" smtClean="0">
                          <a:solidFill>
                            <a:schemeClr val="tx1"/>
                          </a:solidFill>
                        </a:rPr>
                        <a:t>-Higher</a:t>
                      </a:r>
                      <a:endParaRPr lang="de-DE" sz="900" b="0" dirty="0">
                        <a:solidFill>
                          <a:schemeClr val="tx1"/>
                        </a:solidFill>
                      </a:endParaRPr>
                    </a:p>
                  </a:txBody>
                  <a:tcPr>
                    <a:noFill/>
                  </a:tcPr>
                </a:tc>
                <a:tc>
                  <a:txBody>
                    <a:bodyPr/>
                    <a:lstStyle/>
                    <a:p>
                      <a:pPr algn="r"/>
                      <a:r>
                        <a:rPr lang="de-DE" sz="900" b="0" dirty="0" smtClean="0">
                          <a:solidFill>
                            <a:schemeClr val="tx1"/>
                          </a:solidFill>
                        </a:rPr>
                        <a:t>1.22 (0.95 </a:t>
                      </a:r>
                      <a:r>
                        <a:rPr lang="de-DE" sz="900" b="0" dirty="0" err="1" smtClean="0">
                          <a:solidFill>
                            <a:schemeClr val="tx1"/>
                          </a:solidFill>
                        </a:rPr>
                        <a:t>to</a:t>
                      </a:r>
                      <a:r>
                        <a:rPr lang="de-DE" sz="900" b="0" dirty="0" smtClean="0">
                          <a:solidFill>
                            <a:schemeClr val="tx1"/>
                          </a:solidFill>
                        </a:rPr>
                        <a:t> 1.58)</a:t>
                      </a:r>
                      <a:endParaRPr lang="de-DE" sz="900" b="0" dirty="0">
                        <a:solidFill>
                          <a:schemeClr val="tx1"/>
                        </a:solidFill>
                      </a:endParaRPr>
                    </a:p>
                  </a:txBody>
                  <a:tcPr>
                    <a:noFill/>
                  </a:tcPr>
                </a:tc>
                <a:tc>
                  <a:txBody>
                    <a:bodyPr/>
                    <a:lstStyle/>
                    <a:p>
                      <a:pPr algn="r"/>
                      <a:endParaRPr lang="de-DE" sz="900" b="0" dirty="0">
                        <a:solidFill>
                          <a:schemeClr val="tx1"/>
                        </a:solidFill>
                      </a:endParaRPr>
                    </a:p>
                  </a:txBody>
                  <a:tcPr>
                    <a:noFill/>
                  </a:tcPr>
                </a:tc>
                <a:extLst>
                  <a:ext uri="{0D108BD9-81ED-4DB2-BD59-A6C34878D82A}">
                    <a16:rowId xmlns:a16="http://schemas.microsoft.com/office/drawing/2014/main" val="3366337482"/>
                  </a:ext>
                </a:extLst>
              </a:tr>
              <a:tr h="225021">
                <a:tc>
                  <a:txBody>
                    <a:bodyPr/>
                    <a:lstStyle/>
                    <a:p>
                      <a:r>
                        <a:rPr lang="de-DE" sz="900" b="0" dirty="0" smtClean="0">
                          <a:solidFill>
                            <a:schemeClr val="tx1"/>
                          </a:solidFill>
                        </a:rPr>
                        <a:t>  </a:t>
                      </a:r>
                      <a:r>
                        <a:rPr lang="de-DE" sz="900" b="0" dirty="0" err="1" smtClean="0">
                          <a:solidFill>
                            <a:schemeClr val="tx1"/>
                          </a:solidFill>
                        </a:rPr>
                        <a:t>Highest</a:t>
                      </a:r>
                      <a:endParaRPr lang="de-DE" sz="900" b="0" dirty="0">
                        <a:solidFill>
                          <a:schemeClr val="tx1"/>
                        </a:solidFill>
                      </a:endParaRPr>
                    </a:p>
                  </a:txBody>
                  <a:tcPr>
                    <a:noFill/>
                  </a:tcPr>
                </a:tc>
                <a:tc>
                  <a:txBody>
                    <a:bodyPr/>
                    <a:lstStyle/>
                    <a:p>
                      <a:pPr algn="r"/>
                      <a:r>
                        <a:rPr lang="de-DE" sz="900" b="0" dirty="0" smtClean="0">
                          <a:solidFill>
                            <a:schemeClr val="tx1"/>
                          </a:solidFill>
                        </a:rPr>
                        <a:t>1.41 (1.03</a:t>
                      </a:r>
                      <a:r>
                        <a:rPr lang="de-DE" sz="900" b="0" baseline="0" dirty="0" smtClean="0">
                          <a:solidFill>
                            <a:schemeClr val="tx1"/>
                          </a:solidFill>
                        </a:rPr>
                        <a:t> </a:t>
                      </a:r>
                      <a:r>
                        <a:rPr lang="de-DE" sz="900" b="0" baseline="0" dirty="0" err="1" smtClean="0">
                          <a:solidFill>
                            <a:schemeClr val="tx1"/>
                          </a:solidFill>
                        </a:rPr>
                        <a:t>to</a:t>
                      </a:r>
                      <a:r>
                        <a:rPr lang="de-DE" sz="900" b="0" baseline="0" dirty="0" smtClean="0">
                          <a:solidFill>
                            <a:schemeClr val="tx1"/>
                          </a:solidFill>
                        </a:rPr>
                        <a:t> 1.93)</a:t>
                      </a:r>
                      <a:endParaRPr lang="de-DE" sz="900" b="0" dirty="0">
                        <a:solidFill>
                          <a:schemeClr val="tx1"/>
                        </a:solidFill>
                      </a:endParaRPr>
                    </a:p>
                  </a:txBody>
                  <a:tcPr>
                    <a:noFill/>
                  </a:tcPr>
                </a:tc>
                <a:tc>
                  <a:txBody>
                    <a:bodyPr/>
                    <a:lstStyle/>
                    <a:p>
                      <a:pPr algn="r"/>
                      <a:endParaRPr lang="de-DE" sz="900" b="0" dirty="0">
                        <a:solidFill>
                          <a:schemeClr val="tx1"/>
                        </a:solidFill>
                      </a:endParaRPr>
                    </a:p>
                  </a:txBody>
                  <a:tcPr>
                    <a:noFill/>
                  </a:tcPr>
                </a:tc>
                <a:extLst>
                  <a:ext uri="{0D108BD9-81ED-4DB2-BD59-A6C34878D82A}">
                    <a16:rowId xmlns:a16="http://schemas.microsoft.com/office/drawing/2014/main" val="1389938000"/>
                  </a:ext>
                </a:extLst>
              </a:tr>
              <a:tr h="225021">
                <a:tc>
                  <a:txBody>
                    <a:bodyPr/>
                    <a:lstStyle/>
                    <a:p>
                      <a:r>
                        <a:rPr lang="de-DE" sz="900" b="1" dirty="0" smtClean="0">
                          <a:solidFill>
                            <a:schemeClr val="tx1"/>
                          </a:solidFill>
                        </a:rPr>
                        <a:t>  Trend</a:t>
                      </a:r>
                      <a:r>
                        <a:rPr lang="de-DE" sz="900" b="1" baseline="0" dirty="0" smtClean="0">
                          <a:solidFill>
                            <a:schemeClr val="tx1"/>
                          </a:solidFill>
                        </a:rPr>
                        <a:t> per </a:t>
                      </a:r>
                      <a:r>
                        <a:rPr lang="de-DE" sz="900" b="1" baseline="0" dirty="0" err="1" smtClean="0">
                          <a:solidFill>
                            <a:schemeClr val="tx1"/>
                          </a:solidFill>
                        </a:rPr>
                        <a:t>quintile</a:t>
                      </a:r>
                      <a:endParaRPr lang="de-DE" sz="900" b="1" dirty="0">
                        <a:solidFill>
                          <a:schemeClr val="tx1"/>
                        </a:solidFill>
                      </a:endParaRPr>
                    </a:p>
                  </a:txBody>
                  <a:tcPr>
                    <a:noFill/>
                  </a:tcPr>
                </a:tc>
                <a:tc>
                  <a:txBody>
                    <a:bodyPr/>
                    <a:lstStyle/>
                    <a:p>
                      <a:pPr algn="r"/>
                      <a:r>
                        <a:rPr lang="de-DE" sz="900" b="1" dirty="0" smtClean="0">
                          <a:solidFill>
                            <a:schemeClr val="tx1"/>
                          </a:solidFill>
                        </a:rPr>
                        <a:t>1.07 (0.99 </a:t>
                      </a:r>
                      <a:r>
                        <a:rPr lang="de-DE" sz="900" b="1" dirty="0" err="1" smtClean="0">
                          <a:solidFill>
                            <a:schemeClr val="tx1"/>
                          </a:solidFill>
                        </a:rPr>
                        <a:t>to</a:t>
                      </a:r>
                      <a:r>
                        <a:rPr lang="de-DE" sz="900" b="1" dirty="0" smtClean="0">
                          <a:solidFill>
                            <a:schemeClr val="tx1"/>
                          </a:solidFill>
                        </a:rPr>
                        <a:t> 1.15)</a:t>
                      </a:r>
                      <a:endParaRPr lang="de-DE" sz="900" b="1" dirty="0">
                        <a:solidFill>
                          <a:schemeClr val="tx1"/>
                        </a:solidFill>
                      </a:endParaRPr>
                    </a:p>
                  </a:txBody>
                  <a:tcPr>
                    <a:noFill/>
                  </a:tcPr>
                </a:tc>
                <a:tc>
                  <a:txBody>
                    <a:bodyPr/>
                    <a:lstStyle/>
                    <a:p>
                      <a:pPr algn="r"/>
                      <a:r>
                        <a:rPr lang="de-DE" sz="900" b="1" dirty="0" smtClean="0">
                          <a:solidFill>
                            <a:schemeClr val="tx1"/>
                          </a:solidFill>
                        </a:rPr>
                        <a:t>0.064</a:t>
                      </a:r>
                      <a:endParaRPr lang="de-DE" sz="900" b="1" dirty="0">
                        <a:solidFill>
                          <a:schemeClr val="tx1"/>
                        </a:solidFill>
                      </a:endParaRPr>
                    </a:p>
                  </a:txBody>
                  <a:tcPr>
                    <a:noFill/>
                  </a:tcPr>
                </a:tc>
                <a:extLst>
                  <a:ext uri="{0D108BD9-81ED-4DB2-BD59-A6C34878D82A}">
                    <a16:rowId xmlns:a16="http://schemas.microsoft.com/office/drawing/2014/main" val="2511895003"/>
                  </a:ext>
                </a:extLst>
              </a:tr>
              <a:tr h="225021">
                <a:tc>
                  <a:txBody>
                    <a:bodyPr/>
                    <a:lstStyle/>
                    <a:p>
                      <a:r>
                        <a:rPr lang="de-DE" sz="900" b="1" dirty="0" smtClean="0">
                          <a:solidFill>
                            <a:schemeClr val="tx1"/>
                          </a:solidFill>
                        </a:rPr>
                        <a:t>  Per SD (13.5cm)</a:t>
                      </a:r>
                      <a:endParaRPr lang="de-DE" sz="900" b="1" dirty="0">
                        <a:solidFill>
                          <a:schemeClr val="tx1"/>
                        </a:solidFill>
                      </a:endParaRPr>
                    </a:p>
                  </a:txBody>
                  <a:tcPr>
                    <a:noFill/>
                  </a:tcPr>
                </a:tc>
                <a:tc>
                  <a:txBody>
                    <a:bodyPr/>
                    <a:lstStyle/>
                    <a:p>
                      <a:pPr algn="r"/>
                      <a:r>
                        <a:rPr lang="de-DE" sz="900" b="1" dirty="0" smtClean="0">
                          <a:solidFill>
                            <a:schemeClr val="tx1"/>
                          </a:solidFill>
                        </a:rPr>
                        <a:t>1.11 (0.95 </a:t>
                      </a:r>
                      <a:r>
                        <a:rPr lang="de-DE" sz="900" b="1" dirty="0" err="1" smtClean="0">
                          <a:solidFill>
                            <a:schemeClr val="tx1"/>
                          </a:solidFill>
                        </a:rPr>
                        <a:t>to</a:t>
                      </a:r>
                      <a:r>
                        <a:rPr lang="de-DE" sz="900" b="1" dirty="0" smtClean="0">
                          <a:solidFill>
                            <a:schemeClr val="tx1"/>
                          </a:solidFill>
                        </a:rPr>
                        <a:t> 1.29)</a:t>
                      </a:r>
                      <a:endParaRPr lang="de-DE" sz="900" b="1" dirty="0">
                        <a:solidFill>
                          <a:schemeClr val="tx1"/>
                        </a:solidFill>
                      </a:endParaRPr>
                    </a:p>
                  </a:txBody>
                  <a:tcPr>
                    <a:noFill/>
                  </a:tcPr>
                </a:tc>
                <a:tc>
                  <a:txBody>
                    <a:bodyPr/>
                    <a:lstStyle/>
                    <a:p>
                      <a:pPr algn="r"/>
                      <a:r>
                        <a:rPr lang="de-DE" sz="900" b="1" dirty="0" smtClean="0">
                          <a:solidFill>
                            <a:schemeClr val="tx1"/>
                          </a:solidFill>
                        </a:rPr>
                        <a:t>0.127</a:t>
                      </a:r>
                      <a:endParaRPr lang="de-DE" sz="900" b="1" dirty="0">
                        <a:solidFill>
                          <a:schemeClr val="tx1"/>
                        </a:solidFill>
                      </a:endParaRPr>
                    </a:p>
                  </a:txBody>
                  <a:tcPr>
                    <a:noFill/>
                  </a:tcPr>
                </a:tc>
                <a:extLst>
                  <a:ext uri="{0D108BD9-81ED-4DB2-BD59-A6C34878D82A}">
                    <a16:rowId xmlns:a16="http://schemas.microsoft.com/office/drawing/2014/main" val="824819891"/>
                  </a:ext>
                </a:extLst>
              </a:tr>
              <a:tr h="225021">
                <a:tc>
                  <a:txBody>
                    <a:bodyPr/>
                    <a:lstStyle/>
                    <a:p>
                      <a:endParaRPr lang="de-DE" sz="900" b="1" dirty="0">
                        <a:solidFill>
                          <a:schemeClr val="tx1"/>
                        </a:solidFill>
                      </a:endParaRPr>
                    </a:p>
                  </a:txBody>
                  <a:tcPr>
                    <a:noFill/>
                  </a:tcPr>
                </a:tc>
                <a:tc>
                  <a:txBody>
                    <a:bodyPr/>
                    <a:lstStyle/>
                    <a:p>
                      <a:pPr algn="r"/>
                      <a:endParaRPr lang="de-DE" sz="900" b="0">
                        <a:solidFill>
                          <a:schemeClr val="tx1"/>
                        </a:solidFill>
                      </a:endParaRPr>
                    </a:p>
                  </a:txBody>
                  <a:tcPr>
                    <a:noFill/>
                  </a:tcPr>
                </a:tc>
                <a:tc>
                  <a:txBody>
                    <a:bodyPr/>
                    <a:lstStyle/>
                    <a:p>
                      <a:pPr algn="r"/>
                      <a:endParaRPr lang="de-DE" sz="900" b="0">
                        <a:solidFill>
                          <a:schemeClr val="tx1"/>
                        </a:solidFill>
                      </a:endParaRPr>
                    </a:p>
                  </a:txBody>
                  <a:tcPr>
                    <a:noFill/>
                  </a:tcPr>
                </a:tc>
                <a:extLst>
                  <a:ext uri="{0D108BD9-81ED-4DB2-BD59-A6C34878D82A}">
                    <a16:rowId xmlns:a16="http://schemas.microsoft.com/office/drawing/2014/main" val="823483853"/>
                  </a:ext>
                </a:extLst>
              </a:tr>
              <a:tr h="225021">
                <a:tc>
                  <a:txBody>
                    <a:bodyPr/>
                    <a:lstStyle/>
                    <a:p>
                      <a:r>
                        <a:rPr lang="de-DE" sz="900" b="0" dirty="0" smtClean="0">
                          <a:solidFill>
                            <a:schemeClr val="tx1"/>
                          </a:solidFill>
                        </a:rPr>
                        <a:t>  </a:t>
                      </a:r>
                      <a:r>
                        <a:rPr lang="de-DE" sz="900" b="0" dirty="0" err="1" smtClean="0">
                          <a:solidFill>
                            <a:schemeClr val="tx1"/>
                          </a:solidFill>
                        </a:rPr>
                        <a:t>Lowest</a:t>
                      </a:r>
                      <a:r>
                        <a:rPr lang="de-DE" sz="900" b="0" dirty="0" smtClean="0">
                          <a:solidFill>
                            <a:schemeClr val="tx1"/>
                          </a:solidFill>
                        </a:rPr>
                        <a:t> {</a:t>
                      </a:r>
                      <a:r>
                        <a:rPr lang="de-DE" sz="900" b="0" dirty="0" err="1" smtClean="0">
                          <a:solidFill>
                            <a:schemeClr val="tx1"/>
                          </a:solidFill>
                        </a:rPr>
                        <a:t>ref</a:t>
                      </a:r>
                      <a:r>
                        <a:rPr lang="de-DE" sz="900" b="0" dirty="0" smtClean="0">
                          <a:solidFill>
                            <a:schemeClr val="tx1"/>
                          </a:solidFill>
                        </a:rPr>
                        <a:t>}</a:t>
                      </a:r>
                      <a:endParaRPr lang="de-DE" sz="900" b="0" dirty="0">
                        <a:solidFill>
                          <a:schemeClr val="tx1"/>
                        </a:solidFill>
                      </a:endParaRPr>
                    </a:p>
                  </a:txBody>
                  <a:tcPr>
                    <a:noFill/>
                  </a:tcPr>
                </a:tc>
                <a:tc>
                  <a:txBody>
                    <a:bodyPr/>
                    <a:lstStyle/>
                    <a:p>
                      <a:pPr algn="r"/>
                      <a:r>
                        <a:rPr lang="de-DE" sz="900" b="0" dirty="0" smtClean="0">
                          <a:solidFill>
                            <a:schemeClr val="tx1"/>
                          </a:solidFill>
                        </a:rPr>
                        <a:t>1.00</a:t>
                      </a:r>
                      <a:endParaRPr lang="de-DE" sz="900" b="0" dirty="0">
                        <a:solidFill>
                          <a:schemeClr val="tx1"/>
                        </a:solidFill>
                      </a:endParaRPr>
                    </a:p>
                  </a:txBody>
                  <a:tcPr>
                    <a:noFill/>
                  </a:tcPr>
                </a:tc>
                <a:tc>
                  <a:txBody>
                    <a:bodyPr/>
                    <a:lstStyle/>
                    <a:p>
                      <a:pPr algn="r"/>
                      <a:endParaRPr lang="de-DE" sz="900" b="0" dirty="0">
                        <a:solidFill>
                          <a:schemeClr val="tx1"/>
                        </a:solidFill>
                      </a:endParaRPr>
                    </a:p>
                  </a:txBody>
                  <a:tcPr>
                    <a:noFill/>
                  </a:tcPr>
                </a:tc>
                <a:extLst>
                  <a:ext uri="{0D108BD9-81ED-4DB2-BD59-A6C34878D82A}">
                    <a16:rowId xmlns:a16="http://schemas.microsoft.com/office/drawing/2014/main" val="3266895623"/>
                  </a:ext>
                </a:extLst>
              </a:tr>
              <a:tr h="225021">
                <a:tc>
                  <a:txBody>
                    <a:bodyPr/>
                    <a:lstStyle/>
                    <a:p>
                      <a:r>
                        <a:rPr lang="de-DE" sz="900" b="0" dirty="0" smtClean="0">
                          <a:solidFill>
                            <a:schemeClr val="tx1"/>
                          </a:solidFill>
                        </a:rPr>
                        <a:t>  </a:t>
                      </a:r>
                      <a:r>
                        <a:rPr lang="de-DE" sz="900" b="0" dirty="0" err="1" smtClean="0">
                          <a:solidFill>
                            <a:schemeClr val="tx1"/>
                          </a:solidFill>
                        </a:rPr>
                        <a:t>Lower-Middle</a:t>
                      </a:r>
                      <a:endParaRPr lang="de-DE" sz="900" b="0" dirty="0">
                        <a:solidFill>
                          <a:schemeClr val="tx1"/>
                        </a:solidFill>
                      </a:endParaRPr>
                    </a:p>
                  </a:txBody>
                  <a:tcPr>
                    <a:noFill/>
                  </a:tcPr>
                </a:tc>
                <a:tc>
                  <a:txBody>
                    <a:bodyPr/>
                    <a:lstStyle/>
                    <a:p>
                      <a:pPr algn="r"/>
                      <a:r>
                        <a:rPr lang="de-DE" sz="900" b="0" dirty="0" smtClean="0">
                          <a:solidFill>
                            <a:schemeClr val="tx1"/>
                          </a:solidFill>
                        </a:rPr>
                        <a:t>1.00 (0.91 </a:t>
                      </a:r>
                      <a:r>
                        <a:rPr lang="de-DE" sz="900" b="0" dirty="0" err="1" smtClean="0">
                          <a:solidFill>
                            <a:schemeClr val="tx1"/>
                          </a:solidFill>
                        </a:rPr>
                        <a:t>to</a:t>
                      </a:r>
                      <a:r>
                        <a:rPr lang="de-DE" sz="900" b="0" dirty="0" smtClean="0">
                          <a:solidFill>
                            <a:schemeClr val="tx1"/>
                          </a:solidFill>
                        </a:rPr>
                        <a:t> 1.10)</a:t>
                      </a:r>
                      <a:endParaRPr lang="de-DE" sz="900" b="0" dirty="0">
                        <a:solidFill>
                          <a:schemeClr val="tx1"/>
                        </a:solidFill>
                      </a:endParaRPr>
                    </a:p>
                  </a:txBody>
                  <a:tcPr>
                    <a:noFill/>
                  </a:tcPr>
                </a:tc>
                <a:tc>
                  <a:txBody>
                    <a:bodyPr/>
                    <a:lstStyle/>
                    <a:p>
                      <a:pPr algn="r"/>
                      <a:endParaRPr lang="de-DE" sz="900" b="0">
                        <a:solidFill>
                          <a:schemeClr val="tx1"/>
                        </a:solidFill>
                      </a:endParaRPr>
                    </a:p>
                  </a:txBody>
                  <a:tcPr>
                    <a:noFill/>
                  </a:tcPr>
                </a:tc>
                <a:extLst>
                  <a:ext uri="{0D108BD9-81ED-4DB2-BD59-A6C34878D82A}">
                    <a16:rowId xmlns:a16="http://schemas.microsoft.com/office/drawing/2014/main" val="3408093639"/>
                  </a:ext>
                </a:extLst>
              </a:tr>
              <a:tr h="225021">
                <a:tc>
                  <a:txBody>
                    <a:bodyPr/>
                    <a:lstStyle/>
                    <a:p>
                      <a:r>
                        <a:rPr lang="de-DE" sz="900" b="0" dirty="0" smtClean="0">
                          <a:solidFill>
                            <a:schemeClr val="tx1"/>
                          </a:solidFill>
                        </a:rPr>
                        <a:t>  </a:t>
                      </a:r>
                      <a:r>
                        <a:rPr lang="de-DE" sz="900" b="0" dirty="0" err="1" smtClean="0">
                          <a:solidFill>
                            <a:schemeClr val="tx1"/>
                          </a:solidFill>
                        </a:rPr>
                        <a:t>Middle</a:t>
                      </a:r>
                      <a:endParaRPr lang="de-DE" sz="900" b="0" dirty="0">
                        <a:solidFill>
                          <a:schemeClr val="tx1"/>
                        </a:solidFill>
                      </a:endParaRPr>
                    </a:p>
                  </a:txBody>
                  <a:tcPr>
                    <a:noFill/>
                  </a:tcPr>
                </a:tc>
                <a:tc>
                  <a:txBody>
                    <a:bodyPr/>
                    <a:lstStyle/>
                    <a:p>
                      <a:pPr algn="r"/>
                      <a:r>
                        <a:rPr lang="de-DE" sz="900" b="0" dirty="0" smtClean="0">
                          <a:solidFill>
                            <a:schemeClr val="tx1"/>
                          </a:solidFill>
                        </a:rPr>
                        <a:t>1.04 (0.94 </a:t>
                      </a:r>
                      <a:r>
                        <a:rPr lang="de-DE" sz="900" b="0" dirty="0" err="1" smtClean="0">
                          <a:solidFill>
                            <a:schemeClr val="tx1"/>
                          </a:solidFill>
                        </a:rPr>
                        <a:t>to</a:t>
                      </a:r>
                      <a:r>
                        <a:rPr lang="de-DE" sz="900" b="0" dirty="0" smtClean="0">
                          <a:solidFill>
                            <a:schemeClr val="tx1"/>
                          </a:solidFill>
                        </a:rPr>
                        <a:t> 1.14)</a:t>
                      </a:r>
                      <a:endParaRPr lang="de-DE" sz="900" b="0" dirty="0">
                        <a:solidFill>
                          <a:schemeClr val="tx1"/>
                        </a:solidFill>
                      </a:endParaRPr>
                    </a:p>
                  </a:txBody>
                  <a:tcPr>
                    <a:noFill/>
                  </a:tcPr>
                </a:tc>
                <a:tc>
                  <a:txBody>
                    <a:bodyPr/>
                    <a:lstStyle/>
                    <a:p>
                      <a:pPr algn="r"/>
                      <a:endParaRPr lang="de-DE" sz="900" b="0" dirty="0">
                        <a:solidFill>
                          <a:schemeClr val="tx1"/>
                        </a:solidFill>
                      </a:endParaRPr>
                    </a:p>
                  </a:txBody>
                  <a:tcPr>
                    <a:noFill/>
                  </a:tcPr>
                </a:tc>
                <a:extLst>
                  <a:ext uri="{0D108BD9-81ED-4DB2-BD59-A6C34878D82A}">
                    <a16:rowId xmlns:a16="http://schemas.microsoft.com/office/drawing/2014/main" val="2179602560"/>
                  </a:ext>
                </a:extLst>
              </a:tr>
              <a:tr h="225021">
                <a:tc>
                  <a:txBody>
                    <a:bodyPr/>
                    <a:lstStyle/>
                    <a:p>
                      <a:r>
                        <a:rPr lang="de-DE" sz="900" b="0" dirty="0" smtClean="0">
                          <a:solidFill>
                            <a:schemeClr val="tx1"/>
                          </a:solidFill>
                        </a:rPr>
                        <a:t>  </a:t>
                      </a:r>
                      <a:r>
                        <a:rPr lang="de-DE" sz="900" b="0" dirty="0" err="1" smtClean="0">
                          <a:solidFill>
                            <a:schemeClr val="tx1"/>
                          </a:solidFill>
                        </a:rPr>
                        <a:t>Middle</a:t>
                      </a:r>
                      <a:r>
                        <a:rPr lang="de-DE" sz="900" b="0" dirty="0" smtClean="0">
                          <a:solidFill>
                            <a:schemeClr val="tx1"/>
                          </a:solidFill>
                        </a:rPr>
                        <a:t>-Higher</a:t>
                      </a:r>
                      <a:endParaRPr lang="de-DE" sz="900" b="0" dirty="0">
                        <a:solidFill>
                          <a:schemeClr val="tx1"/>
                        </a:solidFill>
                      </a:endParaRPr>
                    </a:p>
                  </a:txBody>
                  <a:tcPr>
                    <a:noFill/>
                  </a:tcPr>
                </a:tc>
                <a:tc>
                  <a:txBody>
                    <a:bodyPr/>
                    <a:lstStyle/>
                    <a:p>
                      <a:pPr algn="r"/>
                      <a:r>
                        <a:rPr lang="de-DE" sz="900" b="0" dirty="0" smtClean="0">
                          <a:solidFill>
                            <a:schemeClr val="tx1"/>
                          </a:solidFill>
                        </a:rPr>
                        <a:t>1.17 (1.06 </a:t>
                      </a:r>
                      <a:r>
                        <a:rPr lang="de-DE" sz="900" b="0" dirty="0" err="1" smtClean="0">
                          <a:solidFill>
                            <a:schemeClr val="tx1"/>
                          </a:solidFill>
                        </a:rPr>
                        <a:t>to</a:t>
                      </a:r>
                      <a:r>
                        <a:rPr lang="de-DE" sz="900" b="0" dirty="0" smtClean="0">
                          <a:solidFill>
                            <a:schemeClr val="tx1"/>
                          </a:solidFill>
                        </a:rPr>
                        <a:t> 1.30)</a:t>
                      </a:r>
                      <a:endParaRPr lang="de-DE" sz="900" b="0" dirty="0">
                        <a:solidFill>
                          <a:schemeClr val="tx1"/>
                        </a:solidFill>
                      </a:endParaRPr>
                    </a:p>
                  </a:txBody>
                  <a:tcPr>
                    <a:noFill/>
                  </a:tcPr>
                </a:tc>
                <a:tc>
                  <a:txBody>
                    <a:bodyPr/>
                    <a:lstStyle/>
                    <a:p>
                      <a:pPr algn="r"/>
                      <a:endParaRPr lang="de-DE" sz="900" b="0">
                        <a:solidFill>
                          <a:schemeClr val="tx1"/>
                        </a:solidFill>
                      </a:endParaRPr>
                    </a:p>
                  </a:txBody>
                  <a:tcPr>
                    <a:noFill/>
                  </a:tcPr>
                </a:tc>
                <a:extLst>
                  <a:ext uri="{0D108BD9-81ED-4DB2-BD59-A6C34878D82A}">
                    <a16:rowId xmlns:a16="http://schemas.microsoft.com/office/drawing/2014/main" val="2274065695"/>
                  </a:ext>
                </a:extLst>
              </a:tr>
              <a:tr h="225021">
                <a:tc>
                  <a:txBody>
                    <a:bodyPr/>
                    <a:lstStyle/>
                    <a:p>
                      <a:r>
                        <a:rPr lang="de-DE" sz="900" b="0" dirty="0" smtClean="0">
                          <a:solidFill>
                            <a:schemeClr val="tx1"/>
                          </a:solidFill>
                        </a:rPr>
                        <a:t>  </a:t>
                      </a:r>
                      <a:r>
                        <a:rPr lang="de-DE" sz="900" b="0" dirty="0" err="1" smtClean="0">
                          <a:solidFill>
                            <a:schemeClr val="tx1"/>
                          </a:solidFill>
                        </a:rPr>
                        <a:t>Highest</a:t>
                      </a:r>
                      <a:endParaRPr lang="de-DE" sz="900" b="0" dirty="0">
                        <a:solidFill>
                          <a:schemeClr val="tx1"/>
                        </a:solidFill>
                      </a:endParaRPr>
                    </a:p>
                  </a:txBody>
                  <a:tcPr>
                    <a:noFill/>
                  </a:tcPr>
                </a:tc>
                <a:tc>
                  <a:txBody>
                    <a:bodyPr/>
                    <a:lstStyle/>
                    <a:p>
                      <a:pPr algn="r"/>
                      <a:r>
                        <a:rPr lang="de-DE" sz="900" b="0" dirty="0" smtClean="0">
                          <a:solidFill>
                            <a:schemeClr val="tx1"/>
                          </a:solidFill>
                        </a:rPr>
                        <a:t>1.33 (1.17 </a:t>
                      </a:r>
                      <a:r>
                        <a:rPr lang="de-DE" sz="900" b="0" dirty="0" err="1" smtClean="0">
                          <a:solidFill>
                            <a:schemeClr val="tx1"/>
                          </a:solidFill>
                        </a:rPr>
                        <a:t>to</a:t>
                      </a:r>
                      <a:r>
                        <a:rPr lang="de-DE" sz="900" b="0" dirty="0" smtClean="0">
                          <a:solidFill>
                            <a:schemeClr val="tx1"/>
                          </a:solidFill>
                        </a:rPr>
                        <a:t> 1.52)</a:t>
                      </a:r>
                      <a:endParaRPr lang="de-DE" sz="900" b="0" dirty="0">
                        <a:solidFill>
                          <a:schemeClr val="tx1"/>
                        </a:solidFill>
                      </a:endParaRPr>
                    </a:p>
                  </a:txBody>
                  <a:tcPr>
                    <a:noFill/>
                  </a:tcPr>
                </a:tc>
                <a:tc>
                  <a:txBody>
                    <a:bodyPr/>
                    <a:lstStyle/>
                    <a:p>
                      <a:pPr algn="r"/>
                      <a:endParaRPr lang="de-DE" sz="900" b="0">
                        <a:solidFill>
                          <a:schemeClr val="tx1"/>
                        </a:solidFill>
                      </a:endParaRPr>
                    </a:p>
                  </a:txBody>
                  <a:tcPr>
                    <a:noFill/>
                  </a:tcPr>
                </a:tc>
                <a:extLst>
                  <a:ext uri="{0D108BD9-81ED-4DB2-BD59-A6C34878D82A}">
                    <a16:rowId xmlns:a16="http://schemas.microsoft.com/office/drawing/2014/main" val="2854052674"/>
                  </a:ext>
                </a:extLst>
              </a:tr>
              <a:tr h="225021">
                <a:tc>
                  <a:txBody>
                    <a:bodyPr/>
                    <a:lstStyle/>
                    <a:p>
                      <a:r>
                        <a:rPr lang="de-DE" sz="900" b="1" dirty="0" smtClean="0">
                          <a:solidFill>
                            <a:schemeClr val="tx1"/>
                          </a:solidFill>
                        </a:rPr>
                        <a:t>  Trend</a:t>
                      </a:r>
                      <a:r>
                        <a:rPr lang="de-DE" sz="900" b="1" baseline="0" dirty="0" smtClean="0">
                          <a:solidFill>
                            <a:schemeClr val="tx1"/>
                          </a:solidFill>
                        </a:rPr>
                        <a:t> per </a:t>
                      </a:r>
                      <a:r>
                        <a:rPr lang="de-DE" sz="900" b="1" baseline="0" dirty="0" err="1" smtClean="0">
                          <a:solidFill>
                            <a:schemeClr val="tx1"/>
                          </a:solidFill>
                        </a:rPr>
                        <a:t>quintile</a:t>
                      </a:r>
                      <a:endParaRPr lang="de-DE" sz="900" b="1" dirty="0">
                        <a:solidFill>
                          <a:schemeClr val="tx1"/>
                        </a:solidFill>
                      </a:endParaRPr>
                    </a:p>
                  </a:txBody>
                  <a:tcPr>
                    <a:noFill/>
                  </a:tcPr>
                </a:tc>
                <a:tc>
                  <a:txBody>
                    <a:bodyPr/>
                    <a:lstStyle/>
                    <a:p>
                      <a:pPr algn="r"/>
                      <a:r>
                        <a:rPr lang="de-DE" sz="900" b="1" dirty="0" smtClean="0">
                          <a:solidFill>
                            <a:schemeClr val="tx1"/>
                          </a:solidFill>
                        </a:rPr>
                        <a:t>1.07 (1.04 </a:t>
                      </a:r>
                      <a:r>
                        <a:rPr lang="de-DE" sz="900" b="1" dirty="0" err="1" smtClean="0">
                          <a:solidFill>
                            <a:schemeClr val="tx1"/>
                          </a:solidFill>
                        </a:rPr>
                        <a:t>to</a:t>
                      </a:r>
                      <a:r>
                        <a:rPr lang="de-DE" sz="900" b="1" dirty="0" smtClean="0">
                          <a:solidFill>
                            <a:schemeClr val="tx1"/>
                          </a:solidFill>
                        </a:rPr>
                        <a:t> 1.10)</a:t>
                      </a:r>
                      <a:endParaRPr lang="de-DE" sz="900" b="1" dirty="0">
                        <a:solidFill>
                          <a:schemeClr val="tx1"/>
                        </a:solidFill>
                      </a:endParaRPr>
                    </a:p>
                  </a:txBody>
                  <a:tcPr>
                    <a:noFill/>
                  </a:tcPr>
                </a:tc>
                <a:tc>
                  <a:txBody>
                    <a:bodyPr/>
                    <a:lstStyle/>
                    <a:p>
                      <a:pPr algn="r"/>
                      <a:r>
                        <a:rPr lang="de-DE" sz="900" b="1" dirty="0" smtClean="0">
                          <a:solidFill>
                            <a:schemeClr val="tx1"/>
                          </a:solidFill>
                        </a:rPr>
                        <a:t>&lt;0.001</a:t>
                      </a:r>
                      <a:endParaRPr lang="de-DE" sz="900" b="1" dirty="0">
                        <a:solidFill>
                          <a:schemeClr val="tx1"/>
                        </a:solidFill>
                      </a:endParaRPr>
                    </a:p>
                  </a:txBody>
                  <a:tcPr>
                    <a:noFill/>
                  </a:tcPr>
                </a:tc>
                <a:extLst>
                  <a:ext uri="{0D108BD9-81ED-4DB2-BD59-A6C34878D82A}">
                    <a16:rowId xmlns:a16="http://schemas.microsoft.com/office/drawing/2014/main" val="2686456538"/>
                  </a:ext>
                </a:extLst>
              </a:tr>
              <a:tr h="225021">
                <a:tc>
                  <a:txBody>
                    <a:bodyPr/>
                    <a:lstStyle/>
                    <a:p>
                      <a:r>
                        <a:rPr lang="de-DE" sz="900" b="1" dirty="0" smtClean="0">
                          <a:solidFill>
                            <a:schemeClr val="tx1"/>
                          </a:solidFill>
                        </a:rPr>
                        <a:t>  Per SD (13.5cm)</a:t>
                      </a:r>
                      <a:endParaRPr lang="de-DE" sz="900" b="1" dirty="0">
                        <a:solidFill>
                          <a:schemeClr val="tx1"/>
                        </a:solidFill>
                      </a:endParaRPr>
                    </a:p>
                  </a:txBody>
                  <a:tcPr>
                    <a:noFill/>
                  </a:tcPr>
                </a:tc>
                <a:tc>
                  <a:txBody>
                    <a:bodyPr/>
                    <a:lstStyle/>
                    <a:p>
                      <a:pPr algn="r"/>
                      <a:r>
                        <a:rPr lang="de-DE" sz="900" b="1" dirty="0" smtClean="0">
                          <a:solidFill>
                            <a:schemeClr val="tx1"/>
                          </a:solidFill>
                        </a:rPr>
                        <a:t>1.19 (1.12 </a:t>
                      </a:r>
                      <a:r>
                        <a:rPr lang="de-DE" sz="900" b="1" dirty="0" err="1" smtClean="0">
                          <a:solidFill>
                            <a:schemeClr val="tx1"/>
                          </a:solidFill>
                        </a:rPr>
                        <a:t>to</a:t>
                      </a:r>
                      <a:r>
                        <a:rPr lang="de-DE" sz="900" b="1" dirty="0" smtClean="0">
                          <a:solidFill>
                            <a:schemeClr val="tx1"/>
                          </a:solidFill>
                        </a:rPr>
                        <a:t> 1.26)</a:t>
                      </a:r>
                      <a:endParaRPr lang="de-DE" sz="900" b="1" dirty="0">
                        <a:solidFill>
                          <a:schemeClr val="tx1"/>
                        </a:solidFill>
                      </a:endParaRPr>
                    </a:p>
                  </a:txBody>
                  <a:tcPr>
                    <a:noFill/>
                  </a:tcPr>
                </a:tc>
                <a:tc>
                  <a:txBody>
                    <a:bodyPr/>
                    <a:lstStyle/>
                    <a:p>
                      <a:pPr algn="r"/>
                      <a:r>
                        <a:rPr lang="de-DE" sz="900" b="1" dirty="0" smtClean="0">
                          <a:solidFill>
                            <a:schemeClr val="tx1"/>
                          </a:solidFill>
                        </a:rPr>
                        <a:t>&lt;0.001</a:t>
                      </a:r>
                      <a:endParaRPr lang="de-DE" sz="900" b="1" dirty="0">
                        <a:solidFill>
                          <a:schemeClr val="tx1"/>
                        </a:solidFill>
                      </a:endParaRPr>
                    </a:p>
                  </a:txBody>
                  <a:tcPr>
                    <a:noFill/>
                  </a:tcPr>
                </a:tc>
                <a:extLst>
                  <a:ext uri="{0D108BD9-81ED-4DB2-BD59-A6C34878D82A}">
                    <a16:rowId xmlns:a16="http://schemas.microsoft.com/office/drawing/2014/main" val="3796411362"/>
                  </a:ext>
                </a:extLst>
              </a:tr>
            </a:tbl>
          </a:graphicData>
        </a:graphic>
      </p:graphicFrame>
      <p:graphicFrame>
        <p:nvGraphicFramePr>
          <p:cNvPr id="9" name="Diagramm 8"/>
          <p:cNvGraphicFramePr/>
          <p:nvPr>
            <p:extLst/>
          </p:nvPr>
        </p:nvGraphicFramePr>
        <p:xfrm>
          <a:off x="5630172" y="441394"/>
          <a:ext cx="4606507" cy="6096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Gerade Verbindung mit Pfeil 10"/>
          <p:cNvCxnSpPr/>
          <p:nvPr/>
        </p:nvCxnSpPr>
        <p:spPr>
          <a:xfrm flipH="1">
            <a:off x="5785450" y="6537394"/>
            <a:ext cx="2018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a:off x="8011061" y="6537394"/>
            <a:ext cx="206171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r Verbinder 18"/>
          <p:cNvCxnSpPr>
            <a:endCxn id="9" idx="0"/>
          </p:cNvCxnSpPr>
          <p:nvPr/>
        </p:nvCxnSpPr>
        <p:spPr>
          <a:xfrm flipV="1">
            <a:off x="7933424" y="441395"/>
            <a:ext cx="0" cy="57164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flipV="1">
            <a:off x="8011062" y="1192307"/>
            <a:ext cx="496445" cy="1"/>
          </a:xfrm>
          <a:prstGeom prst="line">
            <a:avLst/>
          </a:prstGeom>
        </p:spPr>
        <p:style>
          <a:lnRef idx="1">
            <a:schemeClr val="dk1"/>
          </a:lnRef>
          <a:fillRef idx="0">
            <a:schemeClr val="dk1"/>
          </a:fillRef>
          <a:effectRef idx="0">
            <a:schemeClr val="dk1"/>
          </a:effectRef>
          <a:fontRef idx="minor">
            <a:schemeClr val="tx1"/>
          </a:fontRef>
        </p:style>
      </p:cxnSp>
      <p:cxnSp>
        <p:nvCxnSpPr>
          <p:cNvPr id="25" name="Gerader Verbinder 24"/>
          <p:cNvCxnSpPr/>
          <p:nvPr/>
        </p:nvCxnSpPr>
        <p:spPr>
          <a:xfrm flipV="1">
            <a:off x="7933425" y="1443319"/>
            <a:ext cx="496445" cy="1"/>
          </a:xfrm>
          <a:prstGeom prst="line">
            <a:avLst/>
          </a:prstGeom>
        </p:spPr>
        <p:style>
          <a:lnRef idx="1">
            <a:schemeClr val="dk1"/>
          </a:lnRef>
          <a:fillRef idx="0">
            <a:schemeClr val="dk1"/>
          </a:fillRef>
          <a:effectRef idx="0">
            <a:schemeClr val="dk1"/>
          </a:effectRef>
          <a:fontRef idx="minor">
            <a:schemeClr val="tx1"/>
          </a:fontRef>
        </p:style>
      </p:cxnSp>
      <p:cxnSp>
        <p:nvCxnSpPr>
          <p:cNvPr id="26" name="Gerader Verbinder 25"/>
          <p:cNvCxnSpPr/>
          <p:nvPr/>
        </p:nvCxnSpPr>
        <p:spPr>
          <a:xfrm flipV="1">
            <a:off x="8172682" y="1676400"/>
            <a:ext cx="496445" cy="1"/>
          </a:xfrm>
          <a:prstGeom prst="line">
            <a:avLst/>
          </a:prstGeom>
        </p:spPr>
        <p:style>
          <a:lnRef idx="1">
            <a:schemeClr val="dk1"/>
          </a:lnRef>
          <a:fillRef idx="0">
            <a:schemeClr val="dk1"/>
          </a:fillRef>
          <a:effectRef idx="0">
            <a:schemeClr val="dk1"/>
          </a:effectRef>
          <a:fontRef idx="minor">
            <a:schemeClr val="tx1"/>
          </a:fontRef>
        </p:style>
      </p:cxnSp>
      <p:cxnSp>
        <p:nvCxnSpPr>
          <p:cNvPr id="27" name="Gerader Verbinder 26"/>
          <p:cNvCxnSpPr/>
          <p:nvPr/>
        </p:nvCxnSpPr>
        <p:spPr>
          <a:xfrm>
            <a:off x="8420903" y="1893678"/>
            <a:ext cx="731720" cy="0"/>
          </a:xfrm>
          <a:prstGeom prst="line">
            <a:avLst/>
          </a:prstGeom>
        </p:spPr>
        <p:style>
          <a:lnRef idx="1">
            <a:schemeClr val="dk1"/>
          </a:lnRef>
          <a:fillRef idx="0">
            <a:schemeClr val="dk1"/>
          </a:fillRef>
          <a:effectRef idx="0">
            <a:schemeClr val="dk1"/>
          </a:effectRef>
          <a:fontRef idx="minor">
            <a:schemeClr val="tx1"/>
          </a:fontRef>
        </p:style>
      </p:cxnSp>
      <p:sp>
        <p:nvSpPr>
          <p:cNvPr id="31" name="Raute 30"/>
          <p:cNvSpPr/>
          <p:nvPr/>
        </p:nvSpPr>
        <p:spPr>
          <a:xfrm>
            <a:off x="8011061" y="2106539"/>
            <a:ext cx="146652" cy="45719"/>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2" name="Raute 31"/>
          <p:cNvSpPr/>
          <p:nvPr/>
        </p:nvSpPr>
        <p:spPr>
          <a:xfrm>
            <a:off x="8226301" y="2357551"/>
            <a:ext cx="370853" cy="45719"/>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33" name="chart"/>
          <p:cNvPicPr>
            <a:picLocks noChangeAspect="1"/>
          </p:cNvPicPr>
          <p:nvPr/>
        </p:nvPicPr>
        <p:blipFill>
          <a:blip r:embed="rId4"/>
          <a:stretch>
            <a:fillRect/>
          </a:stretch>
        </p:blipFill>
        <p:spPr>
          <a:xfrm>
            <a:off x="8314035" y="2916012"/>
            <a:ext cx="231668" cy="249958"/>
          </a:xfrm>
          <a:prstGeom prst="rect">
            <a:avLst/>
          </a:prstGeom>
        </p:spPr>
      </p:pic>
      <p:cxnSp>
        <p:nvCxnSpPr>
          <p:cNvPr id="34" name="Gerader Verbinder 33"/>
          <p:cNvCxnSpPr/>
          <p:nvPr/>
        </p:nvCxnSpPr>
        <p:spPr>
          <a:xfrm>
            <a:off x="7866529" y="3023061"/>
            <a:ext cx="1187825" cy="7010"/>
          </a:xfrm>
          <a:prstGeom prst="line">
            <a:avLst/>
          </a:prstGeom>
        </p:spPr>
        <p:style>
          <a:lnRef idx="1">
            <a:schemeClr val="dk1"/>
          </a:lnRef>
          <a:fillRef idx="0">
            <a:schemeClr val="dk1"/>
          </a:fillRef>
          <a:effectRef idx="0">
            <a:schemeClr val="dk1"/>
          </a:effectRef>
          <a:fontRef idx="minor">
            <a:schemeClr val="tx1"/>
          </a:fontRef>
        </p:style>
      </p:cxnSp>
      <p:pic>
        <p:nvPicPr>
          <p:cNvPr id="38" name="chart"/>
          <p:cNvPicPr>
            <a:picLocks noChangeAspect="1"/>
          </p:cNvPicPr>
          <p:nvPr/>
        </p:nvPicPr>
        <p:blipFill>
          <a:blip r:embed="rId4"/>
          <a:stretch>
            <a:fillRect/>
          </a:stretch>
        </p:blipFill>
        <p:spPr>
          <a:xfrm>
            <a:off x="8107847" y="3167029"/>
            <a:ext cx="231668" cy="249958"/>
          </a:xfrm>
          <a:prstGeom prst="rect">
            <a:avLst/>
          </a:prstGeom>
        </p:spPr>
      </p:pic>
      <p:cxnSp>
        <p:nvCxnSpPr>
          <p:cNvPr id="39" name="Gerader Verbinder 38"/>
          <p:cNvCxnSpPr/>
          <p:nvPr/>
        </p:nvCxnSpPr>
        <p:spPr>
          <a:xfrm>
            <a:off x="7660341" y="3274078"/>
            <a:ext cx="1187825" cy="7010"/>
          </a:xfrm>
          <a:prstGeom prst="line">
            <a:avLst/>
          </a:prstGeom>
        </p:spPr>
        <p:style>
          <a:lnRef idx="1">
            <a:schemeClr val="dk1"/>
          </a:lnRef>
          <a:fillRef idx="0">
            <a:schemeClr val="dk1"/>
          </a:fillRef>
          <a:effectRef idx="0">
            <a:schemeClr val="dk1"/>
          </a:effectRef>
          <a:fontRef idx="minor">
            <a:schemeClr val="tx1"/>
          </a:fontRef>
        </p:style>
      </p:cxnSp>
      <p:pic>
        <p:nvPicPr>
          <p:cNvPr id="40" name="chart"/>
          <p:cNvPicPr>
            <a:picLocks noChangeAspect="1"/>
          </p:cNvPicPr>
          <p:nvPr/>
        </p:nvPicPr>
        <p:blipFill>
          <a:blip r:embed="rId4"/>
          <a:stretch>
            <a:fillRect/>
          </a:stretch>
        </p:blipFill>
        <p:spPr>
          <a:xfrm>
            <a:off x="8345518" y="3434426"/>
            <a:ext cx="231668" cy="249958"/>
          </a:xfrm>
          <a:prstGeom prst="rect">
            <a:avLst/>
          </a:prstGeom>
        </p:spPr>
      </p:pic>
      <p:cxnSp>
        <p:nvCxnSpPr>
          <p:cNvPr id="41" name="Gerader Verbinder 40"/>
          <p:cNvCxnSpPr/>
          <p:nvPr/>
        </p:nvCxnSpPr>
        <p:spPr>
          <a:xfrm>
            <a:off x="7799397" y="3541475"/>
            <a:ext cx="1353227" cy="4062"/>
          </a:xfrm>
          <a:prstGeom prst="line">
            <a:avLst/>
          </a:prstGeom>
        </p:spPr>
        <p:style>
          <a:lnRef idx="1">
            <a:schemeClr val="dk1"/>
          </a:lnRef>
          <a:fillRef idx="0">
            <a:schemeClr val="dk1"/>
          </a:fillRef>
          <a:effectRef idx="0">
            <a:schemeClr val="dk1"/>
          </a:effectRef>
          <a:fontRef idx="minor">
            <a:schemeClr val="tx1"/>
          </a:fontRef>
        </p:style>
      </p:cxnSp>
      <p:pic>
        <p:nvPicPr>
          <p:cNvPr id="43" name="chart"/>
          <p:cNvPicPr>
            <a:picLocks noChangeAspect="1"/>
          </p:cNvPicPr>
          <p:nvPr/>
        </p:nvPicPr>
        <p:blipFill>
          <a:blip r:embed="rId4"/>
          <a:stretch>
            <a:fillRect/>
          </a:stretch>
        </p:blipFill>
        <p:spPr>
          <a:xfrm>
            <a:off x="8823090" y="3671334"/>
            <a:ext cx="231668" cy="249958"/>
          </a:xfrm>
          <a:prstGeom prst="rect">
            <a:avLst/>
          </a:prstGeom>
        </p:spPr>
      </p:pic>
      <p:cxnSp>
        <p:nvCxnSpPr>
          <p:cNvPr id="44" name="Gerader Verbinder 43"/>
          <p:cNvCxnSpPr/>
          <p:nvPr/>
        </p:nvCxnSpPr>
        <p:spPr>
          <a:xfrm>
            <a:off x="8025960" y="3778384"/>
            <a:ext cx="1934671" cy="14109"/>
          </a:xfrm>
          <a:prstGeom prst="line">
            <a:avLst/>
          </a:prstGeom>
        </p:spPr>
        <p:style>
          <a:lnRef idx="1">
            <a:schemeClr val="dk1"/>
          </a:lnRef>
          <a:fillRef idx="0">
            <a:schemeClr val="dk1"/>
          </a:fillRef>
          <a:effectRef idx="0">
            <a:schemeClr val="dk1"/>
          </a:effectRef>
          <a:fontRef idx="minor">
            <a:schemeClr val="tx1"/>
          </a:fontRef>
        </p:style>
      </p:cxnSp>
      <p:sp>
        <p:nvSpPr>
          <p:cNvPr id="46" name="Raute 45"/>
          <p:cNvSpPr/>
          <p:nvPr/>
        </p:nvSpPr>
        <p:spPr>
          <a:xfrm>
            <a:off x="7930465" y="3971197"/>
            <a:ext cx="370853" cy="45719"/>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7" name="Raute 46"/>
          <p:cNvSpPr/>
          <p:nvPr/>
        </p:nvSpPr>
        <p:spPr>
          <a:xfrm>
            <a:off x="7840810" y="4195317"/>
            <a:ext cx="917709" cy="45719"/>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48" name="chart"/>
          <p:cNvPicPr>
            <a:picLocks noChangeAspect="1"/>
          </p:cNvPicPr>
          <p:nvPr/>
        </p:nvPicPr>
        <p:blipFill>
          <a:blip r:embed="rId4"/>
          <a:stretch>
            <a:fillRect/>
          </a:stretch>
        </p:blipFill>
        <p:spPr>
          <a:xfrm>
            <a:off x="7814630" y="4576133"/>
            <a:ext cx="231668" cy="249958"/>
          </a:xfrm>
          <a:prstGeom prst="rect">
            <a:avLst/>
          </a:prstGeom>
        </p:spPr>
      </p:pic>
      <p:pic>
        <p:nvPicPr>
          <p:cNvPr id="49" name="chart"/>
          <p:cNvPicPr>
            <a:picLocks noChangeAspect="1"/>
          </p:cNvPicPr>
          <p:nvPr/>
        </p:nvPicPr>
        <p:blipFill>
          <a:blip r:embed="rId4"/>
          <a:stretch>
            <a:fillRect/>
          </a:stretch>
        </p:blipFill>
        <p:spPr>
          <a:xfrm>
            <a:off x="7820980" y="4798595"/>
            <a:ext cx="231668" cy="249958"/>
          </a:xfrm>
          <a:prstGeom prst="rect">
            <a:avLst/>
          </a:prstGeom>
        </p:spPr>
      </p:pic>
      <p:cxnSp>
        <p:nvCxnSpPr>
          <p:cNvPr id="50" name="Gerader Verbinder 49"/>
          <p:cNvCxnSpPr/>
          <p:nvPr/>
        </p:nvCxnSpPr>
        <p:spPr>
          <a:xfrm>
            <a:off x="7727577" y="4905644"/>
            <a:ext cx="445105" cy="0"/>
          </a:xfrm>
          <a:prstGeom prst="line">
            <a:avLst/>
          </a:prstGeom>
        </p:spPr>
        <p:style>
          <a:lnRef idx="1">
            <a:schemeClr val="dk1"/>
          </a:lnRef>
          <a:fillRef idx="0">
            <a:schemeClr val="dk1"/>
          </a:fillRef>
          <a:effectRef idx="0">
            <a:schemeClr val="dk1"/>
          </a:effectRef>
          <a:fontRef idx="minor">
            <a:schemeClr val="tx1"/>
          </a:fontRef>
        </p:style>
      </p:cxnSp>
      <p:pic>
        <p:nvPicPr>
          <p:cNvPr id="55" name="chart"/>
          <p:cNvPicPr>
            <a:picLocks noChangeAspect="1"/>
          </p:cNvPicPr>
          <p:nvPr/>
        </p:nvPicPr>
        <p:blipFill>
          <a:blip r:embed="rId4"/>
          <a:stretch>
            <a:fillRect/>
          </a:stretch>
        </p:blipFill>
        <p:spPr>
          <a:xfrm>
            <a:off x="7973380" y="4986855"/>
            <a:ext cx="231668" cy="249958"/>
          </a:xfrm>
          <a:prstGeom prst="rect">
            <a:avLst/>
          </a:prstGeom>
        </p:spPr>
      </p:pic>
      <p:cxnSp>
        <p:nvCxnSpPr>
          <p:cNvPr id="56" name="Gerader Verbinder 55"/>
          <p:cNvCxnSpPr/>
          <p:nvPr/>
        </p:nvCxnSpPr>
        <p:spPr>
          <a:xfrm>
            <a:off x="7879977" y="5093904"/>
            <a:ext cx="445105" cy="0"/>
          </a:xfrm>
          <a:prstGeom prst="line">
            <a:avLst/>
          </a:prstGeom>
        </p:spPr>
        <p:style>
          <a:lnRef idx="1">
            <a:schemeClr val="dk1"/>
          </a:lnRef>
          <a:fillRef idx="0">
            <a:schemeClr val="dk1"/>
          </a:fillRef>
          <a:effectRef idx="0">
            <a:schemeClr val="dk1"/>
          </a:effectRef>
          <a:fontRef idx="minor">
            <a:schemeClr val="tx1"/>
          </a:fontRef>
        </p:style>
      </p:cxnSp>
      <p:pic>
        <p:nvPicPr>
          <p:cNvPr id="57" name="chart"/>
          <p:cNvPicPr>
            <a:picLocks noChangeAspect="1"/>
          </p:cNvPicPr>
          <p:nvPr/>
        </p:nvPicPr>
        <p:blipFill>
          <a:blip r:embed="rId4"/>
          <a:stretch>
            <a:fillRect/>
          </a:stretch>
        </p:blipFill>
        <p:spPr>
          <a:xfrm>
            <a:off x="8152674" y="5246829"/>
            <a:ext cx="231668" cy="249958"/>
          </a:xfrm>
          <a:prstGeom prst="rect">
            <a:avLst/>
          </a:prstGeom>
        </p:spPr>
      </p:pic>
      <p:cxnSp>
        <p:nvCxnSpPr>
          <p:cNvPr id="58" name="Gerader Verbinder 57"/>
          <p:cNvCxnSpPr/>
          <p:nvPr/>
        </p:nvCxnSpPr>
        <p:spPr>
          <a:xfrm flipV="1">
            <a:off x="8050306" y="5353044"/>
            <a:ext cx="457201" cy="834"/>
          </a:xfrm>
          <a:prstGeom prst="line">
            <a:avLst/>
          </a:prstGeom>
        </p:spPr>
        <p:style>
          <a:lnRef idx="1">
            <a:schemeClr val="dk1"/>
          </a:lnRef>
          <a:fillRef idx="0">
            <a:schemeClr val="dk1"/>
          </a:fillRef>
          <a:effectRef idx="0">
            <a:schemeClr val="dk1"/>
          </a:effectRef>
          <a:fontRef idx="minor">
            <a:schemeClr val="tx1"/>
          </a:fontRef>
        </p:style>
      </p:cxnSp>
      <p:pic>
        <p:nvPicPr>
          <p:cNvPr id="59" name="chart"/>
          <p:cNvPicPr>
            <a:picLocks noChangeAspect="1"/>
          </p:cNvPicPr>
          <p:nvPr/>
        </p:nvPicPr>
        <p:blipFill>
          <a:blip r:embed="rId4"/>
          <a:stretch>
            <a:fillRect/>
          </a:stretch>
        </p:blipFill>
        <p:spPr>
          <a:xfrm>
            <a:off x="8421618" y="5488875"/>
            <a:ext cx="231668" cy="249958"/>
          </a:xfrm>
          <a:prstGeom prst="rect">
            <a:avLst/>
          </a:prstGeom>
        </p:spPr>
      </p:pic>
      <p:sp>
        <p:nvSpPr>
          <p:cNvPr id="67" name="Raute 66"/>
          <p:cNvSpPr/>
          <p:nvPr/>
        </p:nvSpPr>
        <p:spPr>
          <a:xfrm>
            <a:off x="8029075" y="5831007"/>
            <a:ext cx="146652" cy="45719"/>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8" name="Raute 67"/>
          <p:cNvSpPr/>
          <p:nvPr/>
        </p:nvSpPr>
        <p:spPr>
          <a:xfrm>
            <a:off x="8181475" y="5983407"/>
            <a:ext cx="364228" cy="49683"/>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9" name="Textfeld 68"/>
          <p:cNvSpPr txBox="1"/>
          <p:nvPr/>
        </p:nvSpPr>
        <p:spPr>
          <a:xfrm>
            <a:off x="5549661" y="6549496"/>
            <a:ext cx="234230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Decreases</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a:t>
            </a: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odds</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a:t>
            </a: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of</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a:t>
            </a: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psoriasis</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a:t>
            </a: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PsA</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a:t>
            </a: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or</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RA</a:t>
            </a:r>
          </a:p>
        </p:txBody>
      </p:sp>
      <p:sp>
        <p:nvSpPr>
          <p:cNvPr id="70" name="Textfeld 69"/>
          <p:cNvSpPr txBox="1"/>
          <p:nvPr/>
        </p:nvSpPr>
        <p:spPr>
          <a:xfrm>
            <a:off x="8041091" y="6549496"/>
            <a:ext cx="2295821" cy="253916"/>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Increased</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a:t>
            </a: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odds</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a:t>
            </a: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of</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a:t>
            </a: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psoriasis</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a:t>
            </a: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PsA</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a:t>
            </a:r>
            <a:r>
              <a:rPr kumimoji="0" lang="de-DE" sz="1050" b="0" i="0" u="none" strike="noStrike" kern="1200" cap="none" spc="0" normalizeH="0" baseline="0" noProof="0" dirty="0" err="1">
                <a:ln>
                  <a:noFill/>
                </a:ln>
                <a:solidFill>
                  <a:prstClr val="black"/>
                </a:solidFill>
                <a:effectLst/>
                <a:uLnTx/>
                <a:uFillTx/>
                <a:latin typeface="Gill Sans MT"/>
                <a:ea typeface="+mn-ea"/>
                <a:cs typeface="+mn-cs"/>
              </a:rPr>
              <a:t>or</a:t>
            </a:r>
            <a:r>
              <a:rPr kumimoji="0" lang="de-DE" sz="1050" b="0" i="0" u="none" strike="noStrike" kern="1200" cap="none" spc="0" normalizeH="0" baseline="0" noProof="0" dirty="0">
                <a:ln>
                  <a:noFill/>
                </a:ln>
                <a:solidFill>
                  <a:prstClr val="black"/>
                </a:solidFill>
                <a:effectLst/>
                <a:uLnTx/>
                <a:uFillTx/>
                <a:latin typeface="Gill Sans MT"/>
                <a:ea typeface="+mn-ea"/>
                <a:cs typeface="+mn-cs"/>
              </a:rPr>
              <a:t> RA</a:t>
            </a:r>
          </a:p>
        </p:txBody>
      </p:sp>
      <p:sp>
        <p:nvSpPr>
          <p:cNvPr id="2" name="Textfeld 1"/>
          <p:cNvSpPr txBox="1"/>
          <p:nvPr/>
        </p:nvSpPr>
        <p:spPr>
          <a:xfrm>
            <a:off x="1598778" y="657384"/>
            <a:ext cx="11176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Gill Sans MT"/>
                <a:ea typeface="+mn-ea"/>
                <a:cs typeface="+mn-cs"/>
              </a:rPr>
              <a:t>Psoriasis</a:t>
            </a:r>
          </a:p>
        </p:txBody>
      </p:sp>
      <p:sp>
        <p:nvSpPr>
          <p:cNvPr id="5" name="Textfeld 4"/>
          <p:cNvSpPr txBox="1"/>
          <p:nvPr/>
        </p:nvSpPr>
        <p:spPr>
          <a:xfrm>
            <a:off x="1606466" y="2448312"/>
            <a:ext cx="61266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prstClr val="black"/>
                </a:solidFill>
                <a:effectLst/>
                <a:uLnTx/>
                <a:uFillTx/>
                <a:latin typeface="Gill Sans MT"/>
                <a:ea typeface="+mn-ea"/>
                <a:cs typeface="+mn-cs"/>
              </a:rPr>
              <a:t>PsA</a:t>
            </a:r>
            <a:endParaRPr kumimoji="0" lang="de-DE" sz="18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7" name="Textfeld 6"/>
          <p:cNvSpPr txBox="1"/>
          <p:nvPr/>
        </p:nvSpPr>
        <p:spPr>
          <a:xfrm>
            <a:off x="1606466" y="4241036"/>
            <a:ext cx="51969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Gill Sans MT"/>
                <a:ea typeface="+mn-ea"/>
                <a:cs typeface="+mn-cs"/>
              </a:rPr>
              <a:t>RA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8" name="Textfeld 7"/>
          <p:cNvSpPr txBox="1"/>
          <p:nvPr/>
        </p:nvSpPr>
        <p:spPr>
          <a:xfrm>
            <a:off x="6184364" y="4522048"/>
            <a:ext cx="1235016" cy="830997"/>
          </a:xfrm>
          <a:prstGeom prst="rect">
            <a:avLst/>
          </a:prstGeom>
          <a:solidFill>
            <a:schemeClr val="accent4">
              <a:lumMod val="20000"/>
              <a:lumOff val="80000"/>
            </a:schemeClr>
          </a:solidFill>
          <a:ln>
            <a:solidFill>
              <a:schemeClr val="accent2">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Gill Sans MT"/>
                <a:ea typeface="+mn-ea"/>
                <a:cs typeface="+mn-cs"/>
              </a:rPr>
              <a:t>Risiko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Gill Sans MT"/>
                <a:ea typeface="+mn-ea"/>
                <a:cs typeface="+mn-cs"/>
              </a:rPr>
              <a:t>sinkt</a:t>
            </a:r>
          </a:p>
        </p:txBody>
      </p:sp>
      <p:sp>
        <p:nvSpPr>
          <p:cNvPr id="42" name="Textfeld 41"/>
          <p:cNvSpPr txBox="1"/>
          <p:nvPr/>
        </p:nvSpPr>
        <p:spPr>
          <a:xfrm>
            <a:off x="9135690" y="4522048"/>
            <a:ext cx="1235016" cy="830997"/>
          </a:xfrm>
          <a:prstGeom prst="rect">
            <a:avLst/>
          </a:prstGeom>
          <a:solidFill>
            <a:schemeClr val="accent4">
              <a:lumMod val="20000"/>
              <a:lumOff val="80000"/>
            </a:schemeClr>
          </a:solidFill>
          <a:ln>
            <a:solidFill>
              <a:schemeClr val="accent2">
                <a:lumMod val="75000"/>
              </a:schemeClr>
            </a:solidFill>
          </a:ln>
        </p:spPr>
        <p:txBody>
          <a:bodyPr wrap="square" rtlCol="0">
            <a:spAutoFit/>
          </a:bodyPr>
          <a:lstStyle>
            <a:defPPr>
              <a:defRPr lang="en-US"/>
            </a:defPPr>
            <a:lvl1pPr algn="ctr">
              <a:defRPr sz="24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Gill Sans MT"/>
                <a:ea typeface="+mn-ea"/>
                <a:cs typeface="+mn-cs"/>
              </a:rPr>
              <a:t>Risiko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Gill Sans MT"/>
                <a:ea typeface="+mn-ea"/>
                <a:cs typeface="+mn-cs"/>
              </a:rPr>
              <a:t>steigt</a:t>
            </a:r>
          </a:p>
        </p:txBody>
      </p:sp>
      <p:sp>
        <p:nvSpPr>
          <p:cNvPr id="10" name="Pfeil nach unten 9"/>
          <p:cNvSpPr/>
          <p:nvPr/>
        </p:nvSpPr>
        <p:spPr>
          <a:xfrm>
            <a:off x="9152624" y="761935"/>
            <a:ext cx="2237426" cy="1213515"/>
          </a:xfrm>
          <a:prstGeom prst="downArrow">
            <a:avLst>
              <a:gd name="adj1" fmla="val 80212"/>
              <a:gd name="adj2" fmla="val 19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Zunahme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Bauch-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Umfang</a:t>
            </a:r>
          </a:p>
        </p:txBody>
      </p:sp>
    </p:spTree>
    <p:extLst>
      <p:ext uri="{BB962C8B-B14F-4D97-AF65-F5344CB8AC3E}">
        <p14:creationId xmlns:p14="http://schemas.microsoft.com/office/powerpoint/2010/main" val="10125183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18322" y="1762539"/>
            <a:ext cx="10972800" cy="990600"/>
          </a:xfrm>
        </p:spPr>
        <p:txBody>
          <a:bodyPr>
            <a:normAutofit fontScale="90000"/>
          </a:bodyPr>
          <a:lstStyle/>
          <a:p>
            <a:r>
              <a:rPr lang="en-US" dirty="0" err="1" smtClean="0"/>
              <a:t>Beeinflusst</a:t>
            </a:r>
            <a:r>
              <a:rPr lang="en-US" dirty="0" smtClean="0"/>
              <a:t> die </a:t>
            </a:r>
            <a:r>
              <a:rPr lang="en-US" dirty="0" err="1" smtClean="0"/>
              <a:t>Adipositas</a:t>
            </a:r>
            <a:r>
              <a:rPr lang="en-US" dirty="0" smtClean="0"/>
              <a:t> den </a:t>
            </a:r>
            <a:r>
              <a:rPr lang="en-US" dirty="0" err="1" smtClean="0"/>
              <a:t>Verlauf</a:t>
            </a:r>
            <a:r>
              <a:rPr lang="en-US" dirty="0" smtClean="0"/>
              <a:t>/den </a:t>
            </a:r>
            <a:r>
              <a:rPr lang="en-US" dirty="0" err="1" smtClean="0"/>
              <a:t>Therapieerfolg</a:t>
            </a:r>
            <a:r>
              <a:rPr lang="en-US" dirty="0" smtClean="0"/>
              <a:t> </a:t>
            </a:r>
            <a:r>
              <a:rPr lang="en-US" dirty="0" err="1" smtClean="0"/>
              <a:t>einer</a:t>
            </a:r>
            <a:r>
              <a:rPr lang="en-US" dirty="0" smtClean="0"/>
              <a:t> </a:t>
            </a:r>
            <a:r>
              <a:rPr lang="en-US" dirty="0" err="1" smtClean="0"/>
              <a:t>rheumatischen</a:t>
            </a:r>
            <a:r>
              <a:rPr lang="en-US" dirty="0" smtClean="0"/>
              <a:t> </a:t>
            </a:r>
            <a:r>
              <a:rPr lang="en-US" dirty="0" err="1" smtClean="0"/>
              <a:t>Erkrankung</a:t>
            </a:r>
            <a:r>
              <a:rPr lang="en-US" dirty="0" smtClean="0"/>
              <a:t>?</a:t>
            </a:r>
            <a:endParaRPr lang="en-US" dirty="0"/>
          </a:p>
        </p:txBody>
      </p:sp>
    </p:spTree>
    <p:extLst>
      <p:ext uri="{BB962C8B-B14F-4D97-AF65-F5344CB8AC3E}">
        <p14:creationId xmlns:p14="http://schemas.microsoft.com/office/powerpoint/2010/main" val="25967398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09600" y="152400"/>
            <a:ext cx="11315700" cy="990600"/>
          </a:xfrm>
        </p:spPr>
        <p:txBody>
          <a:bodyPr>
            <a:normAutofit fontScale="90000"/>
          </a:bodyPr>
          <a:lstStyle/>
          <a:p>
            <a:r>
              <a:rPr lang="en-US" dirty="0" err="1" smtClean="0"/>
              <a:t>Adipositas</a:t>
            </a:r>
            <a:r>
              <a:rPr lang="en-US" dirty="0" smtClean="0"/>
              <a:t> </a:t>
            </a:r>
            <a:r>
              <a:rPr lang="en-US" dirty="0" err="1" smtClean="0"/>
              <a:t>als</a:t>
            </a:r>
            <a:r>
              <a:rPr lang="en-US" dirty="0" smtClean="0"/>
              <a:t> </a:t>
            </a:r>
            <a:r>
              <a:rPr lang="en-US" dirty="0" err="1" smtClean="0"/>
              <a:t>Risikofaktor</a:t>
            </a:r>
            <a:r>
              <a:rPr lang="en-US" dirty="0" smtClean="0"/>
              <a:t> </a:t>
            </a:r>
            <a:r>
              <a:rPr lang="en-US" dirty="0" err="1" smtClean="0"/>
              <a:t>für</a:t>
            </a:r>
            <a:r>
              <a:rPr lang="en-US" dirty="0" smtClean="0"/>
              <a:t> </a:t>
            </a:r>
            <a:r>
              <a:rPr lang="en-US" dirty="0" err="1" smtClean="0"/>
              <a:t>schlechtes</a:t>
            </a:r>
            <a:r>
              <a:rPr lang="en-US" dirty="0" smtClean="0"/>
              <a:t> </a:t>
            </a:r>
            <a:r>
              <a:rPr lang="en-US" dirty="0" err="1" smtClean="0"/>
              <a:t>Therapieansprechen</a:t>
            </a:r>
            <a:r>
              <a:rPr lang="en-US" dirty="0" smtClean="0"/>
              <a:t> </a:t>
            </a:r>
            <a:r>
              <a:rPr lang="en-US" dirty="0" err="1" smtClean="0"/>
              <a:t>bei</a:t>
            </a:r>
            <a:r>
              <a:rPr lang="en-US" dirty="0" smtClean="0"/>
              <a:t>  </a:t>
            </a:r>
            <a:r>
              <a:rPr lang="en-US" dirty="0" err="1" smtClean="0"/>
              <a:t>früher</a:t>
            </a:r>
            <a:r>
              <a:rPr lang="en-US" dirty="0" smtClean="0"/>
              <a:t> RA: Die NORD-STAR -</a:t>
            </a:r>
            <a:r>
              <a:rPr lang="en-US" dirty="0" err="1" smtClean="0"/>
              <a:t>Studie</a:t>
            </a:r>
            <a:endParaRPr lang="en-US" dirty="0"/>
          </a:p>
        </p:txBody>
      </p:sp>
      <p:sp>
        <p:nvSpPr>
          <p:cNvPr id="4" name="Textfeld 3"/>
          <p:cNvSpPr txBox="1"/>
          <p:nvPr/>
        </p:nvSpPr>
        <p:spPr>
          <a:xfrm>
            <a:off x="1415480" y="6381328"/>
            <a:ext cx="7989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Dubovyk</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V. et al.; </a:t>
            </a:r>
            <a:r>
              <a:rPr kumimoji="0" lang="de-DE" sz="1800" b="0" i="0" u="none" strike="noStrike" kern="1200" cap="none" spc="0" normalizeH="0" baseline="0" noProof="0" dirty="0">
                <a:ln>
                  <a:noFill/>
                </a:ln>
                <a:solidFill>
                  <a:prstClr val="black"/>
                </a:solidFill>
                <a:effectLst/>
                <a:uLnTx/>
                <a:uFillTx/>
                <a:latin typeface="Gill Sans MT"/>
                <a:ea typeface="+mn-ea"/>
                <a:cs typeface="+mn-cs"/>
              </a:rPr>
              <a:t>RMD Open 2024;10:e004227. doi:10.1136/rmdopen-2024-004227</a:t>
            </a:r>
            <a:endParaRPr kumimoji="0" lang="de-DE" sz="1800" b="0" i="0" u="none" strike="noStrike" kern="1200" cap="none" spc="0" normalizeH="0" baseline="0" noProof="0" dirty="0" smtClean="0">
              <a:ln>
                <a:noFill/>
              </a:ln>
              <a:solidFill>
                <a:prstClr val="black"/>
              </a:solidFill>
              <a:effectLst/>
              <a:uLnTx/>
              <a:uFillTx/>
              <a:latin typeface="Gill Sans MT"/>
              <a:ea typeface="+mn-ea"/>
              <a:cs typeface="+mn-cs"/>
            </a:endParaRPr>
          </a:p>
        </p:txBody>
      </p:sp>
      <p:sp>
        <p:nvSpPr>
          <p:cNvPr id="10" name="Inhaltsplatzhalter 9"/>
          <p:cNvSpPr>
            <a:spLocks noGrp="1"/>
          </p:cNvSpPr>
          <p:nvPr>
            <p:ph sz="quarter" idx="1"/>
          </p:nvPr>
        </p:nvSpPr>
        <p:spPr/>
        <p:txBody>
          <a:bodyPr/>
          <a:lstStyle/>
          <a:p>
            <a:r>
              <a:rPr lang="de-DE" dirty="0" smtClean="0"/>
              <a:t>Vierarmige Studie mit 793 Teilnehmern </a:t>
            </a:r>
          </a:p>
          <a:p>
            <a:r>
              <a:rPr lang="de-DE" dirty="0" smtClean="0"/>
              <a:t>davon 161 (20%) mit BMI über 30</a:t>
            </a:r>
          </a:p>
          <a:p>
            <a:r>
              <a:rPr lang="de-DE" dirty="0" smtClean="0"/>
              <a:t>Auswertung nach 48 Wochen</a:t>
            </a:r>
            <a:endParaRPr lang="de-DE" dirty="0"/>
          </a:p>
        </p:txBody>
      </p:sp>
    </p:spTree>
    <p:extLst>
      <p:ext uri="{BB962C8B-B14F-4D97-AF65-F5344CB8AC3E}">
        <p14:creationId xmlns:p14="http://schemas.microsoft.com/office/powerpoint/2010/main" val="1742390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3392" y="188640"/>
            <a:ext cx="10972800" cy="990600"/>
          </a:xfrm>
        </p:spPr>
        <p:txBody>
          <a:bodyPr anchor="t">
            <a:noAutofit/>
          </a:bodyPr>
          <a:lstStyle/>
          <a:p>
            <a:r>
              <a:rPr lang="en-US" sz="2400" dirty="0" err="1"/>
              <a:t>Adipositas</a:t>
            </a:r>
            <a:r>
              <a:rPr lang="en-US" sz="2400" dirty="0"/>
              <a:t> </a:t>
            </a:r>
            <a:r>
              <a:rPr lang="en-US" sz="2400" dirty="0" err="1"/>
              <a:t>als</a:t>
            </a:r>
            <a:r>
              <a:rPr lang="en-US" sz="2400" dirty="0"/>
              <a:t> </a:t>
            </a:r>
            <a:r>
              <a:rPr lang="en-US" sz="2400" dirty="0" err="1"/>
              <a:t>Risikofaktor</a:t>
            </a:r>
            <a:r>
              <a:rPr lang="en-US" sz="2400" dirty="0"/>
              <a:t> </a:t>
            </a:r>
            <a:r>
              <a:rPr lang="en-US" sz="2400" dirty="0" err="1"/>
              <a:t>für</a:t>
            </a:r>
            <a:r>
              <a:rPr lang="en-US" sz="2400" dirty="0"/>
              <a:t> </a:t>
            </a:r>
            <a:r>
              <a:rPr lang="en-US" sz="2400" dirty="0" err="1"/>
              <a:t>schlechtes</a:t>
            </a:r>
            <a:r>
              <a:rPr lang="en-US" sz="2400" dirty="0"/>
              <a:t> </a:t>
            </a:r>
            <a:r>
              <a:rPr lang="en-US" sz="2400" dirty="0" err="1"/>
              <a:t>Therapieansprechen</a:t>
            </a:r>
            <a:r>
              <a:rPr lang="en-US" sz="2400" dirty="0"/>
              <a:t> </a:t>
            </a:r>
            <a:r>
              <a:rPr lang="en-US" sz="2400" dirty="0" err="1"/>
              <a:t>bei</a:t>
            </a:r>
            <a:r>
              <a:rPr lang="en-US" sz="2400" dirty="0"/>
              <a:t>  </a:t>
            </a:r>
            <a:r>
              <a:rPr lang="en-US" sz="2400" dirty="0" err="1"/>
              <a:t>früher</a:t>
            </a:r>
            <a:r>
              <a:rPr lang="en-US" sz="2400" dirty="0"/>
              <a:t> RA: Die NORD-STAR -</a:t>
            </a:r>
            <a:r>
              <a:rPr lang="en-US" sz="2400" dirty="0" err="1"/>
              <a:t>Studie</a:t>
            </a:r>
            <a:endParaRPr lang="en-US" sz="2400" dirty="0"/>
          </a:p>
        </p:txBody>
      </p:sp>
      <p:sp>
        <p:nvSpPr>
          <p:cNvPr id="4" name="Textfeld 3"/>
          <p:cNvSpPr txBox="1"/>
          <p:nvPr/>
        </p:nvSpPr>
        <p:spPr>
          <a:xfrm>
            <a:off x="1415480" y="6381328"/>
            <a:ext cx="7989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Dubovyk</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V. et al.; </a:t>
            </a:r>
            <a:r>
              <a:rPr kumimoji="0" lang="de-DE" sz="1800" b="0" i="0" u="none" strike="noStrike" kern="1200" cap="none" spc="0" normalizeH="0" baseline="0" noProof="0" dirty="0">
                <a:ln>
                  <a:noFill/>
                </a:ln>
                <a:solidFill>
                  <a:prstClr val="black"/>
                </a:solidFill>
                <a:effectLst/>
                <a:uLnTx/>
                <a:uFillTx/>
                <a:latin typeface="Gill Sans MT"/>
                <a:ea typeface="+mn-ea"/>
                <a:cs typeface="+mn-cs"/>
              </a:rPr>
              <a:t>RMD Open 2024;10:e004227. doi:10.1136/rmdopen-2024-004227</a:t>
            </a:r>
            <a:endParaRPr kumimoji="0" lang="de-DE" sz="1800" b="0" i="0" u="none" strike="noStrike" kern="1200" cap="none" spc="0" normalizeH="0" baseline="0" noProof="0" dirty="0" smtClean="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6" name="Grafik 5"/>
          <p:cNvPicPr>
            <a:picLocks noChangeAspect="1"/>
          </p:cNvPicPr>
          <p:nvPr/>
        </p:nvPicPr>
        <p:blipFill>
          <a:blip r:embed="rId4"/>
          <a:stretch>
            <a:fillRect/>
          </a:stretch>
        </p:blipFill>
        <p:spPr>
          <a:xfrm>
            <a:off x="1642567" y="1574210"/>
            <a:ext cx="9953625" cy="609600"/>
          </a:xfrm>
          <a:prstGeom prst="rect">
            <a:avLst/>
          </a:prstGeom>
        </p:spPr>
      </p:pic>
      <p:pic>
        <p:nvPicPr>
          <p:cNvPr id="10" name="Grafik 9"/>
          <p:cNvPicPr>
            <a:picLocks noChangeAspect="1"/>
          </p:cNvPicPr>
          <p:nvPr/>
        </p:nvPicPr>
        <p:blipFill rotWithShape="1">
          <a:blip r:embed="rId5"/>
          <a:srcRect l="4222"/>
          <a:stretch/>
        </p:blipFill>
        <p:spPr>
          <a:xfrm>
            <a:off x="523875" y="2130414"/>
            <a:ext cx="11668125" cy="3181350"/>
          </a:xfrm>
          <a:prstGeom prst="rect">
            <a:avLst/>
          </a:prstGeom>
        </p:spPr>
      </p:pic>
    </p:spTree>
    <p:extLst>
      <p:ext uri="{BB962C8B-B14F-4D97-AF65-F5344CB8AC3E}">
        <p14:creationId xmlns:p14="http://schemas.microsoft.com/office/powerpoint/2010/main" val="3138141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18322" y="1762539"/>
            <a:ext cx="10972800" cy="990600"/>
          </a:xfrm>
        </p:spPr>
        <p:txBody>
          <a:bodyPr>
            <a:normAutofit fontScale="90000"/>
          </a:bodyPr>
          <a:lstStyle/>
          <a:p>
            <a:r>
              <a:rPr lang="en-US" dirty="0" err="1" smtClean="0"/>
              <a:t>Welchen</a:t>
            </a:r>
            <a:r>
              <a:rPr lang="en-US" dirty="0" smtClean="0"/>
              <a:t> </a:t>
            </a:r>
            <a:r>
              <a:rPr lang="en-US" dirty="0" err="1" smtClean="0"/>
              <a:t>Einfluss</a:t>
            </a:r>
            <a:r>
              <a:rPr lang="en-US" dirty="0" smtClean="0"/>
              <a:t> hat </a:t>
            </a:r>
            <a:r>
              <a:rPr lang="en-US" dirty="0" err="1" smtClean="0"/>
              <a:t>eine</a:t>
            </a:r>
            <a:r>
              <a:rPr lang="en-US" dirty="0" smtClean="0"/>
              <a:t> </a:t>
            </a:r>
            <a:r>
              <a:rPr lang="en-US" dirty="0" err="1" smtClean="0"/>
              <a:t>Gewichtsreduktion</a:t>
            </a:r>
            <a:r>
              <a:rPr lang="en-US" dirty="0" smtClean="0"/>
              <a:t> auf die </a:t>
            </a:r>
            <a:r>
              <a:rPr lang="en-US" dirty="0" err="1" smtClean="0"/>
              <a:t>Aktivität</a:t>
            </a:r>
            <a:r>
              <a:rPr lang="en-US" dirty="0" smtClean="0"/>
              <a:t> </a:t>
            </a:r>
            <a:r>
              <a:rPr lang="en-US" dirty="0" err="1" smtClean="0"/>
              <a:t>einer</a:t>
            </a:r>
            <a:r>
              <a:rPr lang="en-US" dirty="0" smtClean="0"/>
              <a:t> </a:t>
            </a:r>
            <a:r>
              <a:rPr lang="en-US" dirty="0" err="1" smtClean="0"/>
              <a:t>rheumatischen</a:t>
            </a:r>
            <a:r>
              <a:rPr lang="en-US" dirty="0" smtClean="0"/>
              <a:t> </a:t>
            </a:r>
            <a:r>
              <a:rPr lang="en-US" dirty="0" err="1" smtClean="0"/>
              <a:t>Erkrankung</a:t>
            </a:r>
            <a:r>
              <a:rPr lang="en-US" dirty="0" smtClean="0"/>
              <a:t>?</a:t>
            </a:r>
            <a:endParaRPr lang="en-US" dirty="0"/>
          </a:p>
        </p:txBody>
      </p:sp>
    </p:spTree>
    <p:extLst>
      <p:ext uri="{BB962C8B-B14F-4D97-AF65-F5344CB8AC3E}">
        <p14:creationId xmlns:p14="http://schemas.microsoft.com/office/powerpoint/2010/main" val="1148965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chor="t">
            <a:noAutofit/>
          </a:bodyPr>
          <a:lstStyle/>
          <a:p>
            <a:r>
              <a:rPr lang="en-US" dirty="0" err="1" smtClean="0"/>
              <a:t>Auswirkungen</a:t>
            </a:r>
            <a:r>
              <a:rPr lang="en-US" dirty="0" smtClean="0"/>
              <a:t> </a:t>
            </a:r>
            <a:r>
              <a:rPr lang="en-US" dirty="0" err="1" smtClean="0"/>
              <a:t>einer</a:t>
            </a:r>
            <a:r>
              <a:rPr lang="en-US" dirty="0" smtClean="0"/>
              <a:t> </a:t>
            </a:r>
            <a:r>
              <a:rPr lang="en-US" dirty="0" err="1" smtClean="0"/>
              <a:t>bariatrischen</a:t>
            </a:r>
            <a:r>
              <a:rPr lang="en-US" dirty="0" smtClean="0"/>
              <a:t> </a:t>
            </a:r>
            <a:r>
              <a:rPr lang="en-US" dirty="0" err="1" smtClean="0"/>
              <a:t>Chirurgie</a:t>
            </a:r>
            <a:r>
              <a:rPr lang="en-US" dirty="0" smtClean="0"/>
              <a:t> auf </a:t>
            </a:r>
            <a:r>
              <a:rPr lang="en-US" dirty="0" err="1" smtClean="0"/>
              <a:t>Patienten</a:t>
            </a:r>
            <a:r>
              <a:rPr lang="en-US" dirty="0" smtClean="0"/>
              <a:t> </a:t>
            </a:r>
            <a:r>
              <a:rPr lang="en-US" dirty="0" err="1" smtClean="0"/>
              <a:t>mit</a:t>
            </a:r>
            <a:r>
              <a:rPr lang="en-US" dirty="0" smtClean="0"/>
              <a:t> RA</a:t>
            </a:r>
            <a:endParaRPr lang="de-DE" dirty="0"/>
          </a:p>
        </p:txBody>
      </p:sp>
      <p:sp>
        <p:nvSpPr>
          <p:cNvPr id="4" name="Textfeld 3"/>
          <p:cNvSpPr txBox="1"/>
          <p:nvPr/>
        </p:nvSpPr>
        <p:spPr>
          <a:xfrm>
            <a:off x="395923" y="6046004"/>
            <a:ext cx="51177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a:ea typeface="+mn-ea"/>
                <a:cs typeface="+mn-cs"/>
              </a:rPr>
              <a:t>Sparks, J. A. et al.; Arth Care Res 67: 1619-1626, 2015</a:t>
            </a:r>
          </a:p>
        </p:txBody>
      </p:sp>
      <p:sp>
        <p:nvSpPr>
          <p:cNvPr id="7" name="AutoShape 3"/>
          <p:cNvSpPr>
            <a:spLocks noChangeAspect="1" noChangeArrowheads="1" noTextEdit="1"/>
          </p:cNvSpPr>
          <p:nvPr/>
        </p:nvSpPr>
        <p:spPr bwMode="auto">
          <a:xfrm>
            <a:off x="1416466" y="1232452"/>
            <a:ext cx="9376694" cy="491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34865" b="46322"/>
          <a:stretch/>
        </p:blipFill>
        <p:spPr bwMode="auto">
          <a:xfrm>
            <a:off x="298773" y="1406014"/>
            <a:ext cx="6509532" cy="281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6104813" y="1311965"/>
            <a:ext cx="745718" cy="461665"/>
          </a:xfrm>
          <a:prstGeom prst="rect">
            <a:avLst/>
          </a:prstGeom>
          <a:solidFill>
            <a:schemeClr val="accent1">
              <a:lumMod val="75000"/>
            </a:schemeClr>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Gill Sans MT"/>
                <a:ea typeface="+mn-ea"/>
                <a:cs typeface="+mn-cs"/>
              </a:rPr>
              <a:t>CRP</a:t>
            </a:r>
            <a:endParaRPr kumimoji="0" lang="de-DE" sz="24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Textfeld 9"/>
          <p:cNvSpPr txBox="1"/>
          <p:nvPr/>
        </p:nvSpPr>
        <p:spPr>
          <a:xfrm>
            <a:off x="2654450" y="1311966"/>
            <a:ext cx="675185" cy="461665"/>
          </a:xfrm>
          <a:prstGeom prst="rect">
            <a:avLst/>
          </a:prstGeom>
          <a:solidFill>
            <a:schemeClr val="accent1">
              <a:lumMod val="75000"/>
            </a:schemeClr>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Gill Sans MT"/>
                <a:ea typeface="+mn-ea"/>
                <a:cs typeface="+mn-cs"/>
              </a:rPr>
              <a:t>BMI</a:t>
            </a:r>
            <a:endParaRPr kumimoji="0" lang="de-DE" sz="24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305" y="2822713"/>
            <a:ext cx="5279489" cy="350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8502474" y="2591880"/>
            <a:ext cx="2518638" cy="461665"/>
          </a:xfrm>
          <a:prstGeom prst="rect">
            <a:avLst/>
          </a:prstGeom>
          <a:solidFill>
            <a:schemeClr val="accent1">
              <a:lumMod val="75000"/>
            </a:schemeClr>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Gill Sans MT"/>
                <a:ea typeface="+mn-ea"/>
                <a:cs typeface="+mn-cs"/>
              </a:rPr>
              <a:t>Krankheitsaktivität</a:t>
            </a:r>
            <a:endParaRPr kumimoji="0" lang="de-DE" sz="24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76193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lstStyle/>
          <a:p>
            <a:r>
              <a:rPr lang="de-DE" dirty="0" smtClean="0"/>
              <a:t>Dauer Psoriasis 	32 Jahre</a:t>
            </a:r>
          </a:p>
          <a:p>
            <a:r>
              <a:rPr lang="de-DE" dirty="0" smtClean="0"/>
              <a:t>Dauer </a:t>
            </a:r>
            <a:r>
              <a:rPr lang="de-DE" dirty="0" err="1" smtClean="0"/>
              <a:t>PsA</a:t>
            </a:r>
            <a:r>
              <a:rPr lang="de-DE" dirty="0" smtClean="0"/>
              <a:t>		17 Jahre</a:t>
            </a:r>
          </a:p>
          <a:p>
            <a:r>
              <a:rPr lang="de-DE" dirty="0" smtClean="0"/>
              <a:t>85% periphere </a:t>
            </a:r>
            <a:r>
              <a:rPr lang="de-DE" dirty="0" err="1" smtClean="0"/>
              <a:t>PsA</a:t>
            </a:r>
            <a:endParaRPr lang="de-DE" dirty="0" smtClean="0"/>
          </a:p>
          <a:p>
            <a:r>
              <a:rPr lang="de-DE" dirty="0" smtClean="0"/>
              <a:t>NSAR: 		66%</a:t>
            </a:r>
          </a:p>
          <a:p>
            <a:r>
              <a:rPr lang="de-DE" dirty="0" err="1" smtClean="0"/>
              <a:t>Biologika</a:t>
            </a:r>
            <a:r>
              <a:rPr lang="de-DE" dirty="0" smtClean="0"/>
              <a:t>		40%</a:t>
            </a:r>
          </a:p>
          <a:p>
            <a:r>
              <a:rPr lang="de-DE" dirty="0" err="1" smtClean="0"/>
              <a:t>csDMARD</a:t>
            </a:r>
            <a:r>
              <a:rPr lang="de-DE" dirty="0" smtClean="0"/>
              <a:t>		46%</a:t>
            </a:r>
            <a:endParaRPr lang="de-DE" dirty="0"/>
          </a:p>
        </p:txBody>
      </p:sp>
      <p:sp>
        <p:nvSpPr>
          <p:cNvPr id="3" name="Titel 2"/>
          <p:cNvSpPr>
            <a:spLocks noGrp="1"/>
          </p:cNvSpPr>
          <p:nvPr>
            <p:ph type="title"/>
          </p:nvPr>
        </p:nvSpPr>
        <p:spPr/>
        <p:txBody>
          <a:bodyPr anchor="t">
            <a:noAutofit/>
          </a:bodyPr>
          <a:lstStyle/>
          <a:p>
            <a:r>
              <a:rPr lang="en-US" sz="2400" dirty="0" err="1"/>
              <a:t>Gewichtsreduktion</a:t>
            </a:r>
            <a:r>
              <a:rPr lang="en-US" sz="2400" dirty="0"/>
              <a:t> </a:t>
            </a:r>
            <a:r>
              <a:rPr lang="en-US" sz="2400" dirty="0" err="1"/>
              <a:t>verbessert</a:t>
            </a:r>
            <a:r>
              <a:rPr lang="en-US" sz="2400" dirty="0"/>
              <a:t> die </a:t>
            </a:r>
            <a:r>
              <a:rPr lang="en-US" sz="2400" dirty="0" err="1"/>
              <a:t>Krankheitsaktivität</a:t>
            </a:r>
            <a:r>
              <a:rPr lang="en-US" sz="2400" dirty="0"/>
              <a:t> </a:t>
            </a:r>
            <a:r>
              <a:rPr lang="en-US" sz="2400" dirty="0" err="1"/>
              <a:t>bei</a:t>
            </a:r>
            <a:r>
              <a:rPr lang="en-US" sz="2400" dirty="0"/>
              <a:t> PsA: </a:t>
            </a:r>
            <a:r>
              <a:rPr lang="en-US" sz="2400" dirty="0" smtClean="0"/>
              <a:t/>
            </a:r>
            <a:br>
              <a:rPr lang="en-US" sz="2400" dirty="0" smtClean="0"/>
            </a:br>
            <a:r>
              <a:rPr lang="en-US" sz="2400" dirty="0" err="1" smtClean="0"/>
              <a:t>eine</a:t>
            </a:r>
            <a:r>
              <a:rPr lang="en-US" sz="2400" dirty="0" smtClean="0"/>
              <a:t> </a:t>
            </a:r>
            <a:r>
              <a:rPr lang="en-US" sz="2400" dirty="0" err="1"/>
              <a:t>Interventionsstudie</a:t>
            </a:r>
            <a:r>
              <a:rPr lang="en-US" sz="2400" dirty="0"/>
              <a:t> an 41 </a:t>
            </a:r>
            <a:r>
              <a:rPr lang="en-US" sz="2400" dirty="0" err="1"/>
              <a:t>Patienten</a:t>
            </a:r>
            <a:endParaRPr lang="de-DE" sz="1600" dirty="0"/>
          </a:p>
        </p:txBody>
      </p:sp>
      <p:sp>
        <p:nvSpPr>
          <p:cNvPr id="4" name="Textfeld 3"/>
          <p:cNvSpPr txBox="1"/>
          <p:nvPr/>
        </p:nvSpPr>
        <p:spPr>
          <a:xfrm>
            <a:off x="1259030" y="6488668"/>
            <a:ext cx="46065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a:ea typeface="+mn-ea"/>
                <a:cs typeface="+mn-cs"/>
              </a:rPr>
              <a:t>Klingberg, E. et al.; </a:t>
            </a:r>
            <a:r>
              <a:rPr kumimoji="0" lang="en-US" sz="1800" b="0" i="0" u="none" strike="noStrike" kern="1200" cap="none" spc="0" normalizeH="0" baseline="0" noProof="0" dirty="0" err="1">
                <a:ln>
                  <a:noFill/>
                </a:ln>
                <a:solidFill>
                  <a:prstClr val="black"/>
                </a:solidFill>
                <a:effectLst/>
                <a:uLnTx/>
                <a:uFillTx/>
                <a:latin typeface="Gill Sans MT"/>
                <a:ea typeface="+mn-ea"/>
                <a:cs typeface="+mn-cs"/>
              </a:rPr>
              <a:t>Arth</a:t>
            </a:r>
            <a:r>
              <a:rPr kumimoji="0" lang="en-US" sz="1800" b="0" i="0" u="none" strike="noStrike" kern="1200" cap="none" spc="0" normalizeH="0" baseline="0" noProof="0" dirty="0">
                <a:ln>
                  <a:noFill/>
                </a:ln>
                <a:solidFill>
                  <a:prstClr val="black"/>
                </a:solidFill>
                <a:effectLst/>
                <a:uLnTx/>
                <a:uFillTx/>
                <a:latin typeface="Gill Sans MT"/>
                <a:ea typeface="+mn-ea"/>
                <a:cs typeface="+mn-cs"/>
              </a:rPr>
              <a:t> Res &amp; </a:t>
            </a:r>
            <a:r>
              <a:rPr kumimoji="0" lang="en-US" sz="1800" b="0" i="0" u="none" strike="noStrike" kern="1200" cap="none" spc="0" normalizeH="0" baseline="0" noProof="0" dirty="0" err="1">
                <a:ln>
                  <a:noFill/>
                </a:ln>
                <a:solidFill>
                  <a:prstClr val="black"/>
                </a:solidFill>
                <a:effectLst/>
                <a:uLnTx/>
                <a:uFillTx/>
                <a:latin typeface="Gill Sans MT"/>
                <a:ea typeface="+mn-ea"/>
                <a:cs typeface="+mn-cs"/>
              </a:rPr>
              <a:t>Ther</a:t>
            </a:r>
            <a:r>
              <a:rPr kumimoji="0" lang="en-US" sz="1800" b="0" i="0" u="none" strike="noStrike" kern="1200" cap="none" spc="0" normalizeH="0" baseline="0" noProof="0" dirty="0">
                <a:ln>
                  <a:noFill/>
                </a:ln>
                <a:solidFill>
                  <a:prstClr val="black"/>
                </a:solidFill>
                <a:effectLst/>
                <a:uLnTx/>
                <a:uFillTx/>
                <a:latin typeface="Gill Sans MT"/>
                <a:ea typeface="+mn-ea"/>
                <a:cs typeface="+mn-cs"/>
              </a:rPr>
              <a:t> 21: 17, 2019</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Grafik 4"/>
          <p:cNvPicPr>
            <a:picLocks noChangeAspect="1"/>
          </p:cNvPicPr>
          <p:nvPr/>
        </p:nvPicPr>
        <p:blipFill>
          <a:blip r:embed="rId3"/>
          <a:stretch>
            <a:fillRect/>
          </a:stretch>
        </p:blipFill>
        <p:spPr>
          <a:xfrm>
            <a:off x="6013175" y="1098439"/>
            <a:ext cx="6062796" cy="4357635"/>
          </a:xfrm>
          <a:prstGeom prst="rect">
            <a:avLst/>
          </a:prstGeom>
          <a:ln>
            <a:solidFill>
              <a:schemeClr val="tx2">
                <a:lumMod val="75000"/>
              </a:schemeClr>
            </a:solidFill>
          </a:ln>
        </p:spPr>
      </p:pic>
      <p:sp>
        <p:nvSpPr>
          <p:cNvPr id="9" name="Ellipse 8"/>
          <p:cNvSpPr/>
          <p:nvPr/>
        </p:nvSpPr>
        <p:spPr>
          <a:xfrm>
            <a:off x="2033546" y="4069536"/>
            <a:ext cx="4937760" cy="1994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Gill Sans MT"/>
                <a:ea typeface="+mn-ea"/>
                <a:cs typeface="+mn-cs"/>
              </a:rPr>
              <a:t>Intervention: </a:t>
            </a:r>
            <a:br>
              <a:rPr kumimoji="0" lang="de-DE" sz="2800" b="0" i="0" u="none" strike="noStrike" kern="1200" cap="none" spc="0" normalizeH="0" baseline="0" noProof="0" dirty="0">
                <a:ln>
                  <a:noFill/>
                </a:ln>
                <a:solidFill>
                  <a:prstClr val="white"/>
                </a:solidFill>
                <a:effectLst/>
                <a:uLnTx/>
                <a:uFillTx/>
                <a:latin typeface="Gill Sans MT"/>
                <a:ea typeface="+mn-ea"/>
                <a:cs typeface="+mn-cs"/>
              </a:rPr>
            </a:br>
            <a:r>
              <a:rPr kumimoji="0" lang="de-DE" sz="2800" b="0" i="0" u="none" strike="noStrike" kern="1200" cap="none" spc="0" normalizeH="0" baseline="0" noProof="0" dirty="0">
                <a:ln>
                  <a:noFill/>
                </a:ln>
                <a:solidFill>
                  <a:prstClr val="white"/>
                </a:solidFill>
                <a:effectLst/>
                <a:uLnTx/>
                <a:uFillTx/>
                <a:latin typeface="Gill Sans MT"/>
                <a:ea typeface="+mn-ea"/>
                <a:cs typeface="+mn-cs"/>
              </a:rPr>
              <a:t>6 Monate VLED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Gill Sans MT"/>
                <a:ea typeface="+mn-ea"/>
                <a:cs typeface="+mn-cs"/>
              </a:rPr>
              <a:t>(</a:t>
            </a:r>
            <a:r>
              <a:rPr kumimoji="0" lang="de-DE" sz="2800" b="0" i="0" u="none" strike="noStrike" kern="1200" cap="none" spc="0" normalizeH="0" baseline="0" noProof="0" dirty="0" err="1">
                <a:ln>
                  <a:noFill/>
                </a:ln>
                <a:solidFill>
                  <a:prstClr val="white"/>
                </a:solidFill>
                <a:effectLst/>
                <a:uLnTx/>
                <a:uFillTx/>
                <a:latin typeface="Gill Sans MT"/>
                <a:ea typeface="+mn-ea"/>
                <a:cs typeface="+mn-cs"/>
              </a:rPr>
              <a:t>very</a:t>
            </a:r>
            <a:r>
              <a:rPr kumimoji="0" lang="de-DE" sz="2800" b="0" i="0" u="none" strike="noStrike" kern="1200" cap="none" spc="0" normalizeH="0" baseline="0" noProof="0" dirty="0">
                <a:ln>
                  <a:noFill/>
                </a:ln>
                <a:solidFill>
                  <a:prstClr val="white"/>
                </a:solidFill>
                <a:effectLst/>
                <a:uLnTx/>
                <a:uFillTx/>
                <a:latin typeface="Gill Sans MT"/>
                <a:ea typeface="+mn-ea"/>
                <a:cs typeface="+mn-cs"/>
              </a:rPr>
              <a:t> </a:t>
            </a:r>
            <a:r>
              <a:rPr kumimoji="0" lang="de-DE" sz="2800" b="0" i="0" u="none" strike="noStrike" kern="1200" cap="none" spc="0" normalizeH="0" baseline="0" noProof="0" dirty="0" err="1">
                <a:ln>
                  <a:noFill/>
                </a:ln>
                <a:solidFill>
                  <a:prstClr val="white"/>
                </a:solidFill>
                <a:effectLst/>
                <a:uLnTx/>
                <a:uFillTx/>
                <a:latin typeface="Gill Sans MT"/>
                <a:ea typeface="+mn-ea"/>
                <a:cs typeface="+mn-cs"/>
              </a:rPr>
              <a:t>low</a:t>
            </a:r>
            <a:r>
              <a:rPr kumimoji="0" lang="de-DE" sz="2800" b="0" i="0" u="none" strike="noStrike" kern="1200" cap="none" spc="0" normalizeH="0" baseline="0" noProof="0" dirty="0">
                <a:ln>
                  <a:noFill/>
                </a:ln>
                <a:solidFill>
                  <a:prstClr val="white"/>
                </a:solidFill>
                <a:effectLst/>
                <a:uLnTx/>
                <a:uFillTx/>
                <a:latin typeface="Gill Sans MT"/>
                <a:ea typeface="+mn-ea"/>
                <a:cs typeface="+mn-cs"/>
              </a:rPr>
              <a:t> </a:t>
            </a:r>
            <a:r>
              <a:rPr kumimoji="0" lang="de-DE" sz="2800" b="0" i="0" u="none" strike="noStrike" kern="1200" cap="none" spc="0" normalizeH="0" baseline="0" noProof="0" dirty="0" err="1">
                <a:ln>
                  <a:noFill/>
                </a:ln>
                <a:solidFill>
                  <a:prstClr val="white"/>
                </a:solidFill>
                <a:effectLst/>
                <a:uLnTx/>
                <a:uFillTx/>
                <a:latin typeface="Gill Sans MT"/>
                <a:ea typeface="+mn-ea"/>
                <a:cs typeface="+mn-cs"/>
              </a:rPr>
              <a:t>energy</a:t>
            </a:r>
            <a:r>
              <a:rPr kumimoji="0" lang="de-DE" sz="2800" b="0" i="0" u="none" strike="noStrike" kern="1200" cap="none" spc="0" normalizeH="0" baseline="0" noProof="0" dirty="0">
                <a:ln>
                  <a:noFill/>
                </a:ln>
                <a:solidFill>
                  <a:prstClr val="white"/>
                </a:solidFill>
                <a:effectLst/>
                <a:uLnTx/>
                <a:uFillTx/>
                <a:latin typeface="Gill Sans MT"/>
                <a:ea typeface="+mn-ea"/>
                <a:cs typeface="+mn-cs"/>
              </a:rPr>
              <a:t> </a:t>
            </a:r>
            <a:r>
              <a:rPr kumimoji="0" lang="de-DE" sz="2800" b="0" i="0" u="none" strike="noStrike" kern="1200" cap="none" spc="0" normalizeH="0" baseline="0" noProof="0" dirty="0" err="1">
                <a:ln>
                  <a:noFill/>
                </a:ln>
                <a:solidFill>
                  <a:prstClr val="white"/>
                </a:solidFill>
                <a:effectLst/>
                <a:uLnTx/>
                <a:uFillTx/>
                <a:latin typeface="Gill Sans MT"/>
                <a:ea typeface="+mn-ea"/>
                <a:cs typeface="+mn-cs"/>
              </a:rPr>
              <a:t>diet</a:t>
            </a:r>
            <a:r>
              <a:rPr kumimoji="0" lang="de-DE" sz="2800" b="0" i="0" u="none" strike="noStrike" kern="1200" cap="none" spc="0" normalizeH="0" baseline="0" noProof="0" dirty="0" smtClean="0">
                <a:ln>
                  <a:noFill/>
                </a:ln>
                <a:solidFill>
                  <a:prstClr val="white"/>
                </a:solidFill>
                <a:effectLst/>
                <a:uLnTx/>
                <a:uFillTx/>
                <a:latin typeface="Gill Sans MT"/>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0" i="0" u="none" strike="noStrike" kern="1200" cap="none" spc="0" normalizeH="0" baseline="0" noProof="0" dirty="0" smtClean="0">
                <a:ln>
                  <a:noFill/>
                </a:ln>
                <a:solidFill>
                  <a:prstClr val="white"/>
                </a:solidFill>
                <a:effectLst/>
                <a:uLnTx/>
                <a:uFillTx/>
                <a:latin typeface="Gill Sans MT"/>
                <a:ea typeface="+mn-ea"/>
                <a:cs typeface="+mn-cs"/>
              </a:rPr>
              <a:t>640kcal/d</a:t>
            </a:r>
            <a:endParaRPr kumimoji="0" lang="de-DE" sz="2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54702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chor="t">
            <a:noAutofit/>
          </a:bodyPr>
          <a:lstStyle/>
          <a:p>
            <a:r>
              <a:rPr lang="en-US" sz="2400" dirty="0" err="1"/>
              <a:t>Gewichtsreduktion</a:t>
            </a:r>
            <a:r>
              <a:rPr lang="en-US" sz="2400" dirty="0"/>
              <a:t> </a:t>
            </a:r>
            <a:r>
              <a:rPr lang="en-US" sz="2400" dirty="0" err="1"/>
              <a:t>verbessert</a:t>
            </a:r>
            <a:r>
              <a:rPr lang="en-US" sz="2400" dirty="0"/>
              <a:t> die </a:t>
            </a:r>
            <a:r>
              <a:rPr lang="en-US" sz="2400" dirty="0" err="1"/>
              <a:t>Krankheitsaktivität</a:t>
            </a:r>
            <a:r>
              <a:rPr lang="en-US" sz="2400" dirty="0"/>
              <a:t> </a:t>
            </a:r>
            <a:r>
              <a:rPr lang="en-US" sz="2400" dirty="0" err="1"/>
              <a:t>bei</a:t>
            </a:r>
            <a:r>
              <a:rPr lang="en-US" sz="2400" dirty="0"/>
              <a:t> </a:t>
            </a:r>
            <a:r>
              <a:rPr lang="en-US" sz="2400" dirty="0" err="1"/>
              <a:t>PsA</a:t>
            </a:r>
            <a:r>
              <a:rPr lang="en-US" sz="2400" dirty="0"/>
              <a:t>: </a:t>
            </a:r>
            <a:r>
              <a:rPr lang="en-US" sz="2400" dirty="0" err="1"/>
              <a:t>eine</a:t>
            </a:r>
            <a:r>
              <a:rPr lang="en-US" sz="2400" dirty="0"/>
              <a:t> </a:t>
            </a:r>
            <a:r>
              <a:rPr lang="en-US" sz="2400" dirty="0" err="1"/>
              <a:t>Interventionsstudie</a:t>
            </a:r>
            <a:r>
              <a:rPr lang="en-US" sz="2400" dirty="0"/>
              <a:t> an 41 </a:t>
            </a:r>
            <a:r>
              <a:rPr lang="en-US" sz="2400" dirty="0" err="1"/>
              <a:t>Patienten</a:t>
            </a:r>
            <a:endParaRPr lang="de-DE" sz="1600" dirty="0"/>
          </a:p>
        </p:txBody>
      </p:sp>
      <p:sp>
        <p:nvSpPr>
          <p:cNvPr id="4" name="Textfeld 3"/>
          <p:cNvSpPr txBox="1"/>
          <p:nvPr/>
        </p:nvSpPr>
        <p:spPr>
          <a:xfrm>
            <a:off x="2441786" y="6415336"/>
            <a:ext cx="46065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a:ea typeface="+mn-ea"/>
                <a:cs typeface="+mn-cs"/>
              </a:rPr>
              <a:t>Klingberg, E. et al.; </a:t>
            </a:r>
            <a:r>
              <a:rPr kumimoji="0" lang="en-US" sz="1800" b="0" i="0" u="none" strike="noStrike" kern="1200" cap="none" spc="0" normalizeH="0" baseline="0" noProof="0" dirty="0" err="1">
                <a:ln>
                  <a:noFill/>
                </a:ln>
                <a:solidFill>
                  <a:prstClr val="black"/>
                </a:solidFill>
                <a:effectLst/>
                <a:uLnTx/>
                <a:uFillTx/>
                <a:latin typeface="Gill Sans MT"/>
                <a:ea typeface="+mn-ea"/>
                <a:cs typeface="+mn-cs"/>
              </a:rPr>
              <a:t>Arth</a:t>
            </a:r>
            <a:r>
              <a:rPr kumimoji="0" lang="en-US" sz="1800" b="0" i="0" u="none" strike="noStrike" kern="1200" cap="none" spc="0" normalizeH="0" baseline="0" noProof="0" dirty="0">
                <a:ln>
                  <a:noFill/>
                </a:ln>
                <a:solidFill>
                  <a:prstClr val="black"/>
                </a:solidFill>
                <a:effectLst/>
                <a:uLnTx/>
                <a:uFillTx/>
                <a:latin typeface="Gill Sans MT"/>
                <a:ea typeface="+mn-ea"/>
                <a:cs typeface="+mn-cs"/>
              </a:rPr>
              <a:t> Res &amp; </a:t>
            </a:r>
            <a:r>
              <a:rPr kumimoji="0" lang="en-US" sz="1800" b="0" i="0" u="none" strike="noStrike" kern="1200" cap="none" spc="0" normalizeH="0" baseline="0" noProof="0" dirty="0" err="1">
                <a:ln>
                  <a:noFill/>
                </a:ln>
                <a:solidFill>
                  <a:prstClr val="black"/>
                </a:solidFill>
                <a:effectLst/>
                <a:uLnTx/>
                <a:uFillTx/>
                <a:latin typeface="Gill Sans MT"/>
                <a:ea typeface="+mn-ea"/>
                <a:cs typeface="+mn-cs"/>
              </a:rPr>
              <a:t>Ther</a:t>
            </a:r>
            <a:r>
              <a:rPr kumimoji="0" lang="en-US" sz="1800" b="0" i="0" u="none" strike="noStrike" kern="1200" cap="none" spc="0" normalizeH="0" baseline="0" noProof="0" dirty="0">
                <a:ln>
                  <a:noFill/>
                </a:ln>
                <a:solidFill>
                  <a:prstClr val="black"/>
                </a:solidFill>
                <a:effectLst/>
                <a:uLnTx/>
                <a:uFillTx/>
                <a:latin typeface="Gill Sans MT"/>
                <a:ea typeface="+mn-ea"/>
                <a:cs typeface="+mn-cs"/>
              </a:rPr>
              <a:t> 21: 17, 2019</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graphicFrame>
        <p:nvGraphicFramePr>
          <p:cNvPr id="6" name="Tabelle 5"/>
          <p:cNvGraphicFramePr>
            <a:graphicFrameLocks noGrp="1"/>
          </p:cNvGraphicFramePr>
          <p:nvPr>
            <p:extLst/>
          </p:nvPr>
        </p:nvGraphicFramePr>
        <p:xfrm>
          <a:off x="983973" y="1321905"/>
          <a:ext cx="9393570" cy="4637128"/>
        </p:xfrm>
        <a:graphic>
          <a:graphicData uri="http://schemas.openxmlformats.org/drawingml/2006/table">
            <a:tbl>
              <a:tblPr firstRow="1" bandRow="1">
                <a:tableStyleId>{5C22544A-7EE6-4342-B048-85BDC9FD1C3A}</a:tableStyleId>
              </a:tblPr>
              <a:tblGrid>
                <a:gridCol w="3131190">
                  <a:extLst>
                    <a:ext uri="{9D8B030D-6E8A-4147-A177-3AD203B41FA5}">
                      <a16:colId xmlns:a16="http://schemas.microsoft.com/office/drawing/2014/main" val="3055909590"/>
                    </a:ext>
                  </a:extLst>
                </a:gridCol>
                <a:gridCol w="2922707">
                  <a:extLst>
                    <a:ext uri="{9D8B030D-6E8A-4147-A177-3AD203B41FA5}">
                      <a16:colId xmlns:a16="http://schemas.microsoft.com/office/drawing/2014/main" val="1305266953"/>
                    </a:ext>
                  </a:extLst>
                </a:gridCol>
                <a:gridCol w="3339673">
                  <a:extLst>
                    <a:ext uri="{9D8B030D-6E8A-4147-A177-3AD203B41FA5}">
                      <a16:colId xmlns:a16="http://schemas.microsoft.com/office/drawing/2014/main" val="2952576719"/>
                    </a:ext>
                  </a:extLst>
                </a:gridCol>
              </a:tblGrid>
              <a:tr h="579641">
                <a:tc>
                  <a:txBody>
                    <a:bodyPr/>
                    <a:lstStyle/>
                    <a:p>
                      <a:endParaRPr lang="de-DE" sz="2800" dirty="0"/>
                    </a:p>
                  </a:txBody>
                  <a:tcPr/>
                </a:tc>
                <a:tc>
                  <a:txBody>
                    <a:bodyPr/>
                    <a:lstStyle/>
                    <a:p>
                      <a:pPr algn="ctr"/>
                      <a:r>
                        <a:rPr lang="de-DE" sz="2800" dirty="0" smtClean="0"/>
                        <a:t>Baseline</a:t>
                      </a:r>
                      <a:endParaRPr lang="de-DE" sz="2800" dirty="0"/>
                    </a:p>
                  </a:txBody>
                  <a:tcPr/>
                </a:tc>
                <a:tc>
                  <a:txBody>
                    <a:bodyPr/>
                    <a:lstStyle/>
                    <a:p>
                      <a:pPr algn="ctr"/>
                      <a:r>
                        <a:rPr lang="de-DE" sz="2800" dirty="0" smtClean="0"/>
                        <a:t>Nach 6 Monaten</a:t>
                      </a:r>
                      <a:endParaRPr lang="de-DE" sz="2800" dirty="0"/>
                    </a:p>
                  </a:txBody>
                  <a:tcPr/>
                </a:tc>
                <a:extLst>
                  <a:ext uri="{0D108BD9-81ED-4DB2-BD59-A6C34878D82A}">
                    <a16:rowId xmlns:a16="http://schemas.microsoft.com/office/drawing/2014/main" val="2940202340"/>
                  </a:ext>
                </a:extLst>
              </a:tr>
              <a:tr h="579641">
                <a:tc>
                  <a:txBody>
                    <a:bodyPr/>
                    <a:lstStyle/>
                    <a:p>
                      <a:r>
                        <a:rPr lang="de-DE" sz="2800" dirty="0" smtClean="0"/>
                        <a:t>Gewicht (kg)</a:t>
                      </a:r>
                      <a:endParaRPr lang="de-DE" sz="2800" dirty="0"/>
                    </a:p>
                  </a:txBody>
                  <a:tcPr/>
                </a:tc>
                <a:tc>
                  <a:txBody>
                    <a:bodyPr/>
                    <a:lstStyle/>
                    <a:p>
                      <a:pPr algn="ctr"/>
                      <a:r>
                        <a:rPr lang="de-DE" sz="2800" dirty="0" smtClean="0"/>
                        <a:t>106</a:t>
                      </a:r>
                      <a:endParaRPr lang="de-DE" sz="2800" dirty="0"/>
                    </a:p>
                  </a:txBody>
                  <a:tcPr/>
                </a:tc>
                <a:tc>
                  <a:txBody>
                    <a:bodyPr/>
                    <a:lstStyle/>
                    <a:p>
                      <a:pPr algn="ctr"/>
                      <a:r>
                        <a:rPr lang="de-DE" sz="2800" dirty="0" smtClean="0"/>
                        <a:t>82</a:t>
                      </a:r>
                      <a:endParaRPr lang="de-DE" sz="2800" dirty="0"/>
                    </a:p>
                  </a:txBody>
                  <a:tcPr/>
                </a:tc>
                <a:extLst>
                  <a:ext uri="{0D108BD9-81ED-4DB2-BD59-A6C34878D82A}">
                    <a16:rowId xmlns:a16="http://schemas.microsoft.com/office/drawing/2014/main" val="2265869439"/>
                  </a:ext>
                </a:extLst>
              </a:tr>
              <a:tr h="579641">
                <a:tc>
                  <a:txBody>
                    <a:bodyPr/>
                    <a:lstStyle/>
                    <a:p>
                      <a:r>
                        <a:rPr lang="de-DE" sz="2800" dirty="0" smtClean="0"/>
                        <a:t>CRP (mg/l)</a:t>
                      </a:r>
                      <a:endParaRPr lang="de-DE" sz="2800" dirty="0"/>
                    </a:p>
                  </a:txBody>
                  <a:tcPr/>
                </a:tc>
                <a:tc>
                  <a:txBody>
                    <a:bodyPr/>
                    <a:lstStyle/>
                    <a:p>
                      <a:pPr algn="ctr"/>
                      <a:r>
                        <a:rPr lang="de-DE" sz="2800" dirty="0" smtClean="0"/>
                        <a:t>4</a:t>
                      </a:r>
                      <a:endParaRPr lang="de-DE" sz="2800" dirty="0"/>
                    </a:p>
                  </a:txBody>
                  <a:tcPr/>
                </a:tc>
                <a:tc>
                  <a:txBody>
                    <a:bodyPr/>
                    <a:lstStyle/>
                    <a:p>
                      <a:pPr algn="ctr"/>
                      <a:r>
                        <a:rPr lang="de-DE" sz="2800" dirty="0" smtClean="0"/>
                        <a:t>2</a:t>
                      </a:r>
                      <a:endParaRPr lang="de-DE" sz="2800" dirty="0"/>
                    </a:p>
                  </a:txBody>
                  <a:tcPr/>
                </a:tc>
                <a:extLst>
                  <a:ext uri="{0D108BD9-81ED-4DB2-BD59-A6C34878D82A}">
                    <a16:rowId xmlns:a16="http://schemas.microsoft.com/office/drawing/2014/main" val="133301916"/>
                  </a:ext>
                </a:extLst>
              </a:tr>
              <a:tr h="579641">
                <a:tc>
                  <a:txBody>
                    <a:bodyPr/>
                    <a:lstStyle/>
                    <a:p>
                      <a:r>
                        <a:rPr lang="de-DE" sz="2800" dirty="0" smtClean="0"/>
                        <a:t>Tender </a:t>
                      </a:r>
                      <a:r>
                        <a:rPr lang="de-DE" sz="2800" dirty="0" err="1" smtClean="0"/>
                        <a:t>joints</a:t>
                      </a:r>
                      <a:r>
                        <a:rPr lang="de-DE" sz="2800" dirty="0" smtClean="0"/>
                        <a:t> </a:t>
                      </a:r>
                      <a:endParaRPr lang="de-DE" sz="2800" dirty="0"/>
                    </a:p>
                  </a:txBody>
                  <a:tcPr/>
                </a:tc>
                <a:tc>
                  <a:txBody>
                    <a:bodyPr/>
                    <a:lstStyle/>
                    <a:p>
                      <a:pPr algn="ctr"/>
                      <a:r>
                        <a:rPr lang="de-DE" sz="2800" dirty="0" smtClean="0"/>
                        <a:t>4</a:t>
                      </a:r>
                      <a:endParaRPr lang="de-DE" sz="2800" dirty="0"/>
                    </a:p>
                  </a:txBody>
                  <a:tcPr/>
                </a:tc>
                <a:tc>
                  <a:txBody>
                    <a:bodyPr/>
                    <a:lstStyle/>
                    <a:p>
                      <a:pPr algn="ctr"/>
                      <a:r>
                        <a:rPr lang="de-DE" sz="2800" dirty="0" smtClean="0"/>
                        <a:t>2</a:t>
                      </a:r>
                      <a:endParaRPr lang="de-DE" sz="2800" dirty="0"/>
                    </a:p>
                  </a:txBody>
                  <a:tcPr/>
                </a:tc>
                <a:extLst>
                  <a:ext uri="{0D108BD9-81ED-4DB2-BD59-A6C34878D82A}">
                    <a16:rowId xmlns:a16="http://schemas.microsoft.com/office/drawing/2014/main" val="3467727326"/>
                  </a:ext>
                </a:extLst>
              </a:tr>
              <a:tr h="579641">
                <a:tc>
                  <a:txBody>
                    <a:bodyPr/>
                    <a:lstStyle/>
                    <a:p>
                      <a:r>
                        <a:rPr lang="de-DE" sz="2800" dirty="0" err="1" smtClean="0"/>
                        <a:t>Swollen</a:t>
                      </a:r>
                      <a:r>
                        <a:rPr lang="de-DE" sz="2800" dirty="0" smtClean="0"/>
                        <a:t> </a:t>
                      </a:r>
                      <a:r>
                        <a:rPr lang="de-DE" sz="2800" dirty="0" err="1" smtClean="0"/>
                        <a:t>joints</a:t>
                      </a:r>
                      <a:r>
                        <a:rPr lang="de-DE" sz="2800" dirty="0" smtClean="0"/>
                        <a:t> </a:t>
                      </a:r>
                      <a:endParaRPr lang="de-DE" sz="2800" dirty="0"/>
                    </a:p>
                  </a:txBody>
                  <a:tcPr/>
                </a:tc>
                <a:tc>
                  <a:txBody>
                    <a:bodyPr/>
                    <a:lstStyle/>
                    <a:p>
                      <a:pPr algn="ctr"/>
                      <a:r>
                        <a:rPr lang="de-DE" sz="2800" dirty="0" smtClean="0"/>
                        <a:t>0</a:t>
                      </a:r>
                      <a:endParaRPr lang="de-DE" sz="2800" dirty="0"/>
                    </a:p>
                  </a:txBody>
                  <a:tcPr/>
                </a:tc>
                <a:tc>
                  <a:txBody>
                    <a:bodyPr/>
                    <a:lstStyle/>
                    <a:p>
                      <a:pPr algn="ctr"/>
                      <a:r>
                        <a:rPr lang="de-DE" sz="2800" dirty="0" smtClean="0"/>
                        <a:t>0</a:t>
                      </a:r>
                      <a:endParaRPr lang="de-DE" sz="2800" dirty="0"/>
                    </a:p>
                  </a:txBody>
                  <a:tcPr/>
                </a:tc>
                <a:extLst>
                  <a:ext uri="{0D108BD9-81ED-4DB2-BD59-A6C34878D82A}">
                    <a16:rowId xmlns:a16="http://schemas.microsoft.com/office/drawing/2014/main" val="4111097348"/>
                  </a:ext>
                </a:extLst>
              </a:tr>
              <a:tr h="579641">
                <a:tc>
                  <a:txBody>
                    <a:bodyPr/>
                    <a:lstStyle/>
                    <a:p>
                      <a:r>
                        <a:rPr lang="de-DE" sz="2800" dirty="0" smtClean="0"/>
                        <a:t>VAS Schmerz</a:t>
                      </a:r>
                      <a:endParaRPr lang="de-DE" sz="2800" dirty="0"/>
                    </a:p>
                  </a:txBody>
                  <a:tcPr/>
                </a:tc>
                <a:tc>
                  <a:txBody>
                    <a:bodyPr/>
                    <a:lstStyle/>
                    <a:p>
                      <a:pPr algn="ctr"/>
                      <a:r>
                        <a:rPr lang="de-DE" sz="2800" dirty="0" smtClean="0"/>
                        <a:t>30</a:t>
                      </a:r>
                      <a:endParaRPr lang="de-DE" sz="2800" dirty="0"/>
                    </a:p>
                  </a:txBody>
                  <a:tcPr/>
                </a:tc>
                <a:tc>
                  <a:txBody>
                    <a:bodyPr/>
                    <a:lstStyle/>
                    <a:p>
                      <a:pPr algn="ctr"/>
                      <a:r>
                        <a:rPr lang="de-DE" sz="2800" dirty="0" smtClean="0"/>
                        <a:t>20</a:t>
                      </a:r>
                      <a:endParaRPr lang="de-DE" sz="2800" dirty="0"/>
                    </a:p>
                  </a:txBody>
                  <a:tcPr/>
                </a:tc>
                <a:extLst>
                  <a:ext uri="{0D108BD9-81ED-4DB2-BD59-A6C34878D82A}">
                    <a16:rowId xmlns:a16="http://schemas.microsoft.com/office/drawing/2014/main" val="1136490604"/>
                  </a:ext>
                </a:extLst>
              </a:tr>
              <a:tr h="579641">
                <a:tc>
                  <a:txBody>
                    <a:bodyPr/>
                    <a:lstStyle/>
                    <a:p>
                      <a:r>
                        <a:rPr lang="de-DE" sz="2800" dirty="0" smtClean="0"/>
                        <a:t>VAS </a:t>
                      </a:r>
                      <a:r>
                        <a:rPr lang="de-DE" sz="2800" dirty="0" err="1" smtClean="0"/>
                        <a:t>Fatigue</a:t>
                      </a:r>
                      <a:endParaRPr lang="de-DE" sz="2800" dirty="0"/>
                    </a:p>
                  </a:txBody>
                  <a:tcPr/>
                </a:tc>
                <a:tc>
                  <a:txBody>
                    <a:bodyPr/>
                    <a:lstStyle/>
                    <a:p>
                      <a:pPr algn="ctr"/>
                      <a:r>
                        <a:rPr lang="de-DE" sz="2800" dirty="0" smtClean="0"/>
                        <a:t>56</a:t>
                      </a:r>
                      <a:endParaRPr lang="de-DE"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dirty="0" smtClean="0"/>
                        <a:t>25</a:t>
                      </a:r>
                      <a:endParaRPr lang="de-DE" sz="2800" dirty="0"/>
                    </a:p>
                  </a:txBody>
                  <a:tcPr/>
                </a:tc>
                <a:extLst>
                  <a:ext uri="{0D108BD9-81ED-4DB2-BD59-A6C34878D82A}">
                    <a16:rowId xmlns:a16="http://schemas.microsoft.com/office/drawing/2014/main" val="4053335921"/>
                  </a:ext>
                </a:extLst>
              </a:tr>
              <a:tr h="579641">
                <a:tc>
                  <a:txBody>
                    <a:bodyPr/>
                    <a:lstStyle/>
                    <a:p>
                      <a:r>
                        <a:rPr lang="de-DE" sz="2800" dirty="0" smtClean="0"/>
                        <a:t>DAS28 CRP</a:t>
                      </a:r>
                      <a:endParaRPr lang="de-DE" sz="2800" dirty="0"/>
                    </a:p>
                  </a:txBody>
                  <a:tcPr/>
                </a:tc>
                <a:tc>
                  <a:txBody>
                    <a:bodyPr/>
                    <a:lstStyle/>
                    <a:p>
                      <a:pPr algn="ctr"/>
                      <a:r>
                        <a:rPr lang="de-DE" sz="2800" dirty="0" smtClean="0"/>
                        <a:t>2,9</a:t>
                      </a:r>
                      <a:endParaRPr lang="de-DE" sz="2800" dirty="0"/>
                    </a:p>
                  </a:txBody>
                  <a:tcPr/>
                </a:tc>
                <a:tc>
                  <a:txBody>
                    <a:bodyPr/>
                    <a:lstStyle/>
                    <a:p>
                      <a:pPr algn="ctr"/>
                      <a:r>
                        <a:rPr lang="de-DE" sz="2800" dirty="0" smtClean="0"/>
                        <a:t>2,4</a:t>
                      </a:r>
                      <a:endParaRPr lang="de-DE" sz="2800" dirty="0"/>
                    </a:p>
                  </a:txBody>
                  <a:tcPr/>
                </a:tc>
                <a:extLst>
                  <a:ext uri="{0D108BD9-81ED-4DB2-BD59-A6C34878D82A}">
                    <a16:rowId xmlns:a16="http://schemas.microsoft.com/office/drawing/2014/main" val="2515488464"/>
                  </a:ext>
                </a:extLst>
              </a:tr>
            </a:tbl>
          </a:graphicData>
        </a:graphic>
      </p:graphicFrame>
    </p:spTree>
    <p:extLst>
      <p:ext uri="{BB962C8B-B14F-4D97-AF65-F5344CB8AC3E}">
        <p14:creationId xmlns:p14="http://schemas.microsoft.com/office/powerpoint/2010/main" val="19935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7"/>
          <p:cNvSpPr>
            <a:spLocks noGrp="1" noChangeArrowheads="1"/>
          </p:cNvSpPr>
          <p:nvPr>
            <p:ph type="title"/>
          </p:nvPr>
        </p:nvSpPr>
        <p:spPr>
          <a:xfrm>
            <a:off x="1981200" y="-257040"/>
            <a:ext cx="8229600" cy="990600"/>
          </a:xfrm>
          <a:noFill/>
        </p:spPr>
        <p:txBody>
          <a:bodyPr>
            <a:normAutofit/>
          </a:bodyPr>
          <a:lstStyle/>
          <a:p>
            <a:r>
              <a:rPr lang="en-US" dirty="0" err="1" smtClean="0"/>
              <a:t>Rheuma</a:t>
            </a:r>
            <a:r>
              <a:rPr lang="en-US" dirty="0" smtClean="0"/>
              <a:t> und </a:t>
            </a:r>
            <a:r>
              <a:rPr lang="en-US" dirty="0" err="1" smtClean="0"/>
              <a:t>Ernährung</a:t>
            </a:r>
            <a:r>
              <a:rPr lang="en-US" dirty="0" smtClean="0"/>
              <a:t> </a:t>
            </a:r>
            <a:r>
              <a:rPr lang="en-US" dirty="0" err="1" smtClean="0"/>
              <a:t>im</a:t>
            </a:r>
            <a:r>
              <a:rPr lang="en-US" dirty="0" smtClean="0"/>
              <a:t> Internet</a:t>
            </a:r>
            <a:endParaRPr lang="en-US" sz="2400" dirty="0"/>
          </a:p>
        </p:txBody>
      </p:sp>
      <p:sp>
        <p:nvSpPr>
          <p:cNvPr id="5" name="Inhaltsplatzhalter 4"/>
          <p:cNvSpPr>
            <a:spLocks noGrp="1"/>
          </p:cNvSpPr>
          <p:nvPr>
            <p:ph sz="quarter" idx="1"/>
          </p:nvPr>
        </p:nvSpPr>
        <p:spPr/>
        <p:txBody>
          <a:bodyPr/>
          <a:lstStyle/>
          <a:p>
            <a:endParaRPr lang="de-DE" dirty="0" smtClean="0"/>
          </a:p>
          <a:p>
            <a:endParaRPr lang="de-D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82" t="10176" r="63881" b="82456"/>
          <a:stretch/>
        </p:blipFill>
        <p:spPr bwMode="auto">
          <a:xfrm>
            <a:off x="1824252" y="4856302"/>
            <a:ext cx="3562065" cy="741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870" t="9803" r="63033" b="78256"/>
          <a:stretch/>
        </p:blipFill>
        <p:spPr bwMode="auto">
          <a:xfrm>
            <a:off x="5386316" y="3856052"/>
            <a:ext cx="4599296" cy="1201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9785" t="10346" r="39127" b="76764"/>
          <a:stretch/>
        </p:blipFill>
        <p:spPr bwMode="auto">
          <a:xfrm>
            <a:off x="2643116" y="5633444"/>
            <a:ext cx="7601803" cy="10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0605" t="10346" r="59567" b="75773"/>
          <a:stretch/>
        </p:blipFill>
        <p:spPr bwMode="auto">
          <a:xfrm>
            <a:off x="5201764" y="836660"/>
            <a:ext cx="5466237" cy="1396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5019" t="10753" r="50000" b="74593"/>
          <a:stretch/>
        </p:blipFill>
        <p:spPr bwMode="auto">
          <a:xfrm>
            <a:off x="2131017" y="2373520"/>
            <a:ext cx="7035731" cy="1258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4930" y="1153767"/>
            <a:ext cx="23812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r="63104"/>
          <a:stretch/>
        </p:blipFill>
        <p:spPr bwMode="auto">
          <a:xfrm>
            <a:off x="2949881" y="3703935"/>
            <a:ext cx="2210938" cy="115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feld 16"/>
          <p:cNvSpPr txBox="1"/>
          <p:nvPr/>
        </p:nvSpPr>
        <p:spPr>
          <a:xfrm>
            <a:off x="1871708" y="1021119"/>
            <a:ext cx="8373211" cy="5632311"/>
          </a:xfrm>
          <a:prstGeom prst="rect">
            <a:avLst/>
          </a:prstGeom>
          <a:solidFill>
            <a:schemeClr val="bg2">
              <a:lumMod val="90000"/>
            </a:schemeClr>
          </a:solidFill>
        </p:spPr>
        <p:txBody>
          <a:bodyPr wrap="square" rtlCol="0">
            <a:spAutoFit/>
          </a:bodyPr>
          <a:lstStyle/>
          <a:p>
            <a:pPr algn="just"/>
            <a:r>
              <a:rPr lang="de-DE" sz="3600" u="sng" dirty="0">
                <a:solidFill>
                  <a:prstClr val="black"/>
                </a:solidFill>
                <a:latin typeface="Gill Sans MT"/>
              </a:rPr>
              <a:t>Buchbesprechung im Internet: </a:t>
            </a:r>
          </a:p>
          <a:p>
            <a:pPr algn="just"/>
            <a:r>
              <a:rPr lang="de-DE" sz="3600" dirty="0">
                <a:solidFill>
                  <a:prstClr val="black"/>
                </a:solidFill>
                <a:latin typeface="Gill Sans MT"/>
              </a:rPr>
              <a:t>Wir (bringen) durch falsche Ernährung unseren Körper ins Ungleichgewicht... Das führt…zu einer </a:t>
            </a:r>
            <a:r>
              <a:rPr lang="de-DE" sz="3600" b="1" dirty="0">
                <a:solidFill>
                  <a:prstClr val="black"/>
                </a:solidFill>
                <a:latin typeface="Gill Sans MT"/>
              </a:rPr>
              <a:t>Übersäuerung</a:t>
            </a:r>
            <a:r>
              <a:rPr lang="de-DE" sz="3600" dirty="0">
                <a:solidFill>
                  <a:prstClr val="black"/>
                </a:solidFill>
                <a:latin typeface="Gill Sans MT"/>
              </a:rPr>
              <a:t> des Körpers. </a:t>
            </a:r>
            <a:r>
              <a:rPr lang="de-DE" sz="3600" b="1" dirty="0">
                <a:solidFill>
                  <a:prstClr val="black"/>
                </a:solidFill>
                <a:latin typeface="Gill Sans MT"/>
              </a:rPr>
              <a:t>Giftstoffe werden in den Gelenken abgelagert </a:t>
            </a:r>
            <a:r>
              <a:rPr lang="de-DE" sz="3600" dirty="0">
                <a:solidFill>
                  <a:prstClr val="black"/>
                </a:solidFill>
                <a:latin typeface="Gill Sans MT"/>
              </a:rPr>
              <a:t>und verursachen Schmerzen. Durch Korrektur der Ernährungsgewohnheiten und ggf. voran-gegangenes </a:t>
            </a:r>
            <a:r>
              <a:rPr lang="de-DE" sz="3600" b="1" dirty="0">
                <a:solidFill>
                  <a:prstClr val="black"/>
                </a:solidFill>
                <a:latin typeface="Gill Sans MT"/>
              </a:rPr>
              <a:t>Heilfasten</a:t>
            </a:r>
            <a:r>
              <a:rPr lang="de-DE" sz="3600" dirty="0">
                <a:solidFill>
                  <a:prstClr val="black"/>
                </a:solidFill>
                <a:latin typeface="Gill Sans MT"/>
              </a:rPr>
              <a:t> kann der Zustand verbessert werden.</a:t>
            </a:r>
          </a:p>
        </p:txBody>
      </p:sp>
    </p:spTree>
    <p:custDataLst>
      <p:tags r:id="rId1"/>
    </p:custDataLst>
    <p:extLst>
      <p:ext uri="{BB962C8B-B14F-4D97-AF65-F5344CB8AC3E}">
        <p14:creationId xmlns:p14="http://schemas.microsoft.com/office/powerpoint/2010/main" val="2143749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extLst mod="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chor="t">
            <a:noAutofit/>
          </a:bodyPr>
          <a:lstStyle/>
          <a:p>
            <a:r>
              <a:rPr lang="en-US" sz="2400" dirty="0" err="1"/>
              <a:t>Gewichtsreduktion</a:t>
            </a:r>
            <a:r>
              <a:rPr lang="en-US" sz="2400" dirty="0"/>
              <a:t> </a:t>
            </a:r>
            <a:r>
              <a:rPr lang="en-US" sz="2400" dirty="0" err="1"/>
              <a:t>verbessert</a:t>
            </a:r>
            <a:r>
              <a:rPr lang="en-US" sz="2400" dirty="0"/>
              <a:t> die </a:t>
            </a:r>
            <a:r>
              <a:rPr lang="en-US" sz="2400" dirty="0" err="1"/>
              <a:t>Krankheitsaktivität</a:t>
            </a:r>
            <a:r>
              <a:rPr lang="en-US" sz="2400" dirty="0"/>
              <a:t> </a:t>
            </a:r>
            <a:r>
              <a:rPr lang="en-US" sz="2400" dirty="0" err="1"/>
              <a:t>bei</a:t>
            </a:r>
            <a:r>
              <a:rPr lang="en-US" sz="2400" dirty="0"/>
              <a:t> </a:t>
            </a:r>
            <a:r>
              <a:rPr lang="en-US" sz="2400" dirty="0" err="1"/>
              <a:t>PsA</a:t>
            </a:r>
            <a:r>
              <a:rPr lang="en-US" sz="2400" dirty="0"/>
              <a:t>: </a:t>
            </a:r>
            <a:r>
              <a:rPr lang="en-US" sz="2400" dirty="0" err="1"/>
              <a:t>eine</a:t>
            </a:r>
            <a:r>
              <a:rPr lang="en-US" sz="2400" dirty="0"/>
              <a:t> </a:t>
            </a:r>
            <a:r>
              <a:rPr lang="en-US" sz="2400" dirty="0" err="1"/>
              <a:t>Interventionsstudie</a:t>
            </a:r>
            <a:r>
              <a:rPr lang="en-US" sz="2400" dirty="0"/>
              <a:t> an 41 </a:t>
            </a:r>
            <a:r>
              <a:rPr lang="en-US" sz="2400" dirty="0" err="1"/>
              <a:t>Patienten</a:t>
            </a:r>
            <a:endParaRPr lang="de-DE" sz="1600" dirty="0"/>
          </a:p>
        </p:txBody>
      </p:sp>
      <p:sp>
        <p:nvSpPr>
          <p:cNvPr id="4" name="Textfeld 3"/>
          <p:cNvSpPr txBox="1"/>
          <p:nvPr/>
        </p:nvSpPr>
        <p:spPr>
          <a:xfrm>
            <a:off x="2441786" y="6415336"/>
            <a:ext cx="46065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a:ea typeface="+mn-ea"/>
                <a:cs typeface="+mn-cs"/>
              </a:rPr>
              <a:t>Klingberg, E. et al.; </a:t>
            </a:r>
            <a:r>
              <a:rPr kumimoji="0" lang="en-US" sz="1800" b="0" i="0" u="none" strike="noStrike" kern="1200" cap="none" spc="0" normalizeH="0" baseline="0" noProof="0" dirty="0" err="1">
                <a:ln>
                  <a:noFill/>
                </a:ln>
                <a:solidFill>
                  <a:prstClr val="black"/>
                </a:solidFill>
                <a:effectLst/>
                <a:uLnTx/>
                <a:uFillTx/>
                <a:latin typeface="Gill Sans MT"/>
                <a:ea typeface="+mn-ea"/>
                <a:cs typeface="+mn-cs"/>
              </a:rPr>
              <a:t>Arth</a:t>
            </a:r>
            <a:r>
              <a:rPr kumimoji="0" lang="en-US" sz="1800" b="0" i="0" u="none" strike="noStrike" kern="1200" cap="none" spc="0" normalizeH="0" baseline="0" noProof="0" dirty="0">
                <a:ln>
                  <a:noFill/>
                </a:ln>
                <a:solidFill>
                  <a:prstClr val="black"/>
                </a:solidFill>
                <a:effectLst/>
                <a:uLnTx/>
                <a:uFillTx/>
                <a:latin typeface="Gill Sans MT"/>
                <a:ea typeface="+mn-ea"/>
                <a:cs typeface="+mn-cs"/>
              </a:rPr>
              <a:t> Res &amp; </a:t>
            </a:r>
            <a:r>
              <a:rPr kumimoji="0" lang="en-US" sz="1800" b="0" i="0" u="none" strike="noStrike" kern="1200" cap="none" spc="0" normalizeH="0" baseline="0" noProof="0" dirty="0" err="1">
                <a:ln>
                  <a:noFill/>
                </a:ln>
                <a:solidFill>
                  <a:prstClr val="black"/>
                </a:solidFill>
                <a:effectLst/>
                <a:uLnTx/>
                <a:uFillTx/>
                <a:latin typeface="Gill Sans MT"/>
                <a:ea typeface="+mn-ea"/>
                <a:cs typeface="+mn-cs"/>
              </a:rPr>
              <a:t>Ther</a:t>
            </a:r>
            <a:r>
              <a:rPr kumimoji="0" lang="en-US" sz="1800" b="0" i="0" u="none" strike="noStrike" kern="1200" cap="none" spc="0" normalizeH="0" baseline="0" noProof="0" dirty="0">
                <a:ln>
                  <a:noFill/>
                </a:ln>
                <a:solidFill>
                  <a:prstClr val="black"/>
                </a:solidFill>
                <a:effectLst/>
                <a:uLnTx/>
                <a:uFillTx/>
                <a:latin typeface="Gill Sans MT"/>
                <a:ea typeface="+mn-ea"/>
                <a:cs typeface="+mn-cs"/>
              </a:rPr>
              <a:t> 21: 17, 2019</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 name="Textfeld 1"/>
          <p:cNvSpPr txBox="1"/>
          <p:nvPr/>
        </p:nvSpPr>
        <p:spPr>
          <a:xfrm>
            <a:off x="1644673" y="5152913"/>
            <a:ext cx="2525691"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rPr>
              <a:t>BSA: </a:t>
            </a:r>
            <a:br>
              <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rPr>
            </a:br>
            <a:r>
              <a:rPr kumimoji="0" lang="de-DE" sz="2400" b="0" i="0" u="none" strike="noStrike" kern="1200" cap="none" spc="0" normalizeH="0" baseline="0" noProof="0" dirty="0">
                <a:ln>
                  <a:noFill/>
                </a:ln>
                <a:solidFill>
                  <a:prstClr val="black"/>
                </a:solidFill>
                <a:effectLst/>
                <a:uLnTx/>
                <a:uFillTx/>
                <a:latin typeface="Times New Roman" pitchFamily="18" charset="0"/>
                <a:ea typeface="+mn-ea"/>
                <a:cs typeface="+mn-cs"/>
              </a:rPr>
              <a:t>Body Surface Area</a:t>
            </a:r>
          </a:p>
        </p:txBody>
      </p:sp>
      <p:grpSp>
        <p:nvGrpSpPr>
          <p:cNvPr id="6" name="Group 4"/>
          <p:cNvGrpSpPr>
            <a:grpSpLocks noChangeAspect="1"/>
          </p:cNvGrpSpPr>
          <p:nvPr/>
        </p:nvGrpSpPr>
        <p:grpSpPr bwMode="auto">
          <a:xfrm>
            <a:off x="6689035" y="957340"/>
            <a:ext cx="4220957" cy="5342149"/>
            <a:chOff x="1667" y="787"/>
            <a:chExt cx="2432" cy="3078"/>
          </a:xfrm>
        </p:grpSpPr>
        <p:sp>
          <p:nvSpPr>
            <p:cNvPr id="7" name="AutoShape 3"/>
            <p:cNvSpPr>
              <a:spLocks noChangeAspect="1" noChangeArrowheads="1" noTextEdit="1"/>
            </p:cNvSpPr>
            <p:nvPr/>
          </p:nvSpPr>
          <p:spPr bwMode="auto">
            <a:xfrm>
              <a:off x="1667" y="787"/>
              <a:ext cx="2426"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5125"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5336"/>
            <a:stretch/>
          </p:blipFill>
          <p:spPr bwMode="auto">
            <a:xfrm>
              <a:off x="1667" y="951"/>
              <a:ext cx="2432" cy="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949710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381328"/>
            <a:ext cx="49279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Bliddal, H. et al.; </a:t>
            </a:r>
            <a:r>
              <a:rPr kumimoji="0" lang="de-DE" sz="1800" b="0" i="0" u="none" strike="noStrike" kern="1200" cap="none" spc="0" normalizeH="0" baseline="0" noProof="0" dirty="0">
                <a:ln>
                  <a:noFill/>
                </a:ln>
                <a:solidFill>
                  <a:prstClr val="black"/>
                </a:solidFill>
                <a:effectLst/>
                <a:uLnTx/>
                <a:uFillTx/>
                <a:latin typeface="Gill Sans MT"/>
                <a:ea typeface="+mn-ea"/>
                <a:cs typeface="+mn-cs"/>
              </a:rPr>
              <a:t>N Engl J Med </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391: 1573-1583, 2024</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288235"/>
            <a:ext cx="143435" cy="26894"/>
          </a:xfrm>
          <a:prstGeom prst="rect">
            <a:avLst/>
          </a:prstGeom>
        </p:spPr>
      </p:pic>
      <p:sp>
        <p:nvSpPr>
          <p:cNvPr id="9" name="AutoShape 3"/>
          <p:cNvSpPr>
            <a:spLocks noChangeAspect="1" noChangeArrowheads="1" noTextEdit="1"/>
          </p:cNvSpPr>
          <p:nvPr/>
        </p:nvSpPr>
        <p:spPr bwMode="auto">
          <a:xfrm>
            <a:off x="2584028" y="85915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Rechteck 7"/>
          <p:cNvSpPr/>
          <p:nvPr/>
        </p:nvSpPr>
        <p:spPr>
          <a:xfrm>
            <a:off x="1117845" y="229218"/>
            <a:ext cx="10334880"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Semaglutid</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bei</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Patienten</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mit</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Gonarthrose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und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Adipositas</a:t>
            </a:r>
            <a:endParaRPr kumimoji="0" lang="en-US" sz="2800" b="0" i="0"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6" name="Grafik 5"/>
          <p:cNvPicPr>
            <a:picLocks noChangeAspect="1"/>
          </p:cNvPicPr>
          <p:nvPr/>
        </p:nvPicPr>
        <p:blipFill rotWithShape="1">
          <a:blip r:embed="rId4"/>
          <a:srcRect l="508" t="53111" r="35637" b="1019"/>
          <a:stretch/>
        </p:blipFill>
        <p:spPr>
          <a:xfrm>
            <a:off x="5854986" y="2596434"/>
            <a:ext cx="6310498" cy="2878563"/>
          </a:xfrm>
          <a:prstGeom prst="rect">
            <a:avLst/>
          </a:prstGeom>
        </p:spPr>
      </p:pic>
      <p:pic>
        <p:nvPicPr>
          <p:cNvPr id="10" name="Grafik 9"/>
          <p:cNvPicPr>
            <a:picLocks noChangeAspect="1"/>
          </p:cNvPicPr>
          <p:nvPr/>
        </p:nvPicPr>
        <p:blipFill rotWithShape="1">
          <a:blip r:embed="rId4"/>
          <a:srcRect l="1187" t="3873" r="35424" b="50712"/>
          <a:stretch/>
        </p:blipFill>
        <p:spPr>
          <a:xfrm>
            <a:off x="197453" y="2729522"/>
            <a:ext cx="5742181" cy="2612388"/>
          </a:xfrm>
          <a:prstGeom prst="rect">
            <a:avLst/>
          </a:prstGeom>
        </p:spPr>
      </p:pic>
      <p:sp>
        <p:nvSpPr>
          <p:cNvPr id="2" name="Textfeld 1"/>
          <p:cNvSpPr txBox="1"/>
          <p:nvPr/>
        </p:nvSpPr>
        <p:spPr>
          <a:xfrm>
            <a:off x="1117845" y="2180366"/>
            <a:ext cx="3296929"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Abnahme Körpergewicht</a:t>
            </a: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feld 10"/>
          <p:cNvSpPr txBox="1"/>
          <p:nvPr/>
        </p:nvSpPr>
        <p:spPr>
          <a:xfrm>
            <a:off x="7131546" y="2180365"/>
            <a:ext cx="3322384"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Abnahme WOMAC-Score</a:t>
            </a:r>
            <a:endParaRPr kumimoji="0" lang="de-DE"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l="4725" t="69079" r="69240" b="7766"/>
          <a:stretch/>
        </p:blipFill>
        <p:spPr>
          <a:xfrm>
            <a:off x="26515" y="2226718"/>
            <a:ext cx="5838851" cy="3359657"/>
          </a:xfrm>
          <a:prstGeom prst="rect">
            <a:avLst/>
          </a:prstGeom>
        </p:spPr>
      </p:pic>
    </p:spTree>
    <p:extLst>
      <p:ext uri="{BB962C8B-B14F-4D97-AF65-F5344CB8AC3E}">
        <p14:creationId xmlns:p14="http://schemas.microsoft.com/office/powerpoint/2010/main" val="59559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
          </p:nvPr>
        </p:nvSpPr>
        <p:spPr/>
        <p:txBody>
          <a:bodyPr>
            <a:noAutofit/>
          </a:bodyPr>
          <a:lstStyle/>
          <a:p>
            <a:r>
              <a:rPr lang="en-US" sz="2400" dirty="0" err="1" smtClean="0"/>
              <a:t>Adipositas</a:t>
            </a:r>
            <a:r>
              <a:rPr lang="en-US" sz="2400" dirty="0" smtClean="0"/>
              <a:t> und (</a:t>
            </a:r>
            <a:r>
              <a:rPr lang="en-US" sz="2400" dirty="0" err="1" smtClean="0"/>
              <a:t>Fehl</a:t>
            </a:r>
            <a:r>
              <a:rPr lang="en-US" sz="2400" dirty="0" smtClean="0"/>
              <a:t>-)</a:t>
            </a:r>
            <a:r>
              <a:rPr lang="en-US" sz="2400" dirty="0" err="1" smtClean="0"/>
              <a:t>Ernährung</a:t>
            </a:r>
            <a:r>
              <a:rPr lang="en-US" sz="2400" dirty="0" smtClean="0"/>
              <a:t> </a:t>
            </a:r>
            <a:r>
              <a:rPr lang="en-US" sz="2400" dirty="0" err="1" smtClean="0"/>
              <a:t>als</a:t>
            </a:r>
            <a:r>
              <a:rPr lang="en-US" sz="2400" dirty="0" smtClean="0"/>
              <a:t> </a:t>
            </a:r>
            <a:r>
              <a:rPr lang="en-US" sz="2400" dirty="0" err="1" smtClean="0"/>
              <a:t>Auslöser</a:t>
            </a:r>
            <a:r>
              <a:rPr lang="en-US" sz="2400" dirty="0" smtClean="0"/>
              <a:t> </a:t>
            </a:r>
            <a:r>
              <a:rPr lang="en-US" sz="2400" dirty="0" err="1" smtClean="0"/>
              <a:t>rheumatischer</a:t>
            </a:r>
            <a:r>
              <a:rPr lang="en-US" sz="2400" dirty="0" smtClean="0"/>
              <a:t> </a:t>
            </a:r>
            <a:r>
              <a:rPr lang="en-US" sz="2400" dirty="0" err="1" smtClean="0"/>
              <a:t>Erkrankungen</a:t>
            </a:r>
            <a:endParaRPr lang="en-US" sz="2400" dirty="0" smtClean="0"/>
          </a:p>
          <a:p>
            <a:r>
              <a:rPr lang="en-US" sz="2400" dirty="0" err="1" smtClean="0"/>
              <a:t>Adipositas</a:t>
            </a:r>
            <a:r>
              <a:rPr lang="en-US" sz="2400" dirty="0" smtClean="0"/>
              <a:t> und der </a:t>
            </a:r>
            <a:r>
              <a:rPr lang="en-US" sz="2400" dirty="0" err="1" smtClean="0"/>
              <a:t>Therapieerfolg</a:t>
            </a:r>
            <a:endParaRPr lang="en-US" sz="2400" dirty="0" smtClean="0"/>
          </a:p>
          <a:p>
            <a:r>
              <a:rPr lang="en-US" sz="2400" dirty="0" err="1" smtClean="0"/>
              <a:t>Ernährungsformen</a:t>
            </a:r>
            <a:r>
              <a:rPr lang="en-US" sz="2400" dirty="0" smtClean="0"/>
              <a:t> </a:t>
            </a:r>
            <a:r>
              <a:rPr lang="en-US" sz="2400" dirty="0" err="1" smtClean="0"/>
              <a:t>bei</a:t>
            </a:r>
            <a:r>
              <a:rPr lang="en-US" sz="2400" dirty="0" smtClean="0"/>
              <a:t> </a:t>
            </a:r>
            <a:r>
              <a:rPr lang="en-US" sz="2400" dirty="0" err="1" smtClean="0"/>
              <a:t>etablierten</a:t>
            </a:r>
            <a:r>
              <a:rPr lang="en-US" sz="2400" dirty="0" smtClean="0"/>
              <a:t> </a:t>
            </a:r>
            <a:r>
              <a:rPr lang="en-US" sz="2400" dirty="0" err="1" smtClean="0"/>
              <a:t>rheumatischen</a:t>
            </a:r>
            <a:r>
              <a:rPr lang="en-US" sz="2400" dirty="0" smtClean="0"/>
              <a:t> </a:t>
            </a:r>
            <a:r>
              <a:rPr lang="en-US" sz="2400" dirty="0" err="1" smtClean="0"/>
              <a:t>Erkrankungen</a:t>
            </a:r>
            <a:endParaRPr lang="en-US" sz="2400" dirty="0" smtClean="0"/>
          </a:p>
          <a:p>
            <a:pPr lvl="1"/>
            <a:r>
              <a:rPr lang="en-US" sz="2175" dirty="0" err="1" smtClean="0"/>
              <a:t>Mediterrane</a:t>
            </a:r>
            <a:r>
              <a:rPr lang="en-US" sz="2175" dirty="0" smtClean="0"/>
              <a:t> </a:t>
            </a:r>
            <a:r>
              <a:rPr lang="en-US" sz="2175" dirty="0" err="1" smtClean="0"/>
              <a:t>Kost</a:t>
            </a:r>
            <a:r>
              <a:rPr lang="en-US" sz="2175" dirty="0" smtClean="0"/>
              <a:t> und </a:t>
            </a:r>
            <a:r>
              <a:rPr lang="en-US" sz="2175" dirty="0" err="1" smtClean="0"/>
              <a:t>andere</a:t>
            </a:r>
            <a:r>
              <a:rPr lang="en-US" sz="2175" dirty="0" smtClean="0"/>
              <a:t> </a:t>
            </a:r>
            <a:r>
              <a:rPr lang="en-US" sz="2175" dirty="0" err="1" smtClean="0"/>
              <a:t>pflanzenbasierte</a:t>
            </a:r>
            <a:r>
              <a:rPr lang="en-US" sz="2175" dirty="0" smtClean="0"/>
              <a:t> </a:t>
            </a:r>
            <a:r>
              <a:rPr lang="en-US" sz="2175" dirty="0" err="1" smtClean="0"/>
              <a:t>Kostformen</a:t>
            </a:r>
            <a:endParaRPr lang="en-US" sz="2175" dirty="0" smtClean="0"/>
          </a:p>
          <a:p>
            <a:pPr lvl="1"/>
            <a:r>
              <a:rPr lang="en-US" sz="2175" dirty="0"/>
              <a:t>Glutenfreie </a:t>
            </a:r>
            <a:r>
              <a:rPr lang="en-US" sz="2175" dirty="0" err="1"/>
              <a:t>Ernährung</a:t>
            </a:r>
            <a:endParaRPr lang="en-US" sz="2175" dirty="0"/>
          </a:p>
          <a:p>
            <a:pPr lvl="1"/>
            <a:r>
              <a:rPr lang="en-US" sz="2175" dirty="0" err="1" smtClean="0"/>
              <a:t>Ketogene</a:t>
            </a:r>
            <a:r>
              <a:rPr lang="en-US" sz="2175" dirty="0" smtClean="0"/>
              <a:t> </a:t>
            </a:r>
            <a:r>
              <a:rPr lang="en-US" sz="2175" dirty="0" err="1" smtClean="0"/>
              <a:t>Ernährung</a:t>
            </a:r>
            <a:endParaRPr lang="en-US" sz="2175" dirty="0" smtClean="0"/>
          </a:p>
          <a:p>
            <a:pPr lvl="1"/>
            <a:r>
              <a:rPr lang="en-US" sz="2175" dirty="0" smtClean="0"/>
              <a:t>Fasten</a:t>
            </a:r>
          </a:p>
          <a:p>
            <a:r>
              <a:rPr lang="en-US" sz="2400" dirty="0" err="1" smtClean="0"/>
              <a:t>Nahrungsergänzungsmittel</a:t>
            </a:r>
            <a:endParaRPr lang="en-US" sz="2400" dirty="0"/>
          </a:p>
        </p:txBody>
      </p:sp>
      <p:sp>
        <p:nvSpPr>
          <p:cNvPr id="77828" name="Rectangle 4"/>
          <p:cNvSpPr>
            <a:spLocks noGrp="1" noChangeArrowheads="1"/>
          </p:cNvSpPr>
          <p:nvPr>
            <p:ph type="title"/>
          </p:nvPr>
        </p:nvSpPr>
        <p:spPr/>
        <p:txBody>
          <a:bodyPr>
            <a:noAutofit/>
          </a:bodyPr>
          <a:lstStyle/>
          <a:p>
            <a:r>
              <a:rPr lang="de-DE" altLang="de-DE" dirty="0" smtClean="0"/>
              <a:t>Rheuma und Ernährung </a:t>
            </a:r>
            <a:endParaRPr lang="de-DE" altLang="de-DE" dirty="0"/>
          </a:p>
        </p:txBody>
      </p:sp>
    </p:spTree>
    <p:extLst>
      <p:ext uri="{BB962C8B-B14F-4D97-AF65-F5344CB8AC3E}">
        <p14:creationId xmlns:p14="http://schemas.microsoft.com/office/powerpoint/2010/main" val="2314263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381328"/>
            <a:ext cx="84770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Schönenberger, K. A. et al.; </a:t>
            </a:r>
            <a:r>
              <a:rPr kumimoji="0" lang="fr-FR" sz="1800" b="0" i="0" u="none" strike="noStrike" kern="1200" cap="none" spc="0" normalizeH="0" baseline="0" noProof="0" dirty="0" err="1">
                <a:ln>
                  <a:noFill/>
                </a:ln>
                <a:solidFill>
                  <a:prstClr val="black"/>
                </a:solidFill>
                <a:effectLst/>
                <a:uLnTx/>
                <a:uFillTx/>
                <a:latin typeface="Gill Sans MT"/>
                <a:ea typeface="+mn-ea"/>
                <a:cs typeface="+mn-cs"/>
              </a:rPr>
              <a:t>Nutrients</a:t>
            </a:r>
            <a:r>
              <a:rPr kumimoji="0" lang="fr-FR" sz="1800" b="0" i="0" u="none" strike="noStrike" kern="1200" cap="none" spc="0" normalizeH="0" baseline="0" noProof="0" dirty="0">
                <a:ln>
                  <a:noFill/>
                </a:ln>
                <a:solidFill>
                  <a:prstClr val="black"/>
                </a:solidFill>
                <a:effectLst/>
                <a:uLnTx/>
                <a:uFillTx/>
                <a:latin typeface="Gill Sans MT"/>
                <a:ea typeface="+mn-ea"/>
                <a:cs typeface="+mn-cs"/>
              </a:rPr>
              <a:t> </a:t>
            </a:r>
            <a:r>
              <a:rPr kumimoji="0" lang="fr-FR" sz="1800" b="0" i="0" u="none" strike="noStrike" kern="1200" cap="none" spc="0" normalizeH="0" baseline="0" noProof="0" dirty="0" smtClean="0">
                <a:ln>
                  <a:noFill/>
                </a:ln>
                <a:solidFill>
                  <a:prstClr val="black"/>
                </a:solidFill>
                <a:effectLst/>
                <a:uLnTx/>
                <a:uFillTx/>
                <a:latin typeface="Gill Sans MT"/>
                <a:ea typeface="+mn-ea"/>
                <a:cs typeface="+mn-cs"/>
              </a:rPr>
              <a:t>13</a:t>
            </a:r>
            <a:r>
              <a:rPr kumimoji="0" lang="fr-FR" sz="1800" b="0" i="0" u="none" strike="noStrike" kern="1200" cap="none" spc="0" normalizeH="0" baseline="0" noProof="0" dirty="0">
                <a:ln>
                  <a:noFill/>
                </a:ln>
                <a:solidFill>
                  <a:prstClr val="black"/>
                </a:solidFill>
                <a:effectLst/>
                <a:uLnTx/>
                <a:uFillTx/>
                <a:latin typeface="Gill Sans MT"/>
                <a:ea typeface="+mn-ea"/>
                <a:cs typeface="+mn-cs"/>
              </a:rPr>
              <a:t>, 4221. </a:t>
            </a:r>
            <a:r>
              <a:rPr kumimoji="0" lang="fr-FR" sz="1800" b="0" i="0" u="none" strike="noStrike" kern="1200" cap="none" spc="0" normalizeH="0" baseline="0" noProof="0" dirty="0">
                <a:ln>
                  <a:noFill/>
                </a:ln>
                <a:solidFill>
                  <a:prstClr val="black"/>
                </a:solidFill>
                <a:effectLst/>
                <a:uLnTx/>
                <a:uFillTx/>
                <a:latin typeface="Gill Sans MT"/>
                <a:ea typeface="+mn-ea"/>
                <a:cs typeface="+mn-cs"/>
                <a:hlinkClick r:id="rId3"/>
              </a:rPr>
              <a:t>https://</a:t>
            </a:r>
            <a:r>
              <a:rPr kumimoji="0" lang="fr-FR" sz="1800" b="0" i="0" u="none" strike="noStrike" kern="1200" cap="none" spc="0" normalizeH="0" baseline="0" noProof="0" dirty="0" smtClean="0">
                <a:ln>
                  <a:noFill/>
                </a:ln>
                <a:solidFill>
                  <a:prstClr val="black"/>
                </a:solidFill>
                <a:effectLst/>
                <a:uLnTx/>
                <a:uFillTx/>
                <a:latin typeface="Gill Sans MT"/>
                <a:ea typeface="+mn-ea"/>
                <a:cs typeface="+mn-cs"/>
                <a:hlinkClick r:id="rId3"/>
              </a:rPr>
              <a:t>doi.org/10.3390/nu13124221</a:t>
            </a:r>
            <a:r>
              <a:rPr kumimoji="0" lang="fr-FR" sz="1800" b="0" i="0" u="none" strike="noStrike" kern="1200" cap="none" spc="0" normalizeH="0" baseline="0" noProof="0" dirty="0" smtClean="0">
                <a:ln>
                  <a:noFill/>
                </a:ln>
                <a:solidFill>
                  <a:prstClr val="black"/>
                </a:solidFill>
                <a:effectLst/>
                <a:uLnTx/>
                <a:uFillTx/>
                <a:latin typeface="Gill Sans MT"/>
                <a:ea typeface="+mn-ea"/>
                <a:cs typeface="+mn-cs"/>
              </a:rPr>
              <a:t>, 2021 </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Rechteck 7"/>
          <p:cNvSpPr/>
          <p:nvPr/>
        </p:nvSpPr>
        <p:spPr>
          <a:xfrm>
            <a:off x="687810" y="423112"/>
            <a:ext cx="1109682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latin typeface="+mj-lt"/>
              </a:rPr>
              <a:t>Systematischer</a:t>
            </a:r>
            <a:r>
              <a:rPr lang="en-US" dirty="0" smtClean="0">
                <a:solidFill>
                  <a:prstClr val="black"/>
                </a:solidFill>
                <a:latin typeface="+mj-lt"/>
              </a:rPr>
              <a:t> </a:t>
            </a:r>
            <a:r>
              <a:rPr lang="en-US" dirty="0" err="1" smtClean="0">
                <a:solidFill>
                  <a:prstClr val="black"/>
                </a:solidFill>
                <a:latin typeface="+mj-lt"/>
              </a:rPr>
              <a:t>Literatur</a:t>
            </a:r>
            <a:r>
              <a:rPr lang="en-US" dirty="0" smtClean="0">
                <a:solidFill>
                  <a:prstClr val="black"/>
                </a:solidFill>
                <a:latin typeface="+mj-lt"/>
              </a:rPr>
              <a:t>-Review und Meta-</a:t>
            </a:r>
            <a:r>
              <a:rPr lang="en-US" dirty="0" err="1" smtClean="0">
                <a:solidFill>
                  <a:prstClr val="black"/>
                </a:solidFill>
                <a:latin typeface="+mj-lt"/>
              </a:rPr>
              <a:t>Analyse</a:t>
            </a:r>
            <a:r>
              <a:rPr lang="en-US" dirty="0" smtClean="0">
                <a:solidFill>
                  <a:prstClr val="black"/>
                </a:solidFill>
                <a:latin typeface="+mj-lt"/>
              </a:rPr>
              <a:t> </a:t>
            </a:r>
            <a:br>
              <a:rPr lang="en-US" dirty="0" smtClean="0">
                <a:solidFill>
                  <a:prstClr val="black"/>
                </a:solidFill>
                <a:latin typeface="+mj-lt"/>
              </a:rPr>
            </a:br>
            <a:r>
              <a:rPr lang="en-US" dirty="0" smtClean="0">
                <a:solidFill>
                  <a:prstClr val="black"/>
                </a:solidFill>
                <a:latin typeface="+mj-lt"/>
              </a:rPr>
              <a:t>von anti-Inflammatorischen </a:t>
            </a:r>
            <a:r>
              <a:rPr lang="en-US" dirty="0" err="1" smtClean="0">
                <a:solidFill>
                  <a:prstClr val="black"/>
                </a:solidFill>
                <a:latin typeface="+mj-lt"/>
              </a:rPr>
              <a:t>Diäten</a:t>
            </a:r>
            <a:r>
              <a:rPr lang="en-US" dirty="0" smtClean="0">
                <a:solidFill>
                  <a:prstClr val="black"/>
                </a:solidFill>
                <a:latin typeface="+mj-lt"/>
              </a:rPr>
              <a:t> </a:t>
            </a:r>
            <a:r>
              <a:rPr lang="en-US" dirty="0" err="1" smtClean="0">
                <a:solidFill>
                  <a:prstClr val="black"/>
                </a:solidFill>
                <a:latin typeface="+mj-lt"/>
              </a:rPr>
              <a:t>bei</a:t>
            </a:r>
            <a:r>
              <a:rPr lang="en-US" dirty="0" smtClean="0">
                <a:solidFill>
                  <a:prstClr val="black"/>
                </a:solidFill>
                <a:latin typeface="+mj-lt"/>
              </a:rPr>
              <a:t> RA</a:t>
            </a:r>
            <a:endParaRPr kumimoji="0" lang="en-US" sz="2400" b="1" i="0" u="none" strike="noStrike" kern="1200" cap="none" spc="0" normalizeH="0" baseline="0" noProof="0" dirty="0">
              <a:ln>
                <a:noFill/>
              </a:ln>
              <a:solidFill>
                <a:prstClr val="black"/>
              </a:solidFill>
              <a:effectLst/>
              <a:uLnTx/>
              <a:uFillTx/>
              <a:latin typeface="+mj-lt"/>
            </a:endParaRPr>
          </a:p>
        </p:txBody>
      </p:sp>
      <p:sp>
        <p:nvSpPr>
          <p:cNvPr id="3" name="Inhaltsplatzhalter 2"/>
          <p:cNvSpPr>
            <a:spLocks noGrp="1"/>
          </p:cNvSpPr>
          <p:nvPr>
            <p:ph sz="quarter" idx="1"/>
          </p:nvPr>
        </p:nvSpPr>
        <p:spPr/>
        <p:txBody>
          <a:bodyPr/>
          <a:lstStyle/>
          <a:p>
            <a:r>
              <a:rPr lang="de-DE" dirty="0" smtClean="0"/>
              <a:t>Sichtung von 564 Publikationen bis November 2021</a:t>
            </a:r>
          </a:p>
          <a:p>
            <a:r>
              <a:rPr lang="de-DE" dirty="0" smtClean="0"/>
              <a:t>Metaanalyse von 7 Studien</a:t>
            </a:r>
          </a:p>
          <a:p>
            <a:pPr lvl="1"/>
            <a:r>
              <a:rPr lang="de-DE" dirty="0" smtClean="0"/>
              <a:t>Alle Studien mit hohem Bias-Risiko und niedriger Aussagekraft</a:t>
            </a:r>
            <a:endParaRPr lang="de-DE" dirty="0"/>
          </a:p>
        </p:txBody>
      </p:sp>
      <p:pic>
        <p:nvPicPr>
          <p:cNvPr id="11" name="Grafik 10"/>
          <p:cNvPicPr>
            <a:picLocks noChangeAspect="1"/>
          </p:cNvPicPr>
          <p:nvPr/>
        </p:nvPicPr>
        <p:blipFill>
          <a:blip r:embed="rId4"/>
          <a:stretch>
            <a:fillRect/>
          </a:stretch>
        </p:blipFill>
        <p:spPr>
          <a:xfrm>
            <a:off x="419099" y="3515993"/>
            <a:ext cx="11519647" cy="2667000"/>
          </a:xfrm>
          <a:prstGeom prst="rect">
            <a:avLst/>
          </a:prstGeom>
          <a:ln>
            <a:solidFill>
              <a:schemeClr val="bg2">
                <a:lumMod val="50000"/>
              </a:schemeClr>
            </a:solidFill>
          </a:ln>
        </p:spPr>
      </p:pic>
      <p:sp>
        <p:nvSpPr>
          <p:cNvPr id="6" name="Textfeld 5"/>
          <p:cNvSpPr txBox="1"/>
          <p:nvPr/>
        </p:nvSpPr>
        <p:spPr>
          <a:xfrm>
            <a:off x="7797869" y="2955160"/>
            <a:ext cx="4140877" cy="461665"/>
          </a:xfrm>
          <a:prstGeom prst="rect">
            <a:avLst/>
          </a:prstGeom>
          <a:solidFill>
            <a:schemeClr val="bg2">
              <a:lumMod val="50000"/>
            </a:schemeClr>
          </a:solidFill>
        </p:spPr>
        <p:txBody>
          <a:bodyPr wrap="none" rtlCol="0">
            <a:spAutoFit/>
          </a:bodyPr>
          <a:lstStyle/>
          <a:p>
            <a:r>
              <a:rPr lang="de-DE" dirty="0" smtClean="0">
                <a:solidFill>
                  <a:schemeClr val="bg1"/>
                </a:solidFill>
                <a:latin typeface="Calibri" panose="020F0502020204030204" pitchFamily="34" charset="0"/>
                <a:cs typeface="Calibri" panose="020F0502020204030204" pitchFamily="34" charset="0"/>
              </a:rPr>
              <a:t>Auswirkungen auf den Schmerz</a:t>
            </a:r>
            <a:endParaRPr lang="de-DE"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5094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quarter" idx="1"/>
          </p:nvPr>
        </p:nvSpPr>
        <p:spPr/>
        <p:txBody>
          <a:bodyPr/>
          <a:lstStyle/>
          <a:p>
            <a:endParaRPr lang="de-DE" dirty="0"/>
          </a:p>
        </p:txBody>
      </p:sp>
      <p:pic>
        <p:nvPicPr>
          <p:cNvPr id="498690" name="Picture 2" descr="Mittelmeer-Diä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122" y="1302026"/>
            <a:ext cx="9428674" cy="5214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8561055" y="69574"/>
            <a:ext cx="3548269" cy="1938992"/>
          </a:xfrm>
          <a:prstGeom prst="rect">
            <a:avLst/>
          </a:prstGeom>
          <a:solidFill>
            <a:srgbClr val="990000"/>
          </a:solidFill>
        </p:spPr>
        <p:txBody>
          <a:bodyPr wrap="square" rtlCol="0">
            <a:spAutoFit/>
          </a:bodyPr>
          <a:lstStyle/>
          <a:p>
            <a:pPr>
              <a:defRPr/>
            </a:pPr>
            <a:r>
              <a:rPr lang="de-DE" i="1" u="sng" dirty="0">
                <a:solidFill>
                  <a:prstClr val="white"/>
                </a:solidFill>
                <a:latin typeface="Gill Sans MT"/>
              </a:rPr>
              <a:t>Reduktion von </a:t>
            </a:r>
          </a:p>
          <a:p>
            <a:pPr>
              <a:defRPr/>
            </a:pPr>
            <a:r>
              <a:rPr lang="de-DE" dirty="0">
                <a:solidFill>
                  <a:prstClr val="white"/>
                </a:solidFill>
                <a:latin typeface="Gill Sans MT"/>
              </a:rPr>
              <a:t>Rotem Fleisch</a:t>
            </a:r>
          </a:p>
          <a:p>
            <a:pPr>
              <a:defRPr/>
            </a:pPr>
            <a:r>
              <a:rPr lang="de-DE" dirty="0">
                <a:solidFill>
                  <a:prstClr val="white"/>
                </a:solidFill>
                <a:latin typeface="Gill Sans MT"/>
              </a:rPr>
              <a:t>Tierischem Fett</a:t>
            </a:r>
          </a:p>
          <a:p>
            <a:pPr>
              <a:defRPr/>
            </a:pPr>
            <a:r>
              <a:rPr lang="de-DE" dirty="0">
                <a:solidFill>
                  <a:prstClr val="white"/>
                </a:solidFill>
                <a:latin typeface="Gill Sans MT"/>
              </a:rPr>
              <a:t>Milchprodukten</a:t>
            </a:r>
          </a:p>
          <a:p>
            <a:pPr>
              <a:defRPr/>
            </a:pPr>
            <a:r>
              <a:rPr lang="de-DE" dirty="0">
                <a:solidFill>
                  <a:prstClr val="white"/>
                </a:solidFill>
                <a:latin typeface="Gill Sans MT"/>
              </a:rPr>
              <a:t>Reinem Zucker</a:t>
            </a:r>
          </a:p>
        </p:txBody>
      </p:sp>
      <p:sp>
        <p:nvSpPr>
          <p:cNvPr id="4" name="Titel 3"/>
          <p:cNvSpPr>
            <a:spLocks noGrp="1"/>
          </p:cNvSpPr>
          <p:nvPr>
            <p:ph type="title"/>
          </p:nvPr>
        </p:nvSpPr>
        <p:spPr/>
        <p:txBody>
          <a:bodyPr/>
          <a:lstStyle/>
          <a:p>
            <a:endParaRPr lang="de-DE"/>
          </a:p>
        </p:txBody>
      </p:sp>
    </p:spTree>
    <p:extLst>
      <p:ext uri="{BB962C8B-B14F-4D97-AF65-F5344CB8AC3E}">
        <p14:creationId xmlns:p14="http://schemas.microsoft.com/office/powerpoint/2010/main" val="1313739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876927" y="152400"/>
            <a:ext cx="8229600" cy="990600"/>
          </a:xfrm>
        </p:spPr>
        <p:txBody>
          <a:bodyPr anchor="t">
            <a:noAutofit/>
          </a:bodyPr>
          <a:lstStyle/>
          <a:p>
            <a:r>
              <a:rPr lang="en-US" sz="2400" dirty="0" err="1"/>
              <a:t>Primärprävention</a:t>
            </a:r>
            <a:r>
              <a:rPr lang="en-US" sz="2400" dirty="0"/>
              <a:t> </a:t>
            </a:r>
            <a:r>
              <a:rPr lang="en-US" sz="2400" dirty="0" err="1"/>
              <a:t>kardiovaskulärer</a:t>
            </a:r>
            <a:r>
              <a:rPr lang="en-US" sz="2400" dirty="0"/>
              <a:t> </a:t>
            </a:r>
            <a:r>
              <a:rPr lang="en-US" sz="2400" dirty="0" err="1"/>
              <a:t>Erkrankungen</a:t>
            </a:r>
            <a:r>
              <a:rPr lang="en-US" sz="2400" dirty="0"/>
              <a:t> </a:t>
            </a:r>
            <a:r>
              <a:rPr lang="en-US" sz="2400" dirty="0" err="1"/>
              <a:t>durch</a:t>
            </a:r>
            <a:r>
              <a:rPr lang="en-US" sz="2400" dirty="0"/>
              <a:t> </a:t>
            </a:r>
            <a:r>
              <a:rPr lang="en-US" sz="2400" dirty="0" err="1"/>
              <a:t>Mittelmeerkost</a:t>
            </a:r>
            <a:r>
              <a:rPr lang="en-US" sz="2400" dirty="0"/>
              <a:t> plus </a:t>
            </a:r>
            <a:r>
              <a:rPr lang="en-US" sz="2400" dirty="0" err="1"/>
              <a:t>Olivenöl</a:t>
            </a:r>
            <a:r>
              <a:rPr lang="en-US" sz="2400" dirty="0"/>
              <a:t> und </a:t>
            </a:r>
            <a:r>
              <a:rPr lang="en-US" sz="2400" dirty="0" err="1"/>
              <a:t>Nüsse</a:t>
            </a:r>
            <a:endParaRPr lang="de-DE" sz="2400" dirty="0"/>
          </a:p>
        </p:txBody>
      </p:sp>
      <p:sp>
        <p:nvSpPr>
          <p:cNvPr id="4" name="Textfeld 3"/>
          <p:cNvSpPr txBox="1"/>
          <p:nvPr/>
        </p:nvSpPr>
        <p:spPr>
          <a:xfrm>
            <a:off x="2441786" y="6415336"/>
            <a:ext cx="62386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Gill Sans MT"/>
                <a:ea typeface="+mn-ea"/>
                <a:cs typeface="+mn-cs"/>
              </a:rPr>
              <a:t>Estruch</a:t>
            </a:r>
            <a:r>
              <a:rPr kumimoji="0" lang="de-DE" sz="1600" b="0" i="0" u="none" strike="noStrike" kern="1200" cap="none" spc="0" normalizeH="0" baseline="0" noProof="0" dirty="0">
                <a:ln>
                  <a:noFill/>
                </a:ln>
                <a:solidFill>
                  <a:prstClr val="black"/>
                </a:solidFill>
                <a:effectLst/>
                <a:uLnTx/>
                <a:uFillTx/>
                <a:latin typeface="Gill Sans MT"/>
                <a:ea typeface="+mn-ea"/>
                <a:cs typeface="+mn-cs"/>
              </a:rPr>
              <a:t>, R. et al.;  N Engl J </a:t>
            </a:r>
            <a:r>
              <a:rPr kumimoji="0" lang="de-DE" sz="1600" b="0" i="0" u="none" strike="noStrike" kern="1200" cap="none" spc="0" normalizeH="0" baseline="0" noProof="0" dirty="0" err="1">
                <a:ln>
                  <a:noFill/>
                </a:ln>
                <a:solidFill>
                  <a:prstClr val="black"/>
                </a:solidFill>
                <a:effectLst/>
                <a:uLnTx/>
                <a:uFillTx/>
                <a:latin typeface="Gill Sans MT"/>
                <a:ea typeface="+mn-ea"/>
                <a:cs typeface="+mn-cs"/>
              </a:rPr>
              <a:t>Med</a:t>
            </a:r>
            <a:r>
              <a:rPr kumimoji="0" lang="de-DE" sz="1600" b="0" i="0" u="none" strike="noStrike" kern="1200" cap="none" spc="0" normalizeH="0" baseline="0" noProof="0" dirty="0">
                <a:ln>
                  <a:noFill/>
                </a:ln>
                <a:solidFill>
                  <a:prstClr val="black"/>
                </a:solidFill>
                <a:effectLst/>
                <a:uLnTx/>
                <a:uFillTx/>
                <a:latin typeface="Gill Sans MT"/>
                <a:ea typeface="+mn-ea"/>
                <a:cs typeface="+mn-cs"/>
              </a:rPr>
              <a:t>, Jun 2018,  DOI: 10.1056/NEJMoa1800389</a:t>
            </a:r>
          </a:p>
        </p:txBody>
      </p:sp>
      <p:pic>
        <p:nvPicPr>
          <p:cNvPr id="4098" name="Picture 2"/>
          <p:cNvPicPr>
            <a:picLocks noGrp="1" noChangeAspect="1" noChangeArrowheads="1"/>
          </p:cNvPicPr>
          <p:nvPr>
            <p:ph sz="quarter"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5223"/>
          <a:stretch/>
        </p:blipFill>
        <p:spPr bwMode="auto">
          <a:xfrm>
            <a:off x="1524001" y="1836846"/>
            <a:ext cx="4995743" cy="3906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995370" y="1277497"/>
            <a:ext cx="3704861" cy="461665"/>
          </a:xfrm>
          <a:prstGeom prst="rect">
            <a:avLst/>
          </a:prstGeom>
          <a:solidFill>
            <a:schemeClr val="accent2">
              <a:lumMod val="75000"/>
            </a:schemeClr>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Primärer Endpunkt (MACE)</a:t>
            </a:r>
          </a:p>
        </p:txBody>
      </p:sp>
      <p:pic>
        <p:nvPicPr>
          <p:cNvPr id="7"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2520" t="13426" b="17137"/>
          <a:stretch/>
        </p:blipFill>
        <p:spPr bwMode="auto">
          <a:xfrm>
            <a:off x="6296525" y="1860885"/>
            <a:ext cx="4308244" cy="312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7069164" y="1287667"/>
            <a:ext cx="2492734" cy="461665"/>
          </a:xfrm>
          <a:prstGeom prst="rect">
            <a:avLst/>
          </a:prstGeom>
          <a:solidFill>
            <a:schemeClr val="accent2">
              <a:lumMod val="75000"/>
            </a:schemeClr>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Gesamt-Mortalität</a:t>
            </a:r>
          </a:p>
        </p:txBody>
      </p:sp>
    </p:spTree>
    <p:extLst>
      <p:ext uri="{BB962C8B-B14F-4D97-AF65-F5344CB8AC3E}">
        <p14:creationId xmlns:p14="http://schemas.microsoft.com/office/powerpoint/2010/main" val="16275006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sz="quarter" idx="1"/>
          </p:nvPr>
        </p:nvSpPr>
        <p:spPr/>
        <p:txBody>
          <a:bodyPr>
            <a:normAutofit/>
          </a:bodyPr>
          <a:lstStyle/>
          <a:p>
            <a:pPr eaLnBrk="1" hangingPunct="1">
              <a:lnSpc>
                <a:spcPct val="130000"/>
              </a:lnSpc>
            </a:pPr>
            <a:r>
              <a:rPr lang="en-US" sz="2800" dirty="0" err="1"/>
              <a:t>Randomisierte</a:t>
            </a:r>
            <a:r>
              <a:rPr lang="en-US" sz="2800" dirty="0"/>
              <a:t> </a:t>
            </a:r>
            <a:r>
              <a:rPr lang="en-US" sz="2800" dirty="0" err="1"/>
              <a:t>Studie</a:t>
            </a:r>
            <a:r>
              <a:rPr lang="en-US" sz="2800" dirty="0"/>
              <a:t>, 51 </a:t>
            </a:r>
            <a:r>
              <a:rPr lang="en-US" sz="2800" dirty="0" err="1"/>
              <a:t>Patienten</a:t>
            </a:r>
            <a:r>
              <a:rPr lang="en-US" sz="2800" dirty="0"/>
              <a:t> (stabile RA)</a:t>
            </a:r>
          </a:p>
          <a:p>
            <a:pPr>
              <a:lnSpc>
                <a:spcPct val="130000"/>
              </a:lnSpc>
            </a:pPr>
            <a:r>
              <a:rPr lang="en-US" sz="2800" dirty="0" err="1"/>
              <a:t>Diätgruppe</a:t>
            </a:r>
            <a:r>
              <a:rPr lang="en-US" sz="2800" dirty="0"/>
              <a:t> (n=26):</a:t>
            </a:r>
          </a:p>
          <a:p>
            <a:pPr lvl="1">
              <a:lnSpc>
                <a:spcPct val="130000"/>
              </a:lnSpc>
            </a:pPr>
            <a:r>
              <a:rPr lang="en-US" sz="2500" dirty="0" err="1"/>
              <a:t>Mediterrane</a:t>
            </a:r>
            <a:r>
              <a:rPr lang="en-US" sz="2500" dirty="0"/>
              <a:t> </a:t>
            </a:r>
            <a:r>
              <a:rPr lang="en-US" sz="2500" dirty="0" err="1"/>
              <a:t>Kost</a:t>
            </a:r>
            <a:endParaRPr lang="en-US" sz="2500" dirty="0"/>
          </a:p>
          <a:p>
            <a:pPr lvl="1">
              <a:lnSpc>
                <a:spcPct val="130000"/>
              </a:lnSpc>
            </a:pPr>
            <a:r>
              <a:rPr lang="en-US" sz="2500" dirty="0" err="1"/>
              <a:t>davon</a:t>
            </a:r>
            <a:r>
              <a:rPr lang="en-US" sz="2500" dirty="0"/>
              <a:t> 3 </a:t>
            </a:r>
            <a:r>
              <a:rPr lang="en-US" sz="2500" dirty="0" err="1"/>
              <a:t>Wochen</a:t>
            </a:r>
            <a:r>
              <a:rPr lang="en-US" sz="2500" dirty="0"/>
              <a:t> </a:t>
            </a:r>
            <a:r>
              <a:rPr lang="en-US" sz="2500" dirty="0" err="1"/>
              <a:t>Schulung</a:t>
            </a:r>
            <a:r>
              <a:rPr lang="en-US" sz="2500" dirty="0"/>
              <a:t> und </a:t>
            </a:r>
            <a:r>
              <a:rPr lang="en-US" sz="2500" dirty="0" err="1"/>
              <a:t>Kantinenessen</a:t>
            </a:r>
            <a:endParaRPr lang="en-US" sz="2500" dirty="0"/>
          </a:p>
          <a:p>
            <a:pPr>
              <a:lnSpc>
                <a:spcPct val="130000"/>
              </a:lnSpc>
            </a:pPr>
            <a:r>
              <a:rPr lang="en-US" sz="2800" dirty="0" err="1"/>
              <a:t>Kontrollgruppe</a:t>
            </a:r>
            <a:r>
              <a:rPr lang="en-US" sz="2800" dirty="0"/>
              <a:t> (n=25): </a:t>
            </a:r>
          </a:p>
          <a:p>
            <a:pPr lvl="1">
              <a:lnSpc>
                <a:spcPct val="130000"/>
              </a:lnSpc>
            </a:pPr>
            <a:r>
              <a:rPr lang="en-US" sz="2500" dirty="0" err="1"/>
              <a:t>Übliche</a:t>
            </a:r>
            <a:r>
              <a:rPr lang="en-US" sz="2500" dirty="0"/>
              <a:t> </a:t>
            </a:r>
            <a:r>
              <a:rPr lang="en-US" sz="2500" dirty="0" err="1"/>
              <a:t>Ernährung</a:t>
            </a:r>
            <a:endParaRPr lang="en-US" sz="2500" dirty="0"/>
          </a:p>
          <a:p>
            <a:pPr eaLnBrk="1" hangingPunct="1">
              <a:lnSpc>
                <a:spcPct val="130000"/>
              </a:lnSpc>
            </a:pPr>
            <a:r>
              <a:rPr lang="en-US" sz="2800" dirty="0" err="1"/>
              <a:t>Dauer</a:t>
            </a:r>
            <a:r>
              <a:rPr lang="en-US" sz="2800" dirty="0"/>
              <a:t> der Intervention: 12 </a:t>
            </a:r>
            <a:r>
              <a:rPr lang="en-US" sz="2800" dirty="0" err="1"/>
              <a:t>Wochen</a:t>
            </a:r>
            <a:r>
              <a:rPr lang="en-US" sz="2800" dirty="0"/>
              <a:t>, </a:t>
            </a:r>
            <a:br>
              <a:rPr lang="en-US" sz="2800" dirty="0"/>
            </a:br>
            <a:endParaRPr lang="en-US" sz="2800" dirty="0"/>
          </a:p>
        </p:txBody>
      </p:sp>
      <p:sp>
        <p:nvSpPr>
          <p:cNvPr id="2" name="Titel 1"/>
          <p:cNvSpPr>
            <a:spLocks noGrp="1"/>
          </p:cNvSpPr>
          <p:nvPr>
            <p:ph type="title"/>
          </p:nvPr>
        </p:nvSpPr>
        <p:spPr>
          <a:xfrm>
            <a:off x="1980406" y="180181"/>
            <a:ext cx="8229600" cy="990600"/>
          </a:xfrm>
        </p:spPr>
        <p:txBody>
          <a:bodyPr>
            <a:normAutofit fontScale="90000"/>
          </a:bodyPr>
          <a:lstStyle/>
          <a:p>
            <a:r>
              <a:rPr lang="de-DE" dirty="0"/>
              <a:t>Mediterrane Diät bei RA</a:t>
            </a:r>
            <a:br>
              <a:rPr lang="de-DE" dirty="0"/>
            </a:br>
            <a:endParaRPr lang="de-DE" dirty="0"/>
          </a:p>
        </p:txBody>
      </p:sp>
      <p:sp>
        <p:nvSpPr>
          <p:cNvPr id="143363" name="Text Box 6"/>
          <p:cNvSpPr txBox="1">
            <a:spLocks noChangeArrowheads="1"/>
          </p:cNvSpPr>
          <p:nvPr/>
        </p:nvSpPr>
        <p:spPr bwMode="auto">
          <a:xfrm>
            <a:off x="1749426" y="236539"/>
            <a:ext cx="8691563" cy="877887"/>
          </a:xfrm>
          <a:prstGeom prst="rect">
            <a:avLst/>
          </a:prstGeom>
          <a:noFill/>
          <a:ln>
            <a:noFill/>
          </a:ln>
          <a:effectLst>
            <a:outerShdw dist="17961" dir="2700000" algn="ctr" rotWithShape="0">
              <a:srgbClr val="003D3D"/>
            </a:outerShdw>
          </a:effectLst>
          <a:extLst>
            <a:ext uri="{909E8E84-426E-40DD-AFC4-6F175D3DCCD1}">
              <a14:hiddenFill xmlns:a14="http://schemas.microsoft.com/office/drawing/2010/main">
                <a:gradFill rotWithShape="0">
                  <a:gsLst>
                    <a:gs pos="0">
                      <a:srgbClr val="006666"/>
                    </a:gs>
                    <a:gs pos="50000">
                      <a:srgbClr val="FFFFFF"/>
                    </a:gs>
                    <a:gs pos="100000">
                      <a:srgbClr val="006666"/>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de-DE" sz="2000" b="1" dirty="0">
              <a:solidFill>
                <a:srgbClr val="000000"/>
              </a:solidFill>
              <a:latin typeface="Arial" charset="0"/>
            </a:endParaRPr>
          </a:p>
        </p:txBody>
      </p:sp>
      <p:sp>
        <p:nvSpPr>
          <p:cNvPr id="143364" name="Text Box 7"/>
          <p:cNvSpPr txBox="1">
            <a:spLocks noChangeArrowheads="1"/>
          </p:cNvSpPr>
          <p:nvPr/>
        </p:nvSpPr>
        <p:spPr bwMode="auto">
          <a:xfrm>
            <a:off x="2717563" y="6521450"/>
            <a:ext cx="6165850" cy="3365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r>
              <a:rPr lang="de-DE" sz="1600" b="1">
                <a:solidFill>
                  <a:srgbClr val="000000"/>
                </a:solidFill>
                <a:latin typeface="Arial" charset="0"/>
              </a:rPr>
              <a:t>Sköldstam L et al., Ann Rheum Dis 2003, 62:208-124</a:t>
            </a:r>
          </a:p>
        </p:txBody>
      </p:sp>
    </p:spTree>
    <p:extLst>
      <p:ext uri="{BB962C8B-B14F-4D97-AF65-F5344CB8AC3E}">
        <p14:creationId xmlns:p14="http://schemas.microsoft.com/office/powerpoint/2010/main" val="3588770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17443">
                                            <p:txEl>
                                              <p:pRg st="6" end="6"/>
                                            </p:txEl>
                                          </p:spTgt>
                                        </p:tgtEl>
                                        <p:attrNameLst>
                                          <p:attrName>style.visibility</p:attrName>
                                        </p:attrNameLst>
                                      </p:cBhvr>
                                      <p:to>
                                        <p:strVal val="visible"/>
                                      </p:to>
                                    </p:set>
                                    <p:animEffect transition="in" filter="wipe(down)">
                                      <p:cBhvr>
                                        <p:cTn id="7" dur="500"/>
                                        <p:tgtEl>
                                          <p:spTgt spid="3174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2637027" y="6522021"/>
            <a:ext cx="6165850" cy="336550"/>
          </a:xfrm>
          <a:prstGeom prst="rect">
            <a:avLst/>
          </a:prstGeom>
          <a:solidFill>
            <a:schemeClr val="bg1"/>
          </a:solidFill>
          <a:ln>
            <a:noFill/>
          </a:ln>
          <a:effectLs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r>
              <a:rPr lang="de-DE" sz="1600" b="1" dirty="0" err="1">
                <a:solidFill>
                  <a:srgbClr val="000000"/>
                </a:solidFill>
                <a:latin typeface="Arial" charset="0"/>
              </a:rPr>
              <a:t>Sköldstam</a:t>
            </a:r>
            <a:r>
              <a:rPr lang="de-DE" sz="1600" b="1" dirty="0">
                <a:solidFill>
                  <a:srgbClr val="000000"/>
                </a:solidFill>
                <a:latin typeface="Arial" charset="0"/>
              </a:rPr>
              <a:t> L et al., Ann </a:t>
            </a:r>
            <a:r>
              <a:rPr lang="de-DE" sz="1600" b="1" dirty="0" err="1">
                <a:solidFill>
                  <a:srgbClr val="000000"/>
                </a:solidFill>
                <a:latin typeface="Arial" charset="0"/>
              </a:rPr>
              <a:t>Rheum</a:t>
            </a:r>
            <a:r>
              <a:rPr lang="de-DE" sz="1600" b="1" dirty="0">
                <a:solidFill>
                  <a:srgbClr val="000000"/>
                </a:solidFill>
                <a:latin typeface="Arial" charset="0"/>
              </a:rPr>
              <a:t> Dis 2003, 62:208-124</a:t>
            </a:r>
          </a:p>
        </p:txBody>
      </p:sp>
      <p:pic>
        <p:nvPicPr>
          <p:cNvPr id="144388" name="Picture 4" descr="ar02103_f2"/>
          <p:cNvPicPr>
            <a:picLocks noChangeAspect="1" noChangeArrowheads="1"/>
          </p:cNvPicPr>
          <p:nvPr/>
        </p:nvPicPr>
        <p:blipFill rotWithShape="1">
          <a:blip r:embed="rId3">
            <a:extLst>
              <a:ext uri="{28A0092B-C50C-407E-A947-70E740481C1C}">
                <a14:useLocalDpi xmlns:a14="http://schemas.microsoft.com/office/drawing/2010/main" val="0"/>
              </a:ext>
            </a:extLst>
          </a:blip>
          <a:srcRect l="6124"/>
          <a:stretch/>
        </p:blipFill>
        <p:spPr bwMode="auto">
          <a:xfrm>
            <a:off x="1674119" y="2304360"/>
            <a:ext cx="4285173"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Text Box 6"/>
          <p:cNvSpPr txBox="1">
            <a:spLocks noChangeArrowheads="1"/>
          </p:cNvSpPr>
          <p:nvPr/>
        </p:nvSpPr>
        <p:spPr bwMode="auto">
          <a:xfrm>
            <a:off x="1749426" y="-150346"/>
            <a:ext cx="8691563" cy="1211262"/>
          </a:xfrm>
          <a:prstGeom prst="rect">
            <a:avLst/>
          </a:prstGeom>
          <a:noFill/>
          <a:ln>
            <a:noFill/>
          </a:ln>
          <a:effectLst/>
          <a:extLst>
            <a:ext uri="{909E8E84-426E-40DD-AFC4-6F175D3DCCD1}">
              <a14:hiddenFill xmlns:a14="http://schemas.microsoft.com/office/drawing/2010/main">
                <a:gradFill rotWithShape="0">
                  <a:gsLst>
                    <a:gs pos="0">
                      <a:srgbClr val="006666"/>
                    </a:gs>
                    <a:gs pos="50000">
                      <a:srgbClr val="FFFFFF"/>
                    </a:gs>
                    <a:gs pos="100000">
                      <a:srgbClr val="006666"/>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defPPr>
              <a:defRPr lang="en-US"/>
            </a:defPPr>
            <a:lvl1pPr eaLnBrk="1" hangingPunct="1">
              <a:defRPr sz="2000" b="1">
                <a:solidFill>
                  <a:srgbClr val="000000"/>
                </a:solidFill>
                <a:latin typeface="Arial"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algn="l">
              <a:defRPr/>
            </a:pPr>
            <a:r>
              <a:rPr lang="de-DE" sz="2800" b="0" dirty="0">
                <a:solidFill>
                  <a:prstClr val="black">
                    <a:lumMod val="65000"/>
                    <a:lumOff val="35000"/>
                  </a:prstClr>
                </a:solidFill>
                <a:latin typeface="Bookman Old Style"/>
              </a:rPr>
              <a:t>Mediterrane Diät bei RA</a:t>
            </a:r>
          </a:p>
          <a:p>
            <a:pPr algn="l">
              <a:defRPr/>
            </a:pPr>
            <a:r>
              <a:rPr lang="de-DE" sz="2800" b="0" dirty="0">
                <a:solidFill>
                  <a:prstClr val="black">
                    <a:lumMod val="65000"/>
                    <a:lumOff val="35000"/>
                  </a:prstClr>
                </a:solidFill>
                <a:latin typeface="Bookman Old Style"/>
              </a:rPr>
              <a:t>- Krankheitsaktivität nach 12 Wochen - </a:t>
            </a:r>
          </a:p>
        </p:txBody>
      </p:sp>
      <p:sp>
        <p:nvSpPr>
          <p:cNvPr id="2" name="Textfeld 1"/>
          <p:cNvSpPr txBox="1"/>
          <p:nvPr/>
        </p:nvSpPr>
        <p:spPr>
          <a:xfrm>
            <a:off x="1702943" y="1336882"/>
            <a:ext cx="2647904" cy="523220"/>
          </a:xfrm>
          <a:prstGeom prst="rect">
            <a:avLst/>
          </a:prstGeom>
          <a:solidFill>
            <a:srgbClr val="C00000"/>
          </a:solidFill>
        </p:spPr>
        <p:txBody>
          <a:bodyPr wrap="none" rtlCol="0">
            <a:spAutoFit/>
          </a:bodyPr>
          <a:lstStyle/>
          <a:p>
            <a:pPr>
              <a:defRPr/>
            </a:pPr>
            <a:r>
              <a:rPr lang="de-DE" sz="2800" dirty="0">
                <a:solidFill>
                  <a:prstClr val="white"/>
                </a:solidFill>
                <a:latin typeface="Gill Sans MT"/>
              </a:rPr>
              <a:t>Ausgangs-DAS28</a:t>
            </a:r>
          </a:p>
        </p:txBody>
      </p:sp>
      <p:pic>
        <p:nvPicPr>
          <p:cNvPr id="6" name="Picture 4" descr="ar02103_f1"/>
          <p:cNvPicPr>
            <a:picLocks noChangeAspect="1" noChangeArrowheads="1"/>
          </p:cNvPicPr>
          <p:nvPr/>
        </p:nvPicPr>
        <p:blipFill rotWithShape="1">
          <a:blip r:embed="rId4">
            <a:extLst>
              <a:ext uri="{28A0092B-C50C-407E-A947-70E740481C1C}">
                <a14:useLocalDpi xmlns:a14="http://schemas.microsoft.com/office/drawing/2010/main" val="0"/>
              </a:ext>
            </a:extLst>
          </a:blip>
          <a:srcRect l="5332"/>
          <a:stretch/>
        </p:blipFill>
        <p:spPr bwMode="auto">
          <a:xfrm>
            <a:off x="5823046" y="2027317"/>
            <a:ext cx="4650877" cy="384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5832912" y="1336881"/>
            <a:ext cx="1948803" cy="523220"/>
          </a:xfrm>
          <a:prstGeom prst="rect">
            <a:avLst/>
          </a:prstGeom>
          <a:solidFill>
            <a:srgbClr val="C00000"/>
          </a:solidFill>
        </p:spPr>
        <p:txBody>
          <a:bodyPr wrap="none" rtlCol="0">
            <a:spAutoFit/>
          </a:bodyPr>
          <a:lstStyle/>
          <a:p>
            <a:pPr>
              <a:defRPr/>
            </a:pPr>
            <a:r>
              <a:rPr lang="de-DE" sz="2800" dirty="0">
                <a:solidFill>
                  <a:prstClr val="white"/>
                </a:solidFill>
                <a:latin typeface="Gill Sans MT"/>
              </a:rPr>
              <a:t>Globale VAS</a:t>
            </a:r>
          </a:p>
        </p:txBody>
      </p:sp>
    </p:spTree>
    <p:extLst>
      <p:ext uri="{BB962C8B-B14F-4D97-AF65-F5344CB8AC3E}">
        <p14:creationId xmlns:p14="http://schemas.microsoft.com/office/powerpoint/2010/main" val="703653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3902708" y="733658"/>
            <a:ext cx="8182401" cy="5567906"/>
          </a:xfrm>
          <a:prstGeom prst="rect">
            <a:avLst/>
          </a:prstGeom>
        </p:spPr>
      </p:pic>
      <p:sp>
        <p:nvSpPr>
          <p:cNvPr id="4" name="Textfeld 3"/>
          <p:cNvSpPr txBox="1"/>
          <p:nvPr/>
        </p:nvSpPr>
        <p:spPr>
          <a:xfrm>
            <a:off x="1346299" y="6488668"/>
            <a:ext cx="4288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Papandreou, P. et al.; </a:t>
            </a: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Nutrients</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15: 676, 2023</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4"/>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Rechteck 7"/>
          <p:cNvSpPr/>
          <p:nvPr/>
        </p:nvSpPr>
        <p:spPr>
          <a:xfrm>
            <a:off x="464290" y="48284"/>
            <a:ext cx="11431334" cy="830997"/>
          </a:xfrm>
          <a:prstGeom prst="rect">
            <a:avLst/>
          </a:prstGeom>
        </p:spPr>
        <p:txBody>
          <a:bodyPr wrap="none">
            <a:spAutoFit/>
          </a:bodyPr>
          <a:lstStyle/>
          <a:p>
            <a:pPr marL="0" marR="0" indent="0" algn="l" defTabSz="914400" eaLnBrk="1" fontAlgn="auto" latinLnBrk="0" hangingPunct="1">
              <a:lnSpc>
                <a:spcPct val="100000"/>
              </a:lnSpc>
              <a:spcAft>
                <a:spcPts val="0"/>
              </a:spcAft>
              <a:buClrTx/>
              <a:buSzTx/>
              <a:buFontTx/>
              <a:buNone/>
              <a:tabLst/>
              <a:defRPr/>
            </a:pPr>
            <a:r>
              <a:rPr lang="en-US" dirty="0" err="1" smtClean="0">
                <a:solidFill>
                  <a:srgbClr val="464653"/>
                </a:solidFill>
                <a:latin typeface="Bookman Old Style"/>
              </a:rPr>
              <a:t>Isokalorische</a:t>
            </a:r>
            <a:r>
              <a:rPr lang="en-US" dirty="0" smtClean="0">
                <a:solidFill>
                  <a:srgbClr val="464653"/>
                </a:solidFill>
                <a:latin typeface="Bookman Old Style"/>
              </a:rPr>
              <a:t> </a:t>
            </a:r>
            <a:r>
              <a:rPr lang="en-US" dirty="0" err="1" smtClean="0">
                <a:solidFill>
                  <a:srgbClr val="464653"/>
                </a:solidFill>
                <a:latin typeface="Bookman Old Style"/>
              </a:rPr>
              <a:t>Mediterrane</a:t>
            </a:r>
            <a:r>
              <a:rPr lang="en-US" dirty="0" smtClean="0">
                <a:solidFill>
                  <a:srgbClr val="464653"/>
                </a:solidFill>
                <a:latin typeface="Bookman Old Style"/>
              </a:rPr>
              <a:t> </a:t>
            </a:r>
            <a:r>
              <a:rPr lang="en-US" dirty="0" err="1" smtClean="0">
                <a:solidFill>
                  <a:srgbClr val="464653"/>
                </a:solidFill>
                <a:latin typeface="Bookman Old Style"/>
              </a:rPr>
              <a:t>Kost</a:t>
            </a:r>
            <a:r>
              <a:rPr lang="en-US" dirty="0" smtClean="0">
                <a:solidFill>
                  <a:srgbClr val="464653"/>
                </a:solidFill>
                <a:latin typeface="Bookman Old Style"/>
              </a:rPr>
              <a:t> und </a:t>
            </a:r>
            <a:r>
              <a:rPr lang="en-US" dirty="0" err="1" smtClean="0">
                <a:solidFill>
                  <a:srgbClr val="464653"/>
                </a:solidFill>
                <a:latin typeface="Bookman Old Style"/>
              </a:rPr>
              <a:t>Anregungen</a:t>
            </a:r>
            <a:r>
              <a:rPr lang="en-US" dirty="0" smtClean="0">
                <a:solidFill>
                  <a:srgbClr val="464653"/>
                </a:solidFill>
                <a:latin typeface="Bookman Old Style"/>
              </a:rPr>
              <a:t> </a:t>
            </a:r>
            <a:r>
              <a:rPr lang="en-US" dirty="0" err="1" smtClean="0">
                <a:solidFill>
                  <a:srgbClr val="464653"/>
                </a:solidFill>
                <a:latin typeface="Bookman Old Style"/>
              </a:rPr>
              <a:t>zur</a:t>
            </a:r>
            <a:r>
              <a:rPr lang="en-US" dirty="0" smtClean="0">
                <a:solidFill>
                  <a:srgbClr val="464653"/>
                </a:solidFill>
                <a:latin typeface="Bookman Old Style"/>
              </a:rPr>
              <a:t> </a:t>
            </a:r>
            <a:r>
              <a:rPr lang="en-US" dirty="0" err="1" smtClean="0">
                <a:solidFill>
                  <a:srgbClr val="464653"/>
                </a:solidFill>
                <a:latin typeface="Bookman Old Style"/>
              </a:rPr>
              <a:t>körperlichen</a:t>
            </a:r>
            <a:r>
              <a:rPr lang="en-US" dirty="0" smtClean="0">
                <a:solidFill>
                  <a:srgbClr val="464653"/>
                </a:solidFill>
                <a:latin typeface="Bookman Old Style"/>
              </a:rPr>
              <a:t> </a:t>
            </a:r>
            <a:r>
              <a:rPr lang="en-US" dirty="0" err="1" smtClean="0">
                <a:solidFill>
                  <a:srgbClr val="464653"/>
                </a:solidFill>
                <a:latin typeface="Bookman Old Style"/>
              </a:rPr>
              <a:t>Aktivität</a:t>
            </a:r>
            <a:r>
              <a:rPr lang="en-US" dirty="0" smtClean="0">
                <a:solidFill>
                  <a:srgbClr val="464653"/>
                </a:solidFill>
                <a:latin typeface="Bookman Old Style"/>
              </a:rPr>
              <a:t> </a:t>
            </a:r>
            <a:br>
              <a:rPr lang="en-US" dirty="0" smtClean="0">
                <a:solidFill>
                  <a:srgbClr val="464653"/>
                </a:solidFill>
                <a:latin typeface="Bookman Old Style"/>
              </a:rPr>
            </a:br>
            <a:r>
              <a:rPr lang="en-US" dirty="0" err="1" smtClean="0">
                <a:solidFill>
                  <a:srgbClr val="464653"/>
                </a:solidFill>
                <a:latin typeface="Bookman Old Style"/>
              </a:rPr>
              <a:t>bei</a:t>
            </a:r>
            <a:r>
              <a:rPr lang="en-US" dirty="0" smtClean="0">
                <a:solidFill>
                  <a:srgbClr val="464653"/>
                </a:solidFill>
                <a:latin typeface="Bookman Old Style"/>
              </a:rPr>
              <a:t> Frauen </a:t>
            </a:r>
            <a:r>
              <a:rPr lang="en-US" dirty="0" err="1" smtClean="0">
                <a:solidFill>
                  <a:srgbClr val="464653"/>
                </a:solidFill>
                <a:latin typeface="Bookman Old Style"/>
              </a:rPr>
              <a:t>mit</a:t>
            </a:r>
            <a:r>
              <a:rPr lang="en-US" dirty="0" smtClean="0">
                <a:solidFill>
                  <a:srgbClr val="464653"/>
                </a:solidFill>
                <a:latin typeface="Bookman Old Style"/>
              </a:rPr>
              <a:t> RA: MADEIRA-</a:t>
            </a:r>
            <a:r>
              <a:rPr lang="en-US" dirty="0" err="1" smtClean="0">
                <a:solidFill>
                  <a:srgbClr val="464653"/>
                </a:solidFill>
                <a:latin typeface="Bookman Old Style"/>
              </a:rPr>
              <a:t>Studie</a:t>
            </a:r>
            <a:endParaRPr lang="de-DE" dirty="0">
              <a:solidFill>
                <a:srgbClr val="464653"/>
              </a:solidFill>
              <a:latin typeface="Bookman Old Style"/>
            </a:endParaRPr>
          </a:p>
        </p:txBody>
      </p:sp>
      <p:sp>
        <p:nvSpPr>
          <p:cNvPr id="3" name="Textfeld 2"/>
          <p:cNvSpPr txBox="1"/>
          <p:nvPr/>
        </p:nvSpPr>
        <p:spPr>
          <a:xfrm>
            <a:off x="267363" y="1245233"/>
            <a:ext cx="4432974" cy="830997"/>
          </a:xfrm>
          <a:prstGeom prst="rect">
            <a:avLst/>
          </a:prstGeom>
          <a:solidFill>
            <a:schemeClr val="tx2">
              <a:lumMod val="20000"/>
              <a:lumOff val="80000"/>
            </a:schemeClr>
          </a:solidFill>
        </p:spPr>
        <p:txBody>
          <a:bodyPr wrap="square" rtlCol="0">
            <a:spAutoFit/>
          </a:bodyPr>
          <a:lstStyle/>
          <a:p>
            <a:r>
              <a:rPr lang="de-DE" dirty="0" smtClean="0">
                <a:latin typeface="Calibri" panose="020F0502020204030204" pitchFamily="34" charset="0"/>
                <a:cs typeface="Calibri" panose="020F0502020204030204" pitchFamily="34" charset="0"/>
              </a:rPr>
              <a:t>CDSS: </a:t>
            </a:r>
            <a:br>
              <a:rPr lang="de-DE" dirty="0" smtClean="0">
                <a:latin typeface="Calibri" panose="020F0502020204030204" pitchFamily="34" charset="0"/>
                <a:cs typeface="Calibri" panose="020F0502020204030204" pitchFamily="34" charset="0"/>
              </a:rPr>
            </a:br>
            <a:r>
              <a:rPr lang="de-DE" dirty="0" smtClean="0">
                <a:latin typeface="Calibri" panose="020F0502020204030204" pitchFamily="34" charset="0"/>
                <a:cs typeface="Calibri" panose="020F0502020204030204" pitchFamily="34" charset="0"/>
              </a:rPr>
              <a:t>Clinical </a:t>
            </a:r>
            <a:r>
              <a:rPr lang="de-DE" dirty="0" err="1" smtClean="0">
                <a:latin typeface="Calibri" panose="020F0502020204030204" pitchFamily="34" charset="0"/>
                <a:cs typeface="Calibri" panose="020F0502020204030204" pitchFamily="34" charset="0"/>
              </a:rPr>
              <a:t>decision</a:t>
            </a:r>
            <a:r>
              <a:rPr lang="de-DE" dirty="0" smtClean="0">
                <a:latin typeface="Calibri" panose="020F0502020204030204" pitchFamily="34" charset="0"/>
                <a:cs typeface="Calibri" panose="020F0502020204030204" pitchFamily="34" charset="0"/>
              </a:rPr>
              <a:t> </a:t>
            </a:r>
            <a:r>
              <a:rPr lang="de-DE" dirty="0" err="1" smtClean="0">
                <a:latin typeface="Calibri" panose="020F0502020204030204" pitchFamily="34" charset="0"/>
                <a:cs typeface="Calibri" panose="020F0502020204030204" pitchFamily="34" charset="0"/>
              </a:rPr>
              <a:t>support</a:t>
            </a:r>
            <a:r>
              <a:rPr lang="de-DE" dirty="0" smtClean="0">
                <a:latin typeface="Calibri" panose="020F0502020204030204" pitchFamily="34" charset="0"/>
                <a:cs typeface="Calibri" panose="020F0502020204030204" pitchFamily="34" charset="0"/>
              </a:rPr>
              <a:t> </a:t>
            </a:r>
            <a:r>
              <a:rPr lang="de-DE" dirty="0" err="1" smtClean="0">
                <a:latin typeface="Calibri" panose="020F0502020204030204" pitchFamily="34" charset="0"/>
                <a:cs typeface="Calibri" panose="020F0502020204030204" pitchFamily="34" charset="0"/>
              </a:rPr>
              <a:t>system</a:t>
            </a:r>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8204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404588"/>
            <a:ext cx="4288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Papandreou, P. et al.; </a:t>
            </a: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Nutrients</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15: 676, 2023</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Rechteck 7"/>
          <p:cNvSpPr/>
          <p:nvPr/>
        </p:nvSpPr>
        <p:spPr>
          <a:xfrm>
            <a:off x="464290" y="16200"/>
            <a:ext cx="9446817" cy="830997"/>
          </a:xfrm>
          <a:prstGeom prst="rect">
            <a:avLst/>
          </a:prstGeom>
        </p:spPr>
        <p:txBody>
          <a:bodyPr wrap="none">
            <a:spAutoFit/>
          </a:bodyPr>
          <a:lstStyle/>
          <a:p>
            <a:pPr marL="0" marR="0" indent="0" algn="l" defTabSz="914400" eaLnBrk="1" fontAlgn="auto" latinLnBrk="0" hangingPunct="1">
              <a:lnSpc>
                <a:spcPct val="100000"/>
              </a:lnSpc>
              <a:spcAft>
                <a:spcPts val="0"/>
              </a:spcAft>
              <a:buClrTx/>
              <a:buSzTx/>
              <a:buFontTx/>
              <a:buNone/>
              <a:tabLst/>
              <a:defRPr/>
            </a:pPr>
            <a:r>
              <a:rPr lang="en-US" dirty="0" err="1" smtClean="0">
                <a:solidFill>
                  <a:srgbClr val="464653"/>
                </a:solidFill>
                <a:latin typeface="Bookman Old Style"/>
              </a:rPr>
              <a:t>Mediterrane</a:t>
            </a:r>
            <a:r>
              <a:rPr lang="en-US" dirty="0" smtClean="0">
                <a:solidFill>
                  <a:srgbClr val="464653"/>
                </a:solidFill>
                <a:latin typeface="Bookman Old Style"/>
              </a:rPr>
              <a:t> </a:t>
            </a:r>
            <a:r>
              <a:rPr lang="en-US" dirty="0" err="1" smtClean="0">
                <a:solidFill>
                  <a:srgbClr val="464653"/>
                </a:solidFill>
                <a:latin typeface="Bookman Old Style"/>
              </a:rPr>
              <a:t>Kost</a:t>
            </a:r>
            <a:r>
              <a:rPr lang="en-US" dirty="0" smtClean="0">
                <a:solidFill>
                  <a:srgbClr val="464653"/>
                </a:solidFill>
                <a:latin typeface="Bookman Old Style"/>
              </a:rPr>
              <a:t> und </a:t>
            </a:r>
            <a:r>
              <a:rPr lang="en-US" dirty="0" err="1" smtClean="0">
                <a:solidFill>
                  <a:srgbClr val="464653"/>
                </a:solidFill>
                <a:latin typeface="Bookman Old Style"/>
              </a:rPr>
              <a:t>Anregungen</a:t>
            </a:r>
            <a:r>
              <a:rPr lang="en-US" dirty="0" smtClean="0">
                <a:solidFill>
                  <a:srgbClr val="464653"/>
                </a:solidFill>
                <a:latin typeface="Bookman Old Style"/>
              </a:rPr>
              <a:t> </a:t>
            </a:r>
            <a:r>
              <a:rPr lang="en-US" dirty="0" err="1" smtClean="0">
                <a:solidFill>
                  <a:srgbClr val="464653"/>
                </a:solidFill>
                <a:latin typeface="Bookman Old Style"/>
              </a:rPr>
              <a:t>zur</a:t>
            </a:r>
            <a:r>
              <a:rPr lang="en-US" dirty="0" smtClean="0">
                <a:solidFill>
                  <a:srgbClr val="464653"/>
                </a:solidFill>
                <a:latin typeface="Bookman Old Style"/>
              </a:rPr>
              <a:t> </a:t>
            </a:r>
            <a:r>
              <a:rPr lang="en-US" dirty="0" err="1" smtClean="0">
                <a:solidFill>
                  <a:srgbClr val="464653"/>
                </a:solidFill>
                <a:latin typeface="Bookman Old Style"/>
              </a:rPr>
              <a:t>körperlichen</a:t>
            </a:r>
            <a:r>
              <a:rPr lang="en-US" dirty="0" smtClean="0">
                <a:solidFill>
                  <a:srgbClr val="464653"/>
                </a:solidFill>
                <a:latin typeface="Bookman Old Style"/>
              </a:rPr>
              <a:t> </a:t>
            </a:r>
            <a:r>
              <a:rPr lang="en-US" dirty="0" err="1" smtClean="0">
                <a:solidFill>
                  <a:srgbClr val="464653"/>
                </a:solidFill>
                <a:latin typeface="Bookman Old Style"/>
              </a:rPr>
              <a:t>Aktivität</a:t>
            </a:r>
            <a:r>
              <a:rPr lang="en-US" dirty="0" smtClean="0">
                <a:solidFill>
                  <a:srgbClr val="464653"/>
                </a:solidFill>
                <a:latin typeface="Bookman Old Style"/>
              </a:rPr>
              <a:t> </a:t>
            </a:r>
            <a:br>
              <a:rPr lang="en-US" dirty="0" smtClean="0">
                <a:solidFill>
                  <a:srgbClr val="464653"/>
                </a:solidFill>
                <a:latin typeface="Bookman Old Style"/>
              </a:rPr>
            </a:br>
            <a:r>
              <a:rPr lang="en-US" dirty="0" err="1" smtClean="0">
                <a:solidFill>
                  <a:srgbClr val="464653"/>
                </a:solidFill>
                <a:latin typeface="Bookman Old Style"/>
              </a:rPr>
              <a:t>bei</a:t>
            </a:r>
            <a:r>
              <a:rPr lang="en-US" dirty="0" smtClean="0">
                <a:solidFill>
                  <a:srgbClr val="464653"/>
                </a:solidFill>
                <a:latin typeface="Bookman Old Style"/>
              </a:rPr>
              <a:t> Frauen </a:t>
            </a:r>
            <a:r>
              <a:rPr lang="en-US" dirty="0" err="1" smtClean="0">
                <a:solidFill>
                  <a:srgbClr val="464653"/>
                </a:solidFill>
                <a:latin typeface="Bookman Old Style"/>
              </a:rPr>
              <a:t>mit</a:t>
            </a:r>
            <a:r>
              <a:rPr lang="en-US" dirty="0" smtClean="0">
                <a:solidFill>
                  <a:srgbClr val="464653"/>
                </a:solidFill>
                <a:latin typeface="Bookman Old Style"/>
              </a:rPr>
              <a:t> RA: MADEIRA-</a:t>
            </a:r>
            <a:r>
              <a:rPr lang="en-US" dirty="0" err="1" smtClean="0">
                <a:solidFill>
                  <a:srgbClr val="464653"/>
                </a:solidFill>
                <a:latin typeface="Bookman Old Style"/>
              </a:rPr>
              <a:t>Studie</a:t>
            </a:r>
            <a:endParaRPr lang="de-DE" dirty="0">
              <a:solidFill>
                <a:srgbClr val="464653"/>
              </a:solidFill>
              <a:latin typeface="Bookman Old Style"/>
            </a:endParaRPr>
          </a:p>
        </p:txBody>
      </p:sp>
      <p:graphicFrame>
        <p:nvGraphicFramePr>
          <p:cNvPr id="6" name="Tabelle 5"/>
          <p:cNvGraphicFramePr>
            <a:graphicFrameLocks noGrp="1"/>
          </p:cNvGraphicFramePr>
          <p:nvPr>
            <p:extLst>
              <p:ext uri="{D42A27DB-BD31-4B8C-83A1-F6EECF244321}">
                <p14:modId xmlns:p14="http://schemas.microsoft.com/office/powerpoint/2010/main" val="1075256178"/>
              </p:ext>
            </p:extLst>
          </p:nvPr>
        </p:nvGraphicFramePr>
        <p:xfrm>
          <a:off x="259680" y="1282506"/>
          <a:ext cx="11816075" cy="4450080"/>
        </p:xfrm>
        <a:graphic>
          <a:graphicData uri="http://schemas.openxmlformats.org/drawingml/2006/table">
            <a:tbl>
              <a:tblPr firstRow="1" bandRow="1">
                <a:tableStyleId>{5C22544A-7EE6-4342-B048-85BDC9FD1C3A}</a:tableStyleId>
              </a:tblPr>
              <a:tblGrid>
                <a:gridCol w="2931755">
                  <a:extLst>
                    <a:ext uri="{9D8B030D-6E8A-4147-A177-3AD203B41FA5}">
                      <a16:colId xmlns:a16="http://schemas.microsoft.com/office/drawing/2014/main" val="4069278029"/>
                    </a:ext>
                  </a:extLst>
                </a:gridCol>
                <a:gridCol w="1169445">
                  <a:extLst>
                    <a:ext uri="{9D8B030D-6E8A-4147-A177-3AD203B41FA5}">
                      <a16:colId xmlns:a16="http://schemas.microsoft.com/office/drawing/2014/main" val="1985981569"/>
                    </a:ext>
                  </a:extLst>
                </a:gridCol>
                <a:gridCol w="2183355">
                  <a:extLst>
                    <a:ext uri="{9D8B030D-6E8A-4147-A177-3AD203B41FA5}">
                      <a16:colId xmlns:a16="http://schemas.microsoft.com/office/drawing/2014/main" val="2554523132"/>
                    </a:ext>
                  </a:extLst>
                </a:gridCol>
                <a:gridCol w="1171074">
                  <a:extLst>
                    <a:ext uri="{9D8B030D-6E8A-4147-A177-3AD203B41FA5}">
                      <a16:colId xmlns:a16="http://schemas.microsoft.com/office/drawing/2014/main" val="1090725639"/>
                    </a:ext>
                  </a:extLst>
                </a:gridCol>
                <a:gridCol w="1491915">
                  <a:extLst>
                    <a:ext uri="{9D8B030D-6E8A-4147-A177-3AD203B41FA5}">
                      <a16:colId xmlns:a16="http://schemas.microsoft.com/office/drawing/2014/main" val="1707406029"/>
                    </a:ext>
                  </a:extLst>
                </a:gridCol>
                <a:gridCol w="1556085">
                  <a:extLst>
                    <a:ext uri="{9D8B030D-6E8A-4147-A177-3AD203B41FA5}">
                      <a16:colId xmlns:a16="http://schemas.microsoft.com/office/drawing/2014/main" val="2305083819"/>
                    </a:ext>
                  </a:extLst>
                </a:gridCol>
                <a:gridCol w="1312446">
                  <a:extLst>
                    <a:ext uri="{9D8B030D-6E8A-4147-A177-3AD203B41FA5}">
                      <a16:colId xmlns:a16="http://schemas.microsoft.com/office/drawing/2014/main" val="2990050061"/>
                    </a:ext>
                  </a:extLst>
                </a:gridCol>
              </a:tblGrid>
              <a:tr h="370840">
                <a:tc>
                  <a:txBody>
                    <a:bodyPr/>
                    <a:lstStyle/>
                    <a:p>
                      <a:endParaRPr lang="de-DE" dirty="0"/>
                    </a:p>
                  </a:txBody>
                  <a:tcPr/>
                </a:tc>
                <a:tc gridSpan="2">
                  <a:txBody>
                    <a:bodyPr/>
                    <a:lstStyle/>
                    <a:p>
                      <a:pPr algn="ctr"/>
                      <a:r>
                        <a:rPr lang="de-DE" sz="2000" dirty="0" smtClean="0"/>
                        <a:t>Interventionsgruppe (n=20)</a:t>
                      </a:r>
                      <a:endParaRPr lang="de-DE" sz="2000" dirty="0"/>
                    </a:p>
                  </a:txBody>
                  <a:tcPr/>
                </a:tc>
                <a:tc hMerge="1">
                  <a:txBody>
                    <a:bodyPr/>
                    <a:lstStyle/>
                    <a:p>
                      <a:endParaRPr lang="de-DE" dirty="0"/>
                    </a:p>
                  </a:txBody>
                  <a:tcPr/>
                </a:tc>
                <a:tc>
                  <a:txBody>
                    <a:bodyPr/>
                    <a:lstStyle/>
                    <a:p>
                      <a:pPr algn="ctr"/>
                      <a:r>
                        <a:rPr lang="de-DE" sz="2000" dirty="0" smtClean="0"/>
                        <a:t>p</a:t>
                      </a:r>
                      <a:endParaRPr lang="de-DE" sz="2000" dirty="0"/>
                    </a:p>
                  </a:txBody>
                  <a:tcPr/>
                </a:tc>
                <a:tc gridSpan="2">
                  <a:txBody>
                    <a:bodyPr/>
                    <a:lstStyle/>
                    <a:p>
                      <a:pPr algn="ctr"/>
                      <a:r>
                        <a:rPr lang="de-DE" sz="2000" dirty="0" smtClean="0"/>
                        <a:t>Kontrollgruppe (n=20)</a:t>
                      </a:r>
                      <a:endParaRPr lang="de-DE" sz="2000" dirty="0"/>
                    </a:p>
                  </a:txBody>
                  <a:tcPr/>
                </a:tc>
                <a:tc hMerge="1">
                  <a:txBody>
                    <a:bodyPr/>
                    <a:lstStyle/>
                    <a:p>
                      <a:endParaRPr lang="de-DE" dirty="0"/>
                    </a:p>
                  </a:txBody>
                  <a:tcPr/>
                </a:tc>
                <a:tc>
                  <a:txBody>
                    <a:bodyPr/>
                    <a:lstStyle/>
                    <a:p>
                      <a:pPr algn="ctr"/>
                      <a:r>
                        <a:rPr lang="de-DE" sz="2000" dirty="0" smtClean="0"/>
                        <a:t>p</a:t>
                      </a:r>
                      <a:endParaRPr lang="de-DE" sz="2000" dirty="0"/>
                    </a:p>
                  </a:txBody>
                  <a:tcPr/>
                </a:tc>
                <a:extLst>
                  <a:ext uri="{0D108BD9-81ED-4DB2-BD59-A6C34878D82A}">
                    <a16:rowId xmlns:a16="http://schemas.microsoft.com/office/drawing/2014/main" val="3160442028"/>
                  </a:ext>
                </a:extLst>
              </a:tr>
              <a:tr h="370840">
                <a:tc>
                  <a:txBody>
                    <a:bodyPr/>
                    <a:lstStyle/>
                    <a:p>
                      <a:endParaRPr lang="de-DE" sz="2200" dirty="0"/>
                    </a:p>
                  </a:txBody>
                  <a:tcPr>
                    <a:solidFill>
                      <a:schemeClr val="accent6">
                        <a:lumMod val="20000"/>
                        <a:lumOff val="80000"/>
                      </a:schemeClr>
                    </a:solidFill>
                  </a:tcPr>
                </a:tc>
                <a:tc>
                  <a:txBody>
                    <a:bodyPr/>
                    <a:lstStyle/>
                    <a:p>
                      <a:pPr algn="ctr"/>
                      <a:r>
                        <a:rPr lang="de-DE" sz="2200" dirty="0" smtClean="0"/>
                        <a:t>Start</a:t>
                      </a:r>
                      <a:endParaRPr lang="de-DE" sz="2200" dirty="0"/>
                    </a:p>
                  </a:txBody>
                  <a:tcPr>
                    <a:solidFill>
                      <a:schemeClr val="accent6">
                        <a:lumMod val="20000"/>
                        <a:lumOff val="80000"/>
                      </a:schemeClr>
                    </a:solidFill>
                  </a:tcPr>
                </a:tc>
                <a:tc>
                  <a:txBody>
                    <a:bodyPr/>
                    <a:lstStyle/>
                    <a:p>
                      <a:pPr algn="ctr"/>
                      <a:r>
                        <a:rPr lang="de-DE" sz="2200" dirty="0" smtClean="0"/>
                        <a:t>12 Wochen</a:t>
                      </a:r>
                      <a:endParaRPr lang="de-DE" sz="2200" dirty="0"/>
                    </a:p>
                  </a:txBody>
                  <a:tcPr>
                    <a:solidFill>
                      <a:schemeClr val="accent6">
                        <a:lumMod val="20000"/>
                        <a:lumOff val="80000"/>
                      </a:schemeClr>
                    </a:solidFill>
                  </a:tcPr>
                </a:tc>
                <a:tc>
                  <a:txBody>
                    <a:bodyPr/>
                    <a:lstStyle/>
                    <a:p>
                      <a:pPr algn="ctr"/>
                      <a:endParaRPr lang="de-DE" sz="2200" dirty="0"/>
                    </a:p>
                  </a:txBody>
                  <a:tcPr>
                    <a:solidFill>
                      <a:schemeClr val="accent6">
                        <a:lumMod val="20000"/>
                        <a:lumOff val="80000"/>
                      </a:schemeClr>
                    </a:solidFill>
                  </a:tcPr>
                </a:tc>
                <a:tc>
                  <a:txBody>
                    <a:bodyPr/>
                    <a:lstStyle/>
                    <a:p>
                      <a:pPr algn="ctr"/>
                      <a:r>
                        <a:rPr lang="de-DE" sz="2200" dirty="0" smtClean="0"/>
                        <a:t>Start</a:t>
                      </a:r>
                      <a:endParaRPr lang="de-DE" sz="2200" dirty="0"/>
                    </a:p>
                  </a:txBody>
                  <a:tcPr>
                    <a:solidFill>
                      <a:schemeClr val="accent6">
                        <a:lumMod val="20000"/>
                        <a:lumOff val="80000"/>
                      </a:schemeClr>
                    </a:solidFill>
                  </a:tcPr>
                </a:tc>
                <a:tc>
                  <a:txBody>
                    <a:bodyPr/>
                    <a:lstStyle/>
                    <a:p>
                      <a:pPr algn="ctr"/>
                      <a:r>
                        <a:rPr lang="de-DE" sz="2200" dirty="0" smtClean="0"/>
                        <a:t>12 Wochen</a:t>
                      </a:r>
                      <a:endParaRPr lang="de-DE" sz="2200" dirty="0"/>
                    </a:p>
                  </a:txBody>
                  <a:tcPr>
                    <a:solidFill>
                      <a:schemeClr val="accent6">
                        <a:lumMod val="20000"/>
                        <a:lumOff val="80000"/>
                      </a:schemeClr>
                    </a:solidFill>
                  </a:tcPr>
                </a:tc>
                <a:tc>
                  <a:txBody>
                    <a:bodyPr/>
                    <a:lstStyle/>
                    <a:p>
                      <a:pPr algn="ctr"/>
                      <a:endParaRPr lang="de-DE" sz="2200" dirty="0"/>
                    </a:p>
                  </a:txBody>
                  <a:tcPr>
                    <a:solidFill>
                      <a:schemeClr val="accent6">
                        <a:lumMod val="20000"/>
                        <a:lumOff val="80000"/>
                      </a:schemeClr>
                    </a:solidFill>
                  </a:tcPr>
                </a:tc>
                <a:extLst>
                  <a:ext uri="{0D108BD9-81ED-4DB2-BD59-A6C34878D82A}">
                    <a16:rowId xmlns:a16="http://schemas.microsoft.com/office/drawing/2014/main" val="36126438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200" dirty="0" smtClean="0"/>
                        <a:t>BMI</a:t>
                      </a:r>
                    </a:p>
                  </a:txBody>
                  <a:tcPr/>
                </a:tc>
                <a:tc>
                  <a:txBody>
                    <a:bodyPr/>
                    <a:lstStyle/>
                    <a:p>
                      <a:pPr algn="ctr"/>
                      <a:r>
                        <a:rPr lang="de-DE" sz="2200" dirty="0" smtClean="0"/>
                        <a:t>26</a:t>
                      </a:r>
                      <a:endParaRPr lang="de-DE" sz="2200" dirty="0"/>
                    </a:p>
                  </a:txBody>
                  <a:tcPr/>
                </a:tc>
                <a:tc>
                  <a:txBody>
                    <a:bodyPr/>
                    <a:lstStyle/>
                    <a:p>
                      <a:pPr algn="ctr"/>
                      <a:r>
                        <a:rPr lang="de-DE" sz="2200" dirty="0" smtClean="0"/>
                        <a:t>25</a:t>
                      </a:r>
                      <a:endParaRPr lang="de-DE" sz="2200" dirty="0"/>
                    </a:p>
                  </a:txBody>
                  <a:tcPr/>
                </a:tc>
                <a:tc>
                  <a:txBody>
                    <a:bodyPr/>
                    <a:lstStyle/>
                    <a:p>
                      <a:pPr algn="ctr"/>
                      <a:r>
                        <a:rPr lang="de-DE" sz="2200" dirty="0" smtClean="0"/>
                        <a:t>&lt;0,001</a:t>
                      </a:r>
                      <a:endParaRPr lang="de-DE" sz="2200" dirty="0"/>
                    </a:p>
                  </a:txBody>
                  <a:tcPr/>
                </a:tc>
                <a:tc>
                  <a:txBody>
                    <a:bodyPr/>
                    <a:lstStyle/>
                    <a:p>
                      <a:pPr algn="ctr"/>
                      <a:r>
                        <a:rPr lang="de-DE" sz="2200" dirty="0" smtClean="0"/>
                        <a:t>25</a:t>
                      </a:r>
                      <a:endParaRPr lang="de-DE" sz="2200" dirty="0"/>
                    </a:p>
                  </a:txBody>
                  <a:tcPr/>
                </a:tc>
                <a:tc>
                  <a:txBody>
                    <a:bodyPr/>
                    <a:lstStyle/>
                    <a:p>
                      <a:pPr algn="ctr"/>
                      <a:r>
                        <a:rPr lang="de-DE" sz="2200" dirty="0" smtClean="0"/>
                        <a:t>26</a:t>
                      </a:r>
                      <a:endParaRPr lang="de-DE" sz="2200" dirty="0"/>
                    </a:p>
                  </a:txBody>
                  <a:tcPr/>
                </a:tc>
                <a:tc>
                  <a:txBody>
                    <a:bodyPr/>
                    <a:lstStyle/>
                    <a:p>
                      <a:pPr algn="ctr"/>
                      <a:r>
                        <a:rPr lang="de-DE" sz="2200" dirty="0" smtClean="0"/>
                        <a:t>&lt;0,001</a:t>
                      </a:r>
                      <a:endParaRPr lang="de-DE" sz="2200" dirty="0"/>
                    </a:p>
                  </a:txBody>
                  <a:tcPr/>
                </a:tc>
                <a:extLst>
                  <a:ext uri="{0D108BD9-81ED-4DB2-BD59-A6C34878D82A}">
                    <a16:rowId xmlns:a16="http://schemas.microsoft.com/office/drawing/2014/main" val="3574952987"/>
                  </a:ext>
                </a:extLst>
              </a:tr>
              <a:tr h="370840">
                <a:tc>
                  <a:txBody>
                    <a:bodyPr/>
                    <a:lstStyle/>
                    <a:p>
                      <a:r>
                        <a:rPr lang="de-DE" sz="2200" dirty="0" smtClean="0"/>
                        <a:t>LDL</a:t>
                      </a:r>
                      <a:endParaRPr lang="de-DE" sz="2200" dirty="0"/>
                    </a:p>
                  </a:txBody>
                  <a:tcPr/>
                </a:tc>
                <a:tc>
                  <a:txBody>
                    <a:bodyPr/>
                    <a:lstStyle/>
                    <a:p>
                      <a:pPr algn="ctr"/>
                      <a:r>
                        <a:rPr lang="de-DE" sz="2200" dirty="0" smtClean="0"/>
                        <a:t>130</a:t>
                      </a:r>
                      <a:endParaRPr lang="de-DE" sz="2200" dirty="0"/>
                    </a:p>
                  </a:txBody>
                  <a:tcPr/>
                </a:tc>
                <a:tc>
                  <a:txBody>
                    <a:bodyPr/>
                    <a:lstStyle/>
                    <a:p>
                      <a:pPr algn="ctr"/>
                      <a:r>
                        <a:rPr lang="de-DE" sz="2200" dirty="0" smtClean="0"/>
                        <a:t>126</a:t>
                      </a:r>
                      <a:endParaRPr lang="de-DE" sz="2200" dirty="0"/>
                    </a:p>
                  </a:txBody>
                  <a:tcPr/>
                </a:tc>
                <a:tc>
                  <a:txBody>
                    <a:bodyPr/>
                    <a:lstStyle/>
                    <a:p>
                      <a:pPr algn="ctr"/>
                      <a:r>
                        <a:rPr lang="de-DE" sz="2200" dirty="0" smtClean="0"/>
                        <a:t>0,6</a:t>
                      </a:r>
                      <a:endParaRPr lang="de-DE" sz="2200" dirty="0"/>
                    </a:p>
                  </a:txBody>
                  <a:tcPr/>
                </a:tc>
                <a:tc>
                  <a:txBody>
                    <a:bodyPr/>
                    <a:lstStyle/>
                    <a:p>
                      <a:pPr algn="ctr"/>
                      <a:r>
                        <a:rPr lang="de-DE" sz="2200" dirty="0" smtClean="0"/>
                        <a:t>128</a:t>
                      </a:r>
                      <a:endParaRPr lang="de-DE" sz="2200" dirty="0"/>
                    </a:p>
                  </a:txBody>
                  <a:tcPr/>
                </a:tc>
                <a:tc>
                  <a:txBody>
                    <a:bodyPr/>
                    <a:lstStyle/>
                    <a:p>
                      <a:pPr algn="ctr"/>
                      <a:r>
                        <a:rPr lang="de-DE" sz="2200" dirty="0" smtClean="0"/>
                        <a:t>132</a:t>
                      </a:r>
                      <a:endParaRPr lang="de-DE" sz="2200" dirty="0"/>
                    </a:p>
                  </a:txBody>
                  <a:tcPr/>
                </a:tc>
                <a:tc>
                  <a:txBody>
                    <a:bodyPr/>
                    <a:lstStyle/>
                    <a:p>
                      <a:pPr algn="ctr"/>
                      <a:r>
                        <a:rPr lang="de-DE" sz="2200" dirty="0" smtClean="0"/>
                        <a:t>0,6</a:t>
                      </a:r>
                      <a:endParaRPr lang="de-DE" sz="2200" dirty="0"/>
                    </a:p>
                  </a:txBody>
                  <a:tcPr/>
                </a:tc>
                <a:extLst>
                  <a:ext uri="{0D108BD9-81ED-4DB2-BD59-A6C34878D82A}">
                    <a16:rowId xmlns:a16="http://schemas.microsoft.com/office/drawing/2014/main" val="1903462562"/>
                  </a:ext>
                </a:extLst>
              </a:tr>
              <a:tr h="370840">
                <a:tc>
                  <a:txBody>
                    <a:bodyPr/>
                    <a:lstStyle/>
                    <a:p>
                      <a:r>
                        <a:rPr lang="de-DE" sz="2200" dirty="0" smtClean="0"/>
                        <a:t>CRP</a:t>
                      </a:r>
                      <a:endParaRPr lang="de-DE" sz="2200" dirty="0"/>
                    </a:p>
                  </a:txBody>
                  <a:tcPr/>
                </a:tc>
                <a:tc>
                  <a:txBody>
                    <a:bodyPr/>
                    <a:lstStyle/>
                    <a:p>
                      <a:pPr algn="ctr"/>
                      <a:r>
                        <a:rPr lang="de-DE" sz="2200" dirty="0" smtClean="0"/>
                        <a:t>0,7</a:t>
                      </a:r>
                      <a:endParaRPr lang="de-DE" sz="2200" dirty="0"/>
                    </a:p>
                  </a:txBody>
                  <a:tcPr/>
                </a:tc>
                <a:tc>
                  <a:txBody>
                    <a:bodyPr/>
                    <a:lstStyle/>
                    <a:p>
                      <a:pPr algn="ctr"/>
                      <a:r>
                        <a:rPr lang="de-DE" sz="2200" dirty="0" smtClean="0"/>
                        <a:t>0,7</a:t>
                      </a:r>
                      <a:endParaRPr lang="de-DE" sz="2200" dirty="0"/>
                    </a:p>
                  </a:txBody>
                  <a:tcPr/>
                </a:tc>
                <a:tc>
                  <a:txBody>
                    <a:bodyPr/>
                    <a:lstStyle/>
                    <a:p>
                      <a:pPr algn="ctr"/>
                      <a:r>
                        <a:rPr lang="de-DE" sz="2200" dirty="0" smtClean="0"/>
                        <a:t>0,4</a:t>
                      </a:r>
                      <a:endParaRPr lang="de-DE" sz="2200" dirty="0"/>
                    </a:p>
                  </a:txBody>
                  <a:tcPr/>
                </a:tc>
                <a:tc>
                  <a:txBody>
                    <a:bodyPr/>
                    <a:lstStyle/>
                    <a:p>
                      <a:pPr algn="ctr"/>
                      <a:r>
                        <a:rPr lang="de-DE" sz="2200" dirty="0" smtClean="0"/>
                        <a:t>0,8</a:t>
                      </a:r>
                      <a:endParaRPr lang="de-DE" sz="2200" dirty="0"/>
                    </a:p>
                  </a:txBody>
                  <a:tcPr/>
                </a:tc>
                <a:tc>
                  <a:txBody>
                    <a:bodyPr/>
                    <a:lstStyle/>
                    <a:p>
                      <a:pPr algn="ctr"/>
                      <a:r>
                        <a:rPr lang="de-DE" sz="2200" dirty="0" smtClean="0"/>
                        <a:t>0,8</a:t>
                      </a:r>
                      <a:endParaRPr lang="de-DE" sz="2200" dirty="0"/>
                    </a:p>
                  </a:txBody>
                  <a:tcPr/>
                </a:tc>
                <a:tc>
                  <a:txBody>
                    <a:bodyPr/>
                    <a:lstStyle/>
                    <a:p>
                      <a:pPr algn="ctr"/>
                      <a:r>
                        <a:rPr lang="de-DE" sz="2200" dirty="0" smtClean="0"/>
                        <a:t>0,4</a:t>
                      </a:r>
                      <a:endParaRPr lang="de-DE" sz="2200" dirty="0"/>
                    </a:p>
                  </a:txBody>
                  <a:tcPr/>
                </a:tc>
                <a:extLst>
                  <a:ext uri="{0D108BD9-81ED-4DB2-BD59-A6C34878D82A}">
                    <a16:rowId xmlns:a16="http://schemas.microsoft.com/office/drawing/2014/main" val="2851220906"/>
                  </a:ext>
                </a:extLst>
              </a:tr>
              <a:tr h="370840">
                <a:tc>
                  <a:txBody>
                    <a:bodyPr/>
                    <a:lstStyle/>
                    <a:p>
                      <a:r>
                        <a:rPr lang="de-DE" sz="2200" dirty="0" smtClean="0"/>
                        <a:t>IPAQ (phys. Aktivität, Minuten/Woche)</a:t>
                      </a:r>
                      <a:endParaRPr lang="de-DE" sz="2200" dirty="0"/>
                    </a:p>
                  </a:txBody>
                  <a:tcPr/>
                </a:tc>
                <a:tc>
                  <a:txBody>
                    <a:bodyPr/>
                    <a:lstStyle/>
                    <a:p>
                      <a:pPr algn="ctr"/>
                      <a:r>
                        <a:rPr lang="de-DE" sz="2200" dirty="0" smtClean="0"/>
                        <a:t>580</a:t>
                      </a:r>
                      <a:endParaRPr lang="de-DE" sz="2200" dirty="0"/>
                    </a:p>
                  </a:txBody>
                  <a:tcPr/>
                </a:tc>
                <a:tc>
                  <a:txBody>
                    <a:bodyPr/>
                    <a:lstStyle/>
                    <a:p>
                      <a:pPr algn="ctr"/>
                      <a:r>
                        <a:rPr lang="de-DE" sz="2200" dirty="0" smtClean="0"/>
                        <a:t>617</a:t>
                      </a:r>
                      <a:endParaRPr lang="de-DE" sz="2200" dirty="0"/>
                    </a:p>
                  </a:txBody>
                  <a:tcPr/>
                </a:tc>
                <a:tc>
                  <a:txBody>
                    <a:bodyPr/>
                    <a:lstStyle/>
                    <a:p>
                      <a:pPr algn="ctr"/>
                      <a:r>
                        <a:rPr lang="de-DE" sz="2200" dirty="0" smtClean="0"/>
                        <a:t>0,002</a:t>
                      </a:r>
                      <a:endParaRPr lang="de-DE" sz="2200" dirty="0"/>
                    </a:p>
                  </a:txBody>
                  <a:tcPr/>
                </a:tc>
                <a:tc>
                  <a:txBody>
                    <a:bodyPr/>
                    <a:lstStyle/>
                    <a:p>
                      <a:pPr algn="ctr"/>
                      <a:r>
                        <a:rPr lang="de-DE" sz="2200" dirty="0" smtClean="0"/>
                        <a:t>714</a:t>
                      </a:r>
                      <a:endParaRPr lang="de-DE" sz="2200" dirty="0"/>
                    </a:p>
                  </a:txBody>
                  <a:tcPr/>
                </a:tc>
                <a:tc>
                  <a:txBody>
                    <a:bodyPr/>
                    <a:lstStyle/>
                    <a:p>
                      <a:pPr algn="ctr"/>
                      <a:r>
                        <a:rPr lang="de-DE" sz="2200" dirty="0" smtClean="0"/>
                        <a:t>684</a:t>
                      </a:r>
                      <a:endParaRPr lang="de-DE" sz="2200" dirty="0"/>
                    </a:p>
                  </a:txBody>
                  <a:tcPr/>
                </a:tc>
                <a:tc>
                  <a:txBody>
                    <a:bodyPr/>
                    <a:lstStyle/>
                    <a:p>
                      <a:pPr algn="ctr"/>
                      <a:r>
                        <a:rPr lang="de-DE" sz="2200" dirty="0" smtClean="0"/>
                        <a:t>0,06</a:t>
                      </a:r>
                      <a:endParaRPr lang="de-DE" sz="2200" dirty="0"/>
                    </a:p>
                  </a:txBody>
                  <a:tcPr/>
                </a:tc>
                <a:extLst>
                  <a:ext uri="{0D108BD9-81ED-4DB2-BD59-A6C34878D82A}">
                    <a16:rowId xmlns:a16="http://schemas.microsoft.com/office/drawing/2014/main" val="39169319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200" dirty="0" smtClean="0"/>
                        <a:t>MD-Score</a:t>
                      </a:r>
                    </a:p>
                  </a:txBody>
                  <a:tcPr/>
                </a:tc>
                <a:tc>
                  <a:txBody>
                    <a:bodyPr/>
                    <a:lstStyle/>
                    <a:p>
                      <a:pPr algn="ctr"/>
                      <a:r>
                        <a:rPr lang="de-DE" sz="2200" dirty="0" smtClean="0"/>
                        <a:t>38</a:t>
                      </a:r>
                      <a:endParaRPr lang="de-DE" sz="2200" dirty="0"/>
                    </a:p>
                  </a:txBody>
                  <a:tcPr/>
                </a:tc>
                <a:tc>
                  <a:txBody>
                    <a:bodyPr/>
                    <a:lstStyle/>
                    <a:p>
                      <a:pPr algn="ctr"/>
                      <a:r>
                        <a:rPr lang="de-DE" sz="2200" dirty="0" smtClean="0"/>
                        <a:t>42</a:t>
                      </a:r>
                      <a:endParaRPr lang="de-DE" sz="2200" dirty="0"/>
                    </a:p>
                  </a:txBody>
                  <a:tcPr/>
                </a:tc>
                <a:tc>
                  <a:txBody>
                    <a:bodyPr/>
                    <a:lstStyle/>
                    <a:p>
                      <a:pPr algn="ctr"/>
                      <a:r>
                        <a:rPr lang="de-DE" sz="2200" dirty="0" smtClean="0"/>
                        <a:t>&lt;0,001</a:t>
                      </a:r>
                      <a:endParaRPr lang="de-DE" sz="2200" dirty="0"/>
                    </a:p>
                  </a:txBody>
                  <a:tcPr/>
                </a:tc>
                <a:tc>
                  <a:txBody>
                    <a:bodyPr/>
                    <a:lstStyle/>
                    <a:p>
                      <a:pPr algn="ctr"/>
                      <a:r>
                        <a:rPr lang="de-DE" sz="2200" dirty="0" smtClean="0"/>
                        <a:t>38</a:t>
                      </a:r>
                      <a:endParaRPr lang="de-DE" sz="2200" dirty="0"/>
                    </a:p>
                  </a:txBody>
                  <a:tcPr/>
                </a:tc>
                <a:tc>
                  <a:txBody>
                    <a:bodyPr/>
                    <a:lstStyle/>
                    <a:p>
                      <a:pPr algn="ctr"/>
                      <a:r>
                        <a:rPr lang="de-DE" sz="2200" dirty="0" smtClean="0"/>
                        <a:t>38</a:t>
                      </a:r>
                      <a:endParaRPr lang="de-DE" sz="2200" dirty="0"/>
                    </a:p>
                  </a:txBody>
                  <a:tcPr/>
                </a:tc>
                <a:tc>
                  <a:txBody>
                    <a:bodyPr/>
                    <a:lstStyle/>
                    <a:p>
                      <a:pPr algn="ctr"/>
                      <a:r>
                        <a:rPr lang="de-DE" sz="2200" dirty="0" smtClean="0"/>
                        <a:t>0,4</a:t>
                      </a:r>
                      <a:endParaRPr lang="de-DE" sz="2200" dirty="0"/>
                    </a:p>
                  </a:txBody>
                  <a:tcPr/>
                </a:tc>
                <a:extLst>
                  <a:ext uri="{0D108BD9-81ED-4DB2-BD59-A6C34878D82A}">
                    <a16:rowId xmlns:a16="http://schemas.microsoft.com/office/drawing/2014/main" val="2914098251"/>
                  </a:ext>
                </a:extLst>
              </a:tr>
              <a:tr h="370840">
                <a:tc>
                  <a:txBody>
                    <a:bodyPr/>
                    <a:lstStyle/>
                    <a:p>
                      <a:r>
                        <a:rPr lang="de-DE" sz="2200" dirty="0" smtClean="0"/>
                        <a:t>Einfach ungesättigte FS</a:t>
                      </a:r>
                      <a:endParaRPr lang="de-DE" sz="2200" dirty="0"/>
                    </a:p>
                  </a:txBody>
                  <a:tcPr/>
                </a:tc>
                <a:tc>
                  <a:txBody>
                    <a:bodyPr/>
                    <a:lstStyle/>
                    <a:p>
                      <a:pPr algn="ctr"/>
                      <a:r>
                        <a:rPr lang="de-DE" sz="2200" dirty="0" smtClean="0"/>
                        <a:t>31</a:t>
                      </a:r>
                      <a:endParaRPr lang="de-DE" sz="2200" dirty="0"/>
                    </a:p>
                  </a:txBody>
                  <a:tcPr/>
                </a:tc>
                <a:tc>
                  <a:txBody>
                    <a:bodyPr/>
                    <a:lstStyle/>
                    <a:p>
                      <a:pPr algn="ctr"/>
                      <a:r>
                        <a:rPr lang="de-DE" sz="2200" dirty="0" smtClean="0"/>
                        <a:t>37</a:t>
                      </a:r>
                      <a:endParaRPr lang="de-DE" sz="2200" dirty="0"/>
                    </a:p>
                  </a:txBody>
                  <a:tcPr/>
                </a:tc>
                <a:tc>
                  <a:txBody>
                    <a:bodyPr/>
                    <a:lstStyle/>
                    <a:p>
                      <a:pPr algn="ctr"/>
                      <a:r>
                        <a:rPr lang="de-DE" sz="2200" dirty="0" smtClean="0"/>
                        <a:t>&lt;0,001</a:t>
                      </a:r>
                      <a:endParaRPr lang="de-DE" sz="2200" dirty="0"/>
                    </a:p>
                  </a:txBody>
                  <a:tcPr/>
                </a:tc>
                <a:tc>
                  <a:txBody>
                    <a:bodyPr/>
                    <a:lstStyle/>
                    <a:p>
                      <a:pPr algn="ctr"/>
                      <a:r>
                        <a:rPr lang="de-DE" sz="2200" dirty="0" smtClean="0"/>
                        <a:t>28</a:t>
                      </a:r>
                      <a:endParaRPr lang="de-DE" sz="2200" dirty="0"/>
                    </a:p>
                  </a:txBody>
                  <a:tcPr/>
                </a:tc>
                <a:tc>
                  <a:txBody>
                    <a:bodyPr/>
                    <a:lstStyle/>
                    <a:p>
                      <a:pPr algn="ctr"/>
                      <a:r>
                        <a:rPr lang="de-DE" sz="2200" dirty="0" smtClean="0"/>
                        <a:t>29</a:t>
                      </a:r>
                      <a:endParaRPr lang="de-DE" sz="2200" dirty="0"/>
                    </a:p>
                  </a:txBody>
                  <a:tcPr/>
                </a:tc>
                <a:tc>
                  <a:txBody>
                    <a:bodyPr/>
                    <a:lstStyle/>
                    <a:p>
                      <a:pPr algn="ctr"/>
                      <a:r>
                        <a:rPr lang="de-DE" sz="2200" dirty="0" smtClean="0"/>
                        <a:t>0,4</a:t>
                      </a:r>
                      <a:endParaRPr lang="de-DE" sz="2200" dirty="0"/>
                    </a:p>
                  </a:txBody>
                  <a:tcPr/>
                </a:tc>
                <a:extLst>
                  <a:ext uri="{0D108BD9-81ED-4DB2-BD59-A6C34878D82A}">
                    <a16:rowId xmlns:a16="http://schemas.microsoft.com/office/drawing/2014/main" val="1805775907"/>
                  </a:ext>
                </a:extLst>
              </a:tr>
              <a:tr h="370840">
                <a:tc>
                  <a:txBody>
                    <a:bodyPr/>
                    <a:lstStyle/>
                    <a:p>
                      <a:r>
                        <a:rPr lang="de-DE" sz="2200" dirty="0" smtClean="0"/>
                        <a:t>DAS28</a:t>
                      </a:r>
                      <a:endParaRPr lang="de-DE" sz="2200" dirty="0"/>
                    </a:p>
                  </a:txBody>
                  <a:tcPr/>
                </a:tc>
                <a:tc>
                  <a:txBody>
                    <a:bodyPr/>
                    <a:lstStyle/>
                    <a:p>
                      <a:pPr algn="ctr"/>
                      <a:r>
                        <a:rPr lang="de-DE" sz="2200" dirty="0" smtClean="0"/>
                        <a:t>2,8</a:t>
                      </a:r>
                      <a:endParaRPr lang="de-DE" sz="2200" dirty="0"/>
                    </a:p>
                  </a:txBody>
                  <a:tcPr/>
                </a:tc>
                <a:tc>
                  <a:txBody>
                    <a:bodyPr/>
                    <a:lstStyle/>
                    <a:p>
                      <a:pPr algn="ctr"/>
                      <a:r>
                        <a:rPr lang="de-DE" sz="2200" dirty="0" smtClean="0"/>
                        <a:t>2,7</a:t>
                      </a:r>
                      <a:endParaRPr lang="de-DE" sz="2200" dirty="0"/>
                    </a:p>
                  </a:txBody>
                  <a:tcPr/>
                </a:tc>
                <a:tc>
                  <a:txBody>
                    <a:bodyPr/>
                    <a:lstStyle/>
                    <a:p>
                      <a:pPr algn="ctr"/>
                      <a:r>
                        <a:rPr lang="de-DE" sz="2200" dirty="0" smtClean="0"/>
                        <a:t>&lt;0,001</a:t>
                      </a:r>
                      <a:endParaRPr lang="de-DE" sz="2200" dirty="0"/>
                    </a:p>
                  </a:txBody>
                  <a:tcPr/>
                </a:tc>
                <a:tc>
                  <a:txBody>
                    <a:bodyPr/>
                    <a:lstStyle/>
                    <a:p>
                      <a:pPr algn="ctr"/>
                      <a:r>
                        <a:rPr lang="de-DE" sz="2200" dirty="0" smtClean="0"/>
                        <a:t>2,8</a:t>
                      </a:r>
                      <a:endParaRPr lang="de-DE" sz="2200" dirty="0"/>
                    </a:p>
                  </a:txBody>
                  <a:tcPr/>
                </a:tc>
                <a:tc>
                  <a:txBody>
                    <a:bodyPr/>
                    <a:lstStyle/>
                    <a:p>
                      <a:pPr algn="ctr"/>
                      <a:r>
                        <a:rPr lang="de-DE" sz="2200" dirty="0" smtClean="0"/>
                        <a:t>2,8</a:t>
                      </a:r>
                      <a:endParaRPr lang="de-DE" sz="2200" dirty="0"/>
                    </a:p>
                  </a:txBody>
                  <a:tcPr/>
                </a:tc>
                <a:tc>
                  <a:txBody>
                    <a:bodyPr/>
                    <a:lstStyle/>
                    <a:p>
                      <a:pPr algn="ctr"/>
                      <a:r>
                        <a:rPr lang="de-DE" sz="2200" dirty="0" smtClean="0"/>
                        <a:t>0,8</a:t>
                      </a:r>
                      <a:endParaRPr lang="de-DE" sz="2200" dirty="0"/>
                    </a:p>
                  </a:txBody>
                  <a:tcPr/>
                </a:tc>
                <a:extLst>
                  <a:ext uri="{0D108BD9-81ED-4DB2-BD59-A6C34878D82A}">
                    <a16:rowId xmlns:a16="http://schemas.microsoft.com/office/drawing/2014/main" val="1081748344"/>
                  </a:ext>
                </a:extLst>
              </a:tr>
            </a:tbl>
          </a:graphicData>
        </a:graphic>
      </p:graphicFrame>
    </p:spTree>
    <p:extLst>
      <p:ext uri="{BB962C8B-B14F-4D97-AF65-F5344CB8AC3E}">
        <p14:creationId xmlns:p14="http://schemas.microsoft.com/office/powerpoint/2010/main" val="1550928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
          </p:nvPr>
        </p:nvSpPr>
        <p:spPr/>
        <p:txBody>
          <a:bodyPr>
            <a:normAutofit/>
          </a:bodyPr>
          <a:lstStyle/>
          <a:p>
            <a:r>
              <a:rPr lang="en-US" sz="1800" dirty="0" err="1"/>
              <a:t>Auswertung</a:t>
            </a:r>
            <a:r>
              <a:rPr lang="en-US" sz="1800" dirty="0"/>
              <a:t> von 1219 </a:t>
            </a:r>
            <a:r>
              <a:rPr lang="en-US" sz="1800" dirty="0" err="1"/>
              <a:t>neuen</a:t>
            </a:r>
            <a:r>
              <a:rPr lang="en-US" sz="1800" dirty="0"/>
              <a:t> RA-</a:t>
            </a:r>
            <a:r>
              <a:rPr lang="en-US" sz="1800" dirty="0" err="1"/>
              <a:t>Fällen</a:t>
            </a:r>
            <a:r>
              <a:rPr lang="en-US" sz="1800" dirty="0"/>
              <a:t> in der NHS I und II</a:t>
            </a:r>
            <a:br>
              <a:rPr lang="en-US" sz="1800" dirty="0"/>
            </a:br>
            <a:r>
              <a:rPr lang="en-US" sz="1800" dirty="0"/>
              <a:t>in </a:t>
            </a:r>
            <a:r>
              <a:rPr lang="de-DE" sz="1800" dirty="0"/>
              <a:t>4,467,751 Personenjahren</a:t>
            </a:r>
            <a:endParaRPr lang="en-US" sz="1800" dirty="0"/>
          </a:p>
          <a:p>
            <a:pPr lvl="1"/>
            <a:r>
              <a:rPr lang="en-US" sz="1800" dirty="0"/>
              <a:t>776 </a:t>
            </a:r>
            <a:r>
              <a:rPr lang="en-US" sz="1800" dirty="0" err="1"/>
              <a:t>Seropositiv</a:t>
            </a:r>
            <a:r>
              <a:rPr lang="en-US" sz="1800" dirty="0"/>
              <a:t>, 443 </a:t>
            </a:r>
            <a:r>
              <a:rPr lang="en-US" sz="1800" dirty="0" err="1"/>
              <a:t>seronegativ</a:t>
            </a:r>
            <a:endParaRPr lang="en-US" sz="1800" dirty="0"/>
          </a:p>
          <a:p>
            <a:r>
              <a:rPr lang="en-US" sz="1800" dirty="0" err="1"/>
              <a:t>Erfassung</a:t>
            </a:r>
            <a:r>
              <a:rPr lang="en-US" sz="1800" dirty="0"/>
              <a:t> der </a:t>
            </a:r>
            <a:br>
              <a:rPr lang="en-US" sz="1800" dirty="0"/>
            </a:br>
            <a:r>
              <a:rPr lang="en-US" sz="1800" dirty="0"/>
              <a:t>5 </a:t>
            </a:r>
            <a:r>
              <a:rPr lang="en-US" sz="1800" dirty="0" err="1"/>
              <a:t>Komponenten</a:t>
            </a:r>
            <a:r>
              <a:rPr lang="en-US" sz="1800" dirty="0"/>
              <a:t> des Healthy lifestyle index score (HLIS)</a:t>
            </a:r>
          </a:p>
          <a:p>
            <a:pPr lvl="1"/>
            <a:r>
              <a:rPr lang="en-US" sz="1800" dirty="0" err="1"/>
              <a:t>Rauchen</a:t>
            </a:r>
            <a:r>
              <a:rPr lang="en-US" sz="1800" dirty="0"/>
              <a:t> </a:t>
            </a:r>
          </a:p>
          <a:p>
            <a:pPr lvl="1"/>
            <a:r>
              <a:rPr lang="en-US" sz="1800" dirty="0" err="1"/>
              <a:t>Alkohol</a:t>
            </a:r>
            <a:endParaRPr lang="en-US" sz="1800" dirty="0"/>
          </a:p>
          <a:p>
            <a:pPr lvl="1"/>
            <a:r>
              <a:rPr lang="en-US" sz="1800" dirty="0"/>
              <a:t>BMI</a:t>
            </a:r>
          </a:p>
          <a:p>
            <a:pPr lvl="1"/>
            <a:r>
              <a:rPr lang="en-US" sz="1800" dirty="0" err="1"/>
              <a:t>Physikalische</a:t>
            </a:r>
            <a:r>
              <a:rPr lang="en-US" sz="1800" dirty="0"/>
              <a:t> </a:t>
            </a:r>
            <a:r>
              <a:rPr lang="en-US" sz="1800" dirty="0" err="1"/>
              <a:t>Aktivität</a:t>
            </a:r>
            <a:endParaRPr lang="en-US" sz="1800" dirty="0"/>
          </a:p>
          <a:p>
            <a:pPr lvl="1"/>
            <a:r>
              <a:rPr lang="en-US" sz="1800" dirty="0" err="1"/>
              <a:t>Ernährung</a:t>
            </a:r>
            <a:endParaRPr lang="en-US" sz="1800" dirty="0"/>
          </a:p>
        </p:txBody>
      </p:sp>
      <p:sp>
        <p:nvSpPr>
          <p:cNvPr id="77828" name="Rectangle 4"/>
          <p:cNvSpPr>
            <a:spLocks noGrp="1" noChangeArrowheads="1"/>
          </p:cNvSpPr>
          <p:nvPr>
            <p:ph type="title"/>
          </p:nvPr>
        </p:nvSpPr>
        <p:spPr>
          <a:xfrm>
            <a:off x="3009900" y="390123"/>
            <a:ext cx="6172200" cy="557213"/>
          </a:xfrm>
        </p:spPr>
        <p:txBody>
          <a:bodyPr>
            <a:noAutofit/>
          </a:bodyPr>
          <a:lstStyle/>
          <a:p>
            <a:r>
              <a:rPr lang="en-US" sz="2100" dirty="0" err="1"/>
              <a:t>Welchen</a:t>
            </a:r>
            <a:r>
              <a:rPr lang="en-US" sz="2100" dirty="0"/>
              <a:t> </a:t>
            </a:r>
            <a:r>
              <a:rPr lang="en-US" sz="2100" dirty="0" err="1"/>
              <a:t>Einfluss</a:t>
            </a:r>
            <a:r>
              <a:rPr lang="en-US" sz="2100" dirty="0"/>
              <a:t> hat die </a:t>
            </a:r>
            <a:r>
              <a:rPr lang="en-US" sz="2100" dirty="0" err="1"/>
              <a:t>Lebensweise</a:t>
            </a:r>
            <a:r>
              <a:rPr lang="en-US" sz="2100" dirty="0"/>
              <a:t> auf das </a:t>
            </a:r>
            <a:r>
              <a:rPr lang="en-US" sz="2100" dirty="0" err="1"/>
              <a:t>Risiko</a:t>
            </a:r>
            <a:r>
              <a:rPr lang="en-US" sz="2100" dirty="0"/>
              <a:t> </a:t>
            </a:r>
            <a:r>
              <a:rPr lang="en-US" sz="2100" dirty="0" err="1"/>
              <a:t>für</a:t>
            </a:r>
            <a:r>
              <a:rPr lang="en-US" sz="2100" dirty="0"/>
              <a:t> </a:t>
            </a:r>
            <a:r>
              <a:rPr lang="en-US" sz="2100" dirty="0" err="1"/>
              <a:t>eine</a:t>
            </a:r>
            <a:r>
              <a:rPr lang="en-US" sz="2100" dirty="0"/>
              <a:t> RA?</a:t>
            </a:r>
            <a:endParaRPr lang="de-DE" altLang="de-DE" sz="2100" dirty="0"/>
          </a:p>
        </p:txBody>
      </p:sp>
      <p:sp>
        <p:nvSpPr>
          <p:cNvPr id="7" name="Textfeld 6"/>
          <p:cNvSpPr txBox="1"/>
          <p:nvPr/>
        </p:nvSpPr>
        <p:spPr>
          <a:xfrm>
            <a:off x="3009901" y="6482372"/>
            <a:ext cx="6876737" cy="276999"/>
          </a:xfrm>
          <a:prstGeom prst="rect">
            <a:avLst/>
          </a:prstGeom>
          <a:noFill/>
        </p:spPr>
        <p:txBody>
          <a:bodyPr wrap="square" rtlCol="0">
            <a:spAutoFit/>
          </a:bodyPr>
          <a:lstStyle/>
          <a:p>
            <a:pPr algn="l"/>
            <a:r>
              <a:rPr lang="en-US" sz="1200" dirty="0">
                <a:solidFill>
                  <a:prstClr val="black"/>
                </a:solidFill>
                <a:latin typeface="Gill Sans MT"/>
              </a:rPr>
              <a:t>Hahn, J. et al., Arthritis Care &amp; Research, 2022, DOI 10.1002/acr.24862</a:t>
            </a:r>
            <a:endParaRPr lang="de-DE" sz="1200" dirty="0">
              <a:solidFill>
                <a:prstClr val="black"/>
              </a:solidFill>
              <a:latin typeface="Gill Sans MT"/>
            </a:endParaRPr>
          </a:p>
        </p:txBody>
      </p:sp>
      <p:sp>
        <p:nvSpPr>
          <p:cNvPr id="5" name="Abgerundetes Rechteck 4"/>
          <p:cNvSpPr/>
          <p:nvPr/>
        </p:nvSpPr>
        <p:spPr>
          <a:xfrm>
            <a:off x="4002252" y="3110865"/>
            <a:ext cx="3478876"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800" dirty="0">
                <a:solidFill>
                  <a:prstClr val="white"/>
                </a:solidFill>
                <a:latin typeface="Gill Sans MT"/>
              </a:rPr>
              <a:t>Jeder einzelne Faktor vermindert RA-Risiko um mindestens 13%</a:t>
            </a:r>
          </a:p>
        </p:txBody>
      </p:sp>
      <p:sp>
        <p:nvSpPr>
          <p:cNvPr id="6" name="Abgerundetes Rechteck 5"/>
          <p:cNvSpPr/>
          <p:nvPr/>
        </p:nvSpPr>
        <p:spPr>
          <a:xfrm>
            <a:off x="7189124" y="3709514"/>
            <a:ext cx="3478876" cy="910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800" dirty="0">
                <a:solidFill>
                  <a:prstClr val="white"/>
                </a:solidFill>
                <a:latin typeface="Gill Sans MT"/>
              </a:rPr>
              <a:t>Risikoreduktion v.a. für </a:t>
            </a:r>
            <a:r>
              <a:rPr lang="de-DE" sz="1800" dirty="0" err="1">
                <a:solidFill>
                  <a:prstClr val="white"/>
                </a:solidFill>
                <a:latin typeface="Gill Sans MT"/>
              </a:rPr>
              <a:t>seropositive</a:t>
            </a:r>
            <a:r>
              <a:rPr lang="de-DE" sz="1800" dirty="0">
                <a:solidFill>
                  <a:prstClr val="white"/>
                </a:solidFill>
                <a:latin typeface="Gill Sans MT"/>
              </a:rPr>
              <a:t> RA: HR bei gesunder Lebensweise 0,25 (0,09-0,69)</a:t>
            </a:r>
          </a:p>
        </p:txBody>
      </p:sp>
      <p:sp>
        <p:nvSpPr>
          <p:cNvPr id="8" name="Abgerundetes Rechteck 7"/>
          <p:cNvSpPr/>
          <p:nvPr/>
        </p:nvSpPr>
        <p:spPr>
          <a:xfrm>
            <a:off x="4002252" y="4468328"/>
            <a:ext cx="3478876" cy="6858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800" dirty="0">
                <a:solidFill>
                  <a:prstClr val="black"/>
                </a:solidFill>
                <a:latin typeface="Gill Sans MT"/>
              </a:rPr>
              <a:t>34% aller RA-Fälle durch gesunde Lebenswiese vermeidbar! </a:t>
            </a:r>
          </a:p>
        </p:txBody>
      </p:sp>
    </p:spTree>
    <p:extLst>
      <p:ext uri="{BB962C8B-B14F-4D97-AF65-F5344CB8AC3E}">
        <p14:creationId xmlns:p14="http://schemas.microsoft.com/office/powerpoint/2010/main" val="276332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96838" y="6095995"/>
            <a:ext cx="51126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Alfredsson</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L. et. al.; Arth &amp; </a:t>
            </a: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Rheum</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76: 872-878, 2024</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 name="Titel 1"/>
          <p:cNvSpPr>
            <a:spLocks noGrp="1"/>
          </p:cNvSpPr>
          <p:nvPr>
            <p:ph type="title"/>
          </p:nvPr>
        </p:nvSpPr>
        <p:spPr/>
        <p:txBody>
          <a:bodyPr anchor="t">
            <a:noAutofit/>
          </a:bodyPr>
          <a:lstStyle/>
          <a:p>
            <a:r>
              <a:rPr lang="en-US" sz="2800" dirty="0" err="1" smtClean="0"/>
              <a:t>Krankheitsaktivität</a:t>
            </a:r>
            <a:r>
              <a:rPr lang="en-US" sz="2800" dirty="0" smtClean="0"/>
              <a:t> und </a:t>
            </a:r>
            <a:r>
              <a:rPr lang="en-US" sz="2800" dirty="0" err="1" smtClean="0"/>
              <a:t>Gesundheitsbezogene</a:t>
            </a:r>
            <a:r>
              <a:rPr lang="en-US" sz="2800" dirty="0" smtClean="0"/>
              <a:t> </a:t>
            </a:r>
            <a:r>
              <a:rPr lang="en-US" sz="2800" dirty="0" err="1" smtClean="0"/>
              <a:t>Lebensqualität</a:t>
            </a:r>
            <a:r>
              <a:rPr lang="en-US" sz="2800" dirty="0" smtClean="0"/>
              <a:t> </a:t>
            </a:r>
            <a:r>
              <a:rPr lang="en-US" sz="2800" dirty="0" err="1" smtClean="0"/>
              <a:t>bei</a:t>
            </a:r>
            <a:r>
              <a:rPr lang="en-US" sz="2800" dirty="0" smtClean="0"/>
              <a:t> RA-</a:t>
            </a:r>
            <a:r>
              <a:rPr lang="en-US" sz="2800" dirty="0" err="1" smtClean="0"/>
              <a:t>Patienten</a:t>
            </a:r>
            <a:r>
              <a:rPr lang="en-US" sz="2800" dirty="0" smtClean="0"/>
              <a:t>: Rolle des </a:t>
            </a:r>
            <a:r>
              <a:rPr lang="en-US" sz="2800" dirty="0" err="1" smtClean="0"/>
              <a:t>Alkohols</a:t>
            </a:r>
            <a:endParaRPr lang="en-US" sz="2000" dirty="0"/>
          </a:p>
        </p:txBody>
      </p:sp>
      <p:sp>
        <p:nvSpPr>
          <p:cNvPr id="6" name="Inhaltsplatzhalter 5"/>
          <p:cNvSpPr>
            <a:spLocks noGrp="1"/>
          </p:cNvSpPr>
          <p:nvPr>
            <p:ph sz="quarter" idx="1"/>
          </p:nvPr>
        </p:nvSpPr>
        <p:spPr/>
        <p:txBody>
          <a:bodyPr>
            <a:normAutofit lnSpcReduction="10000"/>
          </a:bodyPr>
          <a:lstStyle/>
          <a:p>
            <a:r>
              <a:rPr lang="de-DE" dirty="0" smtClean="0"/>
              <a:t>EIRA-Kohorte: 1228 Patienten mit neu aufgetretener RA</a:t>
            </a:r>
          </a:p>
          <a:p>
            <a:r>
              <a:rPr lang="de-DE" dirty="0" smtClean="0"/>
              <a:t>Nach einem Jahr:  Vergleich Alkohol-Abstinente mit Konsumenten: </a:t>
            </a:r>
          </a:p>
          <a:p>
            <a:pPr lvl="1"/>
            <a:r>
              <a:rPr lang="de-DE" dirty="0" smtClean="0"/>
              <a:t>Mehr Schmerz </a:t>
            </a:r>
          </a:p>
          <a:p>
            <a:pPr lvl="1"/>
            <a:r>
              <a:rPr lang="de-DE" dirty="0" smtClean="0"/>
              <a:t>mehr Fatigue</a:t>
            </a:r>
          </a:p>
          <a:p>
            <a:pPr lvl="1"/>
            <a:r>
              <a:rPr lang="de-DE" dirty="0" smtClean="0"/>
              <a:t>Höhere Gelenkindizes, </a:t>
            </a:r>
          </a:p>
          <a:p>
            <a:pPr lvl="1"/>
            <a:r>
              <a:rPr lang="de-DE" dirty="0" smtClean="0"/>
              <a:t>geringere Lebensqualität</a:t>
            </a:r>
          </a:p>
          <a:p>
            <a:r>
              <a:rPr lang="de-DE" dirty="0" smtClean="0"/>
              <a:t>Patienten, die nach Diagnosestellung abstinent wurden: </a:t>
            </a:r>
            <a:br>
              <a:rPr lang="de-DE" dirty="0" smtClean="0"/>
            </a:br>
            <a:r>
              <a:rPr lang="de-DE" dirty="0" smtClean="0"/>
              <a:t>Anfangs gleiche Krankheitsaktivität wie Patienten, die weitertranken!</a:t>
            </a:r>
          </a:p>
          <a:p>
            <a:pPr marL="274320" lvl="1" indent="0">
              <a:buNone/>
            </a:pPr>
            <a:r>
              <a:rPr lang="de-DE" dirty="0" smtClean="0"/>
              <a:t>Nach einem Jahr: </a:t>
            </a:r>
          </a:p>
          <a:p>
            <a:pPr lvl="1"/>
            <a:r>
              <a:rPr lang="de-DE" dirty="0" smtClean="0"/>
              <a:t>höhere Krankheitsaktivität, </a:t>
            </a:r>
          </a:p>
          <a:p>
            <a:pPr lvl="1"/>
            <a:r>
              <a:rPr lang="de-DE" dirty="0" smtClean="0"/>
              <a:t>mehr Schmerz, </a:t>
            </a:r>
          </a:p>
          <a:p>
            <a:pPr lvl="1"/>
            <a:r>
              <a:rPr lang="de-DE" dirty="0" smtClean="0"/>
              <a:t>weniger Lebensqualität</a:t>
            </a:r>
          </a:p>
          <a:p>
            <a:pPr lvl="1"/>
            <a:endParaRPr lang="de-DE" dirty="0" smtClean="0"/>
          </a:p>
        </p:txBody>
      </p:sp>
      <p:pic>
        <p:nvPicPr>
          <p:cNvPr id="7" name="Grafik 6"/>
          <p:cNvPicPr>
            <a:picLocks noChangeAspect="1"/>
          </p:cNvPicPr>
          <p:nvPr/>
        </p:nvPicPr>
        <p:blipFill>
          <a:blip r:embed="rId3"/>
          <a:stretch>
            <a:fillRect/>
          </a:stretch>
        </p:blipFill>
        <p:spPr>
          <a:xfrm>
            <a:off x="3667125" y="218181"/>
            <a:ext cx="8291512" cy="6220072"/>
          </a:xfrm>
          <a:prstGeom prst="rect">
            <a:avLst/>
          </a:prstGeom>
        </p:spPr>
      </p:pic>
      <p:sp>
        <p:nvSpPr>
          <p:cNvPr id="10" name="Textfeld 9"/>
          <p:cNvSpPr txBox="1"/>
          <p:nvPr/>
        </p:nvSpPr>
        <p:spPr>
          <a:xfrm>
            <a:off x="5533306" y="6438253"/>
            <a:ext cx="5551520" cy="338554"/>
          </a:xfrm>
          <a:prstGeom prst="rect">
            <a:avLst/>
          </a:prstGeom>
          <a:solidFill>
            <a:schemeClr val="bg1"/>
          </a:solidFill>
        </p:spPr>
        <p:txBody>
          <a:bodyPr wrap="none" rtlCol="0">
            <a:spAutoFit/>
          </a:bodyPr>
          <a:lstStyle/>
          <a:p>
            <a:r>
              <a:rPr lang="de-DE" sz="800" dirty="0">
                <a:hlinkClick r:id="rId4"/>
              </a:rPr>
              <a:t>https://www.neuepresse.de/resizer/v2/IGU5LGJ25ZBMRLCA4NIAHXO74M.jpg?auth</a:t>
            </a:r>
            <a:r>
              <a:rPr lang="de-DE" sz="800" dirty="0" smtClean="0"/>
              <a:t>=</a:t>
            </a:r>
          </a:p>
          <a:p>
            <a:r>
              <a:rPr lang="de-DE" sz="800" dirty="0" smtClean="0"/>
              <a:t>770f83c31e58c4eb70da0bc11da2b74abd62c7dc34a8dfe2ad89f77abd75b967&amp;quality=70&amp;width=1441&amp;height=1081&amp;smart=</a:t>
            </a:r>
            <a:r>
              <a:rPr lang="de-DE" sz="800" dirty="0" err="1" smtClean="0"/>
              <a:t>true</a:t>
            </a:r>
            <a:endParaRPr lang="de-DE" sz="800" dirty="0"/>
          </a:p>
        </p:txBody>
      </p:sp>
    </p:spTree>
    <p:extLst>
      <p:ext uri="{BB962C8B-B14F-4D97-AF65-F5344CB8AC3E}">
        <p14:creationId xmlns:p14="http://schemas.microsoft.com/office/powerpoint/2010/main" val="19656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6" end="6"/>
                                            </p:txEl>
                                          </p:spTgt>
                                        </p:tgtEl>
                                        <p:attrNameLst>
                                          <p:attrName>style.visibility</p:attrName>
                                        </p:attrNameLst>
                                      </p:cBhvr>
                                      <p:to>
                                        <p:strVal val="visible"/>
                                      </p:to>
                                    </p:set>
                                    <p:anim calcmode="lin" valueType="num">
                                      <p:cBhvr>
                                        <p:cTn id="14"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16" dur="500"/>
                                        <p:tgtEl>
                                          <p:spTgt spid="6">
                                            <p:txEl>
                                              <p:pRg st="6" end="6"/>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 calcmode="lin" valueType="num">
                                      <p:cBhvr>
                                        <p:cTn id="19"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21" dur="500"/>
                                        <p:tgtEl>
                                          <p:spTgt spid="6">
                                            <p:txEl>
                                              <p:pRg st="7" end="7"/>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xEl>
                                              <p:pRg st="8" end="8"/>
                                            </p:txEl>
                                          </p:spTgt>
                                        </p:tgtEl>
                                        <p:attrNameLst>
                                          <p:attrName>style.visibility</p:attrName>
                                        </p:attrNameLst>
                                      </p:cBhvr>
                                      <p:to>
                                        <p:strVal val="visible"/>
                                      </p:to>
                                    </p:set>
                                    <p:anim calcmode="lin" valueType="num">
                                      <p:cBhvr>
                                        <p:cTn id="24"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25"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26" dur="500"/>
                                        <p:tgtEl>
                                          <p:spTgt spid="6">
                                            <p:txEl>
                                              <p:pRg st="8" end="8"/>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 calcmode="lin" valueType="num">
                                      <p:cBhvr>
                                        <p:cTn id="29"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31" dur="500"/>
                                        <p:tgtEl>
                                          <p:spTgt spid="6">
                                            <p:txEl>
                                              <p:pRg st="9" end="9"/>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 calcmode="lin" valueType="num">
                                      <p:cBhvr>
                                        <p:cTn id="34" dur="5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36" dur="500"/>
                                        <p:tgtEl>
                                          <p:spTgt spid="6">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741868" y="141116"/>
            <a:ext cx="8450132" cy="990600"/>
          </a:xfrm>
        </p:spPr>
        <p:txBody>
          <a:bodyPr anchor="t">
            <a:noAutofit/>
          </a:bodyPr>
          <a:lstStyle/>
          <a:p>
            <a:r>
              <a:rPr lang="en-US" sz="2400" dirty="0"/>
              <a:t>Anti-</a:t>
            </a:r>
            <a:r>
              <a:rPr lang="en-US" sz="2400" dirty="0" err="1"/>
              <a:t>inflammatorische</a:t>
            </a:r>
            <a:r>
              <a:rPr lang="en-US" sz="2400" dirty="0"/>
              <a:t> </a:t>
            </a:r>
            <a:r>
              <a:rPr lang="en-US" sz="2400" dirty="0" err="1"/>
              <a:t>Diät</a:t>
            </a:r>
            <a:r>
              <a:rPr lang="en-US" sz="2400" dirty="0"/>
              <a:t> </a:t>
            </a:r>
            <a:r>
              <a:rPr lang="en-US" sz="2400" dirty="0" err="1"/>
              <a:t>bei</a:t>
            </a:r>
            <a:r>
              <a:rPr lang="en-US" sz="2400" dirty="0"/>
              <a:t> RA (ADIRA)</a:t>
            </a:r>
            <a:br>
              <a:rPr lang="en-US" sz="2400" dirty="0"/>
            </a:br>
            <a:r>
              <a:rPr lang="en-US" sz="2400" dirty="0" err="1"/>
              <a:t>eine</a:t>
            </a:r>
            <a:r>
              <a:rPr lang="en-US" sz="2400" dirty="0"/>
              <a:t> </a:t>
            </a:r>
            <a:r>
              <a:rPr lang="en-US" sz="2400" dirty="0" err="1"/>
              <a:t>randomisierte</a:t>
            </a:r>
            <a:r>
              <a:rPr lang="en-US" sz="2400" dirty="0"/>
              <a:t>, </a:t>
            </a:r>
            <a:r>
              <a:rPr lang="en-US" sz="2400" dirty="0" err="1"/>
              <a:t>kontrollierte</a:t>
            </a:r>
            <a:r>
              <a:rPr lang="en-US" sz="2400" dirty="0"/>
              <a:t> Crossover –</a:t>
            </a:r>
            <a:r>
              <a:rPr lang="en-US" sz="2400" dirty="0" err="1"/>
              <a:t>Studie</a:t>
            </a:r>
            <a:endParaRPr lang="de-DE" sz="2400" dirty="0"/>
          </a:p>
        </p:txBody>
      </p:sp>
      <p:sp>
        <p:nvSpPr>
          <p:cNvPr id="4" name="Textfeld 3"/>
          <p:cNvSpPr txBox="1"/>
          <p:nvPr/>
        </p:nvSpPr>
        <p:spPr>
          <a:xfrm>
            <a:off x="2441786" y="6415336"/>
            <a:ext cx="4665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Vadell</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A. KE. et al.; Am J </a:t>
            </a: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Clin</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a:t>
            </a:r>
            <a:r>
              <a:rPr kumimoji="0" lang="de-DE" sz="1800" b="0" i="0" u="none" strike="noStrike" kern="1200" cap="none" spc="0" normalizeH="0" baseline="0" noProof="0" dirty="0" err="1">
                <a:ln>
                  <a:noFill/>
                </a:ln>
                <a:solidFill>
                  <a:prstClr val="black"/>
                </a:solidFill>
                <a:effectLst/>
                <a:uLnTx/>
                <a:uFillTx/>
                <a:latin typeface="Gill Sans MT"/>
                <a:ea typeface="+mn-ea"/>
                <a:cs typeface="+mn-cs"/>
              </a:rPr>
              <a:t>Nutr</a:t>
            </a:r>
            <a:r>
              <a:rPr kumimoji="0" lang="de-DE" sz="1800" b="0" i="0" u="none" strike="noStrike" kern="1200" cap="none" spc="0" normalizeH="0" baseline="0" noProof="0" dirty="0">
                <a:ln>
                  <a:noFill/>
                </a:ln>
                <a:solidFill>
                  <a:prstClr val="black"/>
                </a:solidFill>
                <a:effectLst/>
                <a:uLnTx/>
                <a:uFillTx/>
                <a:latin typeface="Gill Sans MT"/>
                <a:ea typeface="+mn-ea"/>
                <a:cs typeface="+mn-cs"/>
              </a:rPr>
              <a:t> 00:1–I1, 2020</a:t>
            </a:r>
          </a:p>
        </p:txBody>
      </p:sp>
      <p:grpSp>
        <p:nvGrpSpPr>
          <p:cNvPr id="6" name="Group 4"/>
          <p:cNvGrpSpPr>
            <a:grpSpLocks noChangeAspect="1"/>
          </p:cNvGrpSpPr>
          <p:nvPr/>
        </p:nvGrpSpPr>
        <p:grpSpPr bwMode="auto">
          <a:xfrm>
            <a:off x="6918842" y="1507780"/>
            <a:ext cx="5111750" cy="4654550"/>
            <a:chOff x="1270" y="857"/>
            <a:chExt cx="3220" cy="2932"/>
          </a:xfrm>
        </p:grpSpPr>
        <p:sp>
          <p:nvSpPr>
            <p:cNvPr id="7" name="AutoShape 3"/>
            <p:cNvSpPr>
              <a:spLocks noChangeAspect="1" noChangeArrowheads="1" noTextEdit="1"/>
            </p:cNvSpPr>
            <p:nvPr/>
          </p:nvSpPr>
          <p:spPr bwMode="auto">
            <a:xfrm>
              <a:off x="1270" y="857"/>
              <a:ext cx="3220" cy="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 y="857"/>
              <a:ext cx="3226" cy="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pieren 16"/>
          <p:cNvGrpSpPr/>
          <p:nvPr/>
        </p:nvGrpSpPr>
        <p:grpSpPr>
          <a:xfrm>
            <a:off x="3530650" y="2209586"/>
            <a:ext cx="3297242" cy="3416320"/>
            <a:chOff x="252782" y="1682856"/>
            <a:chExt cx="3297242" cy="3416320"/>
          </a:xfrm>
        </p:grpSpPr>
        <p:sp>
          <p:nvSpPr>
            <p:cNvPr id="2" name="Textfeld 1"/>
            <p:cNvSpPr txBox="1"/>
            <p:nvPr/>
          </p:nvSpPr>
          <p:spPr>
            <a:xfrm>
              <a:off x="252782" y="1682856"/>
              <a:ext cx="3297242" cy="3416320"/>
            </a:xfrm>
            <a:prstGeom prst="rect">
              <a:avLst/>
            </a:prstGeom>
            <a:solidFill>
              <a:schemeClr val="accent2">
                <a:lumMod val="75000"/>
              </a:schemeClr>
            </a:solidFill>
            <a:ln w="19050">
              <a:solidFill>
                <a:schemeClr val="tx2">
                  <a:lumMod val="75000"/>
                </a:schemeClr>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Protein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Ballaststoffe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Gesättigte FS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a:ln>
                    <a:noFill/>
                  </a:ln>
                  <a:solidFill>
                    <a:prstClr val="white"/>
                  </a:solidFill>
                  <a:effectLst/>
                  <a:uLnTx/>
                  <a:uFillTx/>
                  <a:latin typeface="Gill Sans MT"/>
                  <a:ea typeface="+mn-ea"/>
                  <a:cs typeface="+mn-cs"/>
                </a:rPr>
                <a:t>Mehrf</a:t>
              </a:r>
              <a:r>
                <a:rPr kumimoji="0" lang="de-DE" sz="2400" b="0" i="0" u="none" strike="noStrike" kern="1200" cap="none" spc="0" normalizeH="0" baseline="0" noProof="0" dirty="0">
                  <a:ln>
                    <a:noFill/>
                  </a:ln>
                  <a:solidFill>
                    <a:prstClr val="white"/>
                  </a:solidFill>
                  <a:effectLst/>
                  <a:uLnTx/>
                  <a:uFillTx/>
                  <a:latin typeface="Gill Sans MT"/>
                  <a:ea typeface="+mn-ea"/>
                  <a:cs typeface="+mn-cs"/>
                </a:rPr>
                <a:t>. </a:t>
              </a:r>
              <a:r>
                <a:rPr kumimoji="0" lang="de-DE" sz="2400" b="0" i="0" u="none" strike="noStrike" kern="1200" cap="none" spc="0" normalizeH="0" baseline="0" noProof="0" dirty="0" err="1">
                  <a:ln>
                    <a:noFill/>
                  </a:ln>
                  <a:solidFill>
                    <a:prstClr val="white"/>
                  </a:solidFill>
                  <a:effectLst/>
                  <a:uLnTx/>
                  <a:uFillTx/>
                  <a:latin typeface="Gill Sans MT"/>
                  <a:ea typeface="+mn-ea"/>
                  <a:cs typeface="+mn-cs"/>
                </a:rPr>
                <a:t>ungesätt</a:t>
              </a:r>
              <a:r>
                <a:rPr kumimoji="0" lang="de-DE" sz="2400" b="0" i="0" u="none" strike="noStrike" kern="1200" cap="none" spc="0" normalizeH="0" baseline="0" noProof="0" dirty="0">
                  <a:ln>
                    <a:noFill/>
                  </a:ln>
                  <a:solidFill>
                    <a:prstClr val="white"/>
                  </a:solidFill>
                  <a:effectLst/>
                  <a:uLnTx/>
                  <a:uFillTx/>
                  <a:latin typeface="Gill Sans MT"/>
                  <a:ea typeface="+mn-ea"/>
                  <a:cs typeface="+mn-cs"/>
                </a:rPr>
                <a:t>. FS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Vitamin 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Vitamin 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Vitamin 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Selen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Zink</a:t>
              </a:r>
            </a:p>
          </p:txBody>
        </p:sp>
        <p:sp>
          <p:nvSpPr>
            <p:cNvPr id="10" name="Ellipse 9"/>
            <p:cNvSpPr/>
            <p:nvPr/>
          </p:nvSpPr>
          <p:spPr>
            <a:xfrm>
              <a:off x="2919022" y="2112924"/>
              <a:ext cx="320937" cy="32707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Gill Sans MT"/>
                  <a:ea typeface="+mn-ea"/>
                  <a:cs typeface="+mn-cs"/>
                </a:rPr>
                <a:t>+</a:t>
              </a:r>
            </a:p>
          </p:txBody>
        </p:sp>
        <p:grpSp>
          <p:nvGrpSpPr>
            <p:cNvPr id="16" name="Gruppieren 15"/>
            <p:cNvGrpSpPr/>
            <p:nvPr/>
          </p:nvGrpSpPr>
          <p:grpSpPr>
            <a:xfrm>
              <a:off x="2919022" y="1745132"/>
              <a:ext cx="320937" cy="327071"/>
              <a:chOff x="2110289" y="1753818"/>
              <a:chExt cx="320937" cy="327071"/>
            </a:xfrm>
          </p:grpSpPr>
          <p:sp>
            <p:nvSpPr>
              <p:cNvPr id="11" name="Ellipse 10"/>
              <p:cNvSpPr/>
              <p:nvPr/>
            </p:nvSpPr>
            <p:spPr>
              <a:xfrm>
                <a:off x="2110289" y="1753818"/>
                <a:ext cx="320937" cy="3270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4400" b="0"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13" name="Gerader Verbinder 12"/>
              <p:cNvCxnSpPr/>
              <p:nvPr/>
            </p:nvCxnSpPr>
            <p:spPr>
              <a:xfrm>
                <a:off x="2140774" y="1917353"/>
                <a:ext cx="225910"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8" name="Gruppieren 17"/>
            <p:cNvGrpSpPr/>
            <p:nvPr/>
          </p:nvGrpSpPr>
          <p:grpSpPr>
            <a:xfrm>
              <a:off x="2919022" y="2480716"/>
              <a:ext cx="320937" cy="327071"/>
              <a:chOff x="2110289" y="1753818"/>
              <a:chExt cx="320937" cy="327071"/>
            </a:xfrm>
          </p:grpSpPr>
          <p:sp>
            <p:nvSpPr>
              <p:cNvPr id="19" name="Ellipse 18"/>
              <p:cNvSpPr/>
              <p:nvPr/>
            </p:nvSpPr>
            <p:spPr>
              <a:xfrm>
                <a:off x="2110289" y="1753818"/>
                <a:ext cx="320937" cy="3270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4400" b="0"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0" name="Gerader Verbinder 19"/>
              <p:cNvCxnSpPr/>
              <p:nvPr/>
            </p:nvCxnSpPr>
            <p:spPr>
              <a:xfrm>
                <a:off x="2140774" y="1917353"/>
                <a:ext cx="225910"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2919022" y="4687468"/>
              <a:ext cx="320937" cy="327071"/>
              <a:chOff x="2110289" y="1753818"/>
              <a:chExt cx="320937" cy="327071"/>
            </a:xfrm>
          </p:grpSpPr>
          <p:sp>
            <p:nvSpPr>
              <p:cNvPr id="22" name="Ellipse 21"/>
              <p:cNvSpPr/>
              <p:nvPr/>
            </p:nvSpPr>
            <p:spPr>
              <a:xfrm>
                <a:off x="2110289" y="1753818"/>
                <a:ext cx="320937" cy="3270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4400" b="0"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23" name="Gerader Verbinder 22"/>
              <p:cNvCxnSpPr/>
              <p:nvPr/>
            </p:nvCxnSpPr>
            <p:spPr>
              <a:xfrm>
                <a:off x="2140774" y="1917353"/>
                <a:ext cx="225910"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4" name="Ellipse 23"/>
            <p:cNvSpPr/>
            <p:nvPr/>
          </p:nvSpPr>
          <p:spPr>
            <a:xfrm>
              <a:off x="2919022" y="2848508"/>
              <a:ext cx="320937" cy="32707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Gill Sans MT"/>
                  <a:ea typeface="+mn-ea"/>
                  <a:cs typeface="+mn-cs"/>
                </a:rPr>
                <a:t>+</a:t>
              </a:r>
            </a:p>
          </p:txBody>
        </p:sp>
        <p:sp>
          <p:nvSpPr>
            <p:cNvPr id="25" name="Ellipse 24"/>
            <p:cNvSpPr/>
            <p:nvPr/>
          </p:nvSpPr>
          <p:spPr>
            <a:xfrm>
              <a:off x="2919022" y="3584092"/>
              <a:ext cx="320937" cy="32707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Gill Sans MT"/>
                  <a:ea typeface="+mn-ea"/>
                  <a:cs typeface="+mn-cs"/>
                </a:rPr>
                <a:t>+</a:t>
              </a:r>
            </a:p>
          </p:txBody>
        </p:sp>
        <p:sp>
          <p:nvSpPr>
            <p:cNvPr id="26" name="Ellipse 25"/>
            <p:cNvSpPr/>
            <p:nvPr/>
          </p:nvSpPr>
          <p:spPr>
            <a:xfrm>
              <a:off x="2919022" y="3951884"/>
              <a:ext cx="320937" cy="32707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Gill Sans MT"/>
                  <a:ea typeface="+mn-ea"/>
                  <a:cs typeface="+mn-cs"/>
                </a:rPr>
                <a:t>+</a:t>
              </a:r>
            </a:p>
          </p:txBody>
        </p:sp>
        <p:sp>
          <p:nvSpPr>
            <p:cNvPr id="27" name="Ellipse 26"/>
            <p:cNvSpPr/>
            <p:nvPr/>
          </p:nvSpPr>
          <p:spPr>
            <a:xfrm>
              <a:off x="2919022" y="4319676"/>
              <a:ext cx="320937" cy="32707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Gill Sans MT"/>
                  <a:ea typeface="+mn-ea"/>
                  <a:cs typeface="+mn-cs"/>
                </a:rPr>
                <a:t>+</a:t>
              </a:r>
            </a:p>
          </p:txBody>
        </p:sp>
        <p:grpSp>
          <p:nvGrpSpPr>
            <p:cNvPr id="28" name="Gruppieren 27"/>
            <p:cNvGrpSpPr/>
            <p:nvPr/>
          </p:nvGrpSpPr>
          <p:grpSpPr>
            <a:xfrm>
              <a:off x="2919022" y="3216300"/>
              <a:ext cx="320937" cy="327071"/>
              <a:chOff x="2110289" y="1753818"/>
              <a:chExt cx="320937" cy="327071"/>
            </a:xfrm>
          </p:grpSpPr>
          <p:sp>
            <p:nvSpPr>
              <p:cNvPr id="29" name="Ellipse 28"/>
              <p:cNvSpPr/>
              <p:nvPr/>
            </p:nvSpPr>
            <p:spPr>
              <a:xfrm>
                <a:off x="2110289" y="1753818"/>
                <a:ext cx="320937" cy="3270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4400" b="0" i="0" u="none" strike="noStrike" kern="1200" cap="none" spc="0" normalizeH="0" baseline="0" noProof="0" dirty="0">
                  <a:ln>
                    <a:noFill/>
                  </a:ln>
                  <a:solidFill>
                    <a:prstClr val="white"/>
                  </a:solidFill>
                  <a:effectLst/>
                  <a:uLnTx/>
                  <a:uFillTx/>
                  <a:latin typeface="Gill Sans MT"/>
                  <a:ea typeface="+mn-ea"/>
                  <a:cs typeface="+mn-cs"/>
                </a:endParaRPr>
              </a:p>
            </p:txBody>
          </p:sp>
          <p:cxnSp>
            <p:nvCxnSpPr>
              <p:cNvPr id="30" name="Gerader Verbinder 29"/>
              <p:cNvCxnSpPr/>
              <p:nvPr/>
            </p:nvCxnSpPr>
            <p:spPr>
              <a:xfrm>
                <a:off x="2140774" y="1917353"/>
                <a:ext cx="225910"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grpSp>
      </p:grpSp>
      <p:sp>
        <p:nvSpPr>
          <p:cNvPr id="5" name="Textfeld 4"/>
          <p:cNvSpPr txBox="1"/>
          <p:nvPr/>
        </p:nvSpPr>
        <p:spPr>
          <a:xfrm>
            <a:off x="3859493" y="1255152"/>
            <a:ext cx="2685030" cy="830997"/>
          </a:xfrm>
          <a:prstGeom prst="rect">
            <a:avLst/>
          </a:prstGeom>
          <a:solidFill>
            <a:schemeClr val="accent2">
              <a:lumMod val="60000"/>
              <a:lumOff val="40000"/>
            </a:schemeClr>
          </a:solidFill>
        </p:spPr>
        <p:txBody>
          <a:bodyPr wrap="none" rtlCol="0">
            <a:spAutoFit/>
          </a:bodyPr>
          <a:lstStyle/>
          <a:p>
            <a:r>
              <a:rPr lang="de-DE" dirty="0" smtClean="0">
                <a:latin typeface="Calibri" panose="020F0502020204030204" pitchFamily="34" charset="0"/>
                <a:cs typeface="Calibri" panose="020F0502020204030204" pitchFamily="34" charset="0"/>
              </a:rPr>
              <a:t>Gehalt im Vergleich </a:t>
            </a:r>
          </a:p>
          <a:p>
            <a:r>
              <a:rPr lang="de-DE" dirty="0" smtClean="0">
                <a:latin typeface="Calibri" panose="020F0502020204030204" pitchFamily="34" charset="0"/>
                <a:cs typeface="Calibri" panose="020F0502020204030204" pitchFamily="34" charset="0"/>
              </a:rPr>
              <a:t>zur Normalkost</a:t>
            </a:r>
            <a:endParaRPr lang="de-DE" dirty="0">
              <a:latin typeface="Calibri" panose="020F0502020204030204" pitchFamily="34" charset="0"/>
              <a:cs typeface="Calibri" panose="020F0502020204030204" pitchFamily="34" charset="0"/>
            </a:endParaRPr>
          </a:p>
        </p:txBody>
      </p:sp>
      <p:graphicFrame>
        <p:nvGraphicFramePr>
          <p:cNvPr id="31" name="Tabelle 30"/>
          <p:cNvGraphicFramePr>
            <a:graphicFrameLocks noGrp="1"/>
          </p:cNvGraphicFramePr>
          <p:nvPr>
            <p:extLst>
              <p:ext uri="{D42A27DB-BD31-4B8C-83A1-F6EECF244321}">
                <p14:modId xmlns:p14="http://schemas.microsoft.com/office/powerpoint/2010/main" val="1668070609"/>
              </p:ext>
            </p:extLst>
          </p:nvPr>
        </p:nvGraphicFramePr>
        <p:xfrm>
          <a:off x="165743" y="389192"/>
          <a:ext cx="3319432" cy="5760720"/>
        </p:xfrm>
        <a:graphic>
          <a:graphicData uri="http://schemas.openxmlformats.org/drawingml/2006/table">
            <a:tbl>
              <a:tblPr firstRow="1" bandRow="1">
                <a:tableStyleId>{2D5ABB26-0587-4C30-8999-92F81FD0307C}</a:tableStyleId>
              </a:tblPr>
              <a:tblGrid>
                <a:gridCol w="3319432">
                  <a:extLst>
                    <a:ext uri="{9D8B030D-6E8A-4147-A177-3AD203B41FA5}">
                      <a16:colId xmlns:a16="http://schemas.microsoft.com/office/drawing/2014/main" val="2117597784"/>
                    </a:ext>
                  </a:extLst>
                </a:gridCol>
              </a:tblGrid>
              <a:tr h="304137">
                <a:tc>
                  <a:txBody>
                    <a:bodyPr/>
                    <a:lstStyle/>
                    <a:p>
                      <a:r>
                        <a:rPr lang="de-DE" sz="1800" b="1" dirty="0" smtClean="0"/>
                        <a:t>Beispiel: Mittagessen</a:t>
                      </a:r>
                      <a:endParaRPr lang="de-DE"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29990983"/>
                  </a:ext>
                </a:extLst>
              </a:tr>
              <a:tr h="251460">
                <a:tc>
                  <a:txBody>
                    <a:bodyPr/>
                    <a:lstStyle/>
                    <a:p>
                      <a:r>
                        <a:rPr lang="de-DE" sz="1800" dirty="0" smtClean="0"/>
                        <a:t>Lachs und Kabeljau</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845652811"/>
                  </a:ext>
                </a:extLst>
              </a:tr>
              <a:tr h="251460">
                <a:tc>
                  <a:txBody>
                    <a:bodyPr/>
                    <a:lstStyle/>
                    <a:p>
                      <a:r>
                        <a:rPr lang="de-DE" sz="1800" dirty="0" smtClean="0"/>
                        <a:t>Bohnen, Kichererbsen u./o. Linsen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819400196"/>
                  </a:ext>
                </a:extLst>
              </a:tr>
              <a:tr h="251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smtClean="0"/>
                        <a:t>Weizen: Bulgur,</a:t>
                      </a:r>
                      <a:r>
                        <a:rPr lang="de-DE" sz="1800" baseline="0" dirty="0" smtClean="0"/>
                        <a:t>  Vollkorn</a:t>
                      </a:r>
                      <a:endParaRPr lang="de-DE" sz="1800" dirty="0" smtClean="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5168335"/>
                  </a:ext>
                </a:extLst>
              </a:tr>
              <a:tr h="251460">
                <a:tc>
                  <a:txBody>
                    <a:bodyPr/>
                    <a:lstStyle/>
                    <a:p>
                      <a:r>
                        <a:rPr lang="de-DE" sz="1800" dirty="0" smtClean="0"/>
                        <a:t>Kartoffeln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507594676"/>
                  </a:ext>
                </a:extLst>
              </a:tr>
              <a:tr h="251460">
                <a:tc>
                  <a:txBody>
                    <a:bodyPr/>
                    <a:lstStyle/>
                    <a:p>
                      <a:r>
                        <a:rPr lang="de-DE" sz="1800" dirty="0" smtClean="0"/>
                        <a:t>Vollkornnudeln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422692394"/>
                  </a:ext>
                </a:extLst>
              </a:tr>
              <a:tr h="251460">
                <a:tc>
                  <a:txBody>
                    <a:bodyPr/>
                    <a:lstStyle/>
                    <a:p>
                      <a:r>
                        <a:rPr lang="de-DE" sz="1800" dirty="0" smtClean="0"/>
                        <a:t>Joghurt (10</a:t>
                      </a:r>
                      <a:r>
                        <a:rPr lang="de-DE" sz="1800" baseline="0" dirty="0" smtClean="0"/>
                        <a:t> % Fett)</a:t>
                      </a:r>
                      <a:endParaRPr lang="de-DE" sz="1800" dirty="0" smtClean="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349408713"/>
                  </a:ext>
                </a:extLst>
              </a:tr>
              <a:tr h="251460">
                <a:tc>
                  <a:txBody>
                    <a:bodyPr/>
                    <a:lstStyle/>
                    <a:p>
                      <a:r>
                        <a:rPr lang="de-DE" sz="1800" dirty="0" err="1" smtClean="0"/>
                        <a:t>Cremé</a:t>
                      </a:r>
                      <a:r>
                        <a:rPr lang="de-DE" sz="1800" dirty="0" smtClean="0"/>
                        <a:t> </a:t>
                      </a:r>
                      <a:r>
                        <a:rPr lang="de-DE" sz="1800" dirty="0" err="1" smtClean="0"/>
                        <a:t>fraiche</a:t>
                      </a:r>
                      <a:r>
                        <a:rPr lang="de-DE" sz="1800" baseline="0" dirty="0" smtClean="0"/>
                        <a:t> (13 % Fett)</a:t>
                      </a:r>
                      <a:endParaRPr lang="de-DE" sz="1800" dirty="0" smtClean="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09267910"/>
                  </a:ext>
                </a:extLst>
              </a:tr>
              <a:tr h="434340">
                <a:tc>
                  <a:txBody>
                    <a:bodyPr/>
                    <a:lstStyle/>
                    <a:p>
                      <a:r>
                        <a:rPr lang="de-DE" sz="1800" dirty="0" smtClean="0"/>
                        <a:t>Gemüse ( z.B. Sojabohnen, Spinat, Zwiebeln, Knoblauch, Paprika)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943727459"/>
                  </a:ext>
                </a:extLst>
              </a:tr>
              <a:tr h="251460">
                <a:tc>
                  <a:txBody>
                    <a:bodyPr/>
                    <a:lstStyle/>
                    <a:p>
                      <a:r>
                        <a:rPr lang="de-DE" sz="1800" dirty="0" smtClean="0"/>
                        <a:t>Mango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2383866"/>
                  </a:ext>
                </a:extLst>
              </a:tr>
              <a:tr h="251460">
                <a:tc>
                  <a:txBody>
                    <a:bodyPr/>
                    <a:lstStyle/>
                    <a:p>
                      <a:r>
                        <a:rPr lang="de-DE" sz="1800" dirty="0" smtClean="0"/>
                        <a:t>Rapsöl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577293360"/>
                  </a:ext>
                </a:extLst>
              </a:tr>
              <a:tr h="251460">
                <a:tc>
                  <a:txBody>
                    <a:bodyPr/>
                    <a:lstStyle/>
                    <a:p>
                      <a:r>
                        <a:rPr lang="de-DE" sz="1800" dirty="0" smtClean="0"/>
                        <a:t>Reisessig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624283361"/>
                  </a:ext>
                </a:extLst>
              </a:tr>
              <a:tr h="251460">
                <a:tc>
                  <a:txBody>
                    <a:bodyPr/>
                    <a:lstStyle/>
                    <a:p>
                      <a:r>
                        <a:rPr lang="de-DE" sz="1800" dirty="0" smtClean="0"/>
                        <a:t>Sojasoße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208393317"/>
                  </a:ext>
                </a:extLst>
              </a:tr>
              <a:tr h="251460">
                <a:tc>
                  <a:txBody>
                    <a:bodyPr/>
                    <a:lstStyle/>
                    <a:p>
                      <a:r>
                        <a:rPr lang="de-DE" sz="1800" dirty="0" smtClean="0"/>
                        <a:t>Honig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53437315"/>
                  </a:ext>
                </a:extLst>
              </a:tr>
              <a:tr h="251460">
                <a:tc>
                  <a:txBody>
                    <a:bodyPr/>
                    <a:lstStyle/>
                    <a:p>
                      <a:r>
                        <a:rPr lang="de-DE" sz="1800" dirty="0" smtClean="0"/>
                        <a:t>Gewürze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229694985"/>
                  </a:ext>
                </a:extLst>
              </a:tr>
              <a:tr h="251460">
                <a:tc>
                  <a:txBody>
                    <a:bodyPr/>
                    <a:lstStyle/>
                    <a:p>
                      <a:r>
                        <a:rPr lang="de-DE" sz="1800" dirty="0" smtClean="0"/>
                        <a:t>Zitrone, Limette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0068230"/>
                  </a:ext>
                </a:extLst>
              </a:tr>
            </a:tbl>
          </a:graphicData>
        </a:graphic>
      </p:graphicFrame>
    </p:spTree>
    <p:extLst>
      <p:ext uri="{BB962C8B-B14F-4D97-AF65-F5344CB8AC3E}">
        <p14:creationId xmlns:p14="http://schemas.microsoft.com/office/powerpoint/2010/main" val="31894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38808" y="70005"/>
            <a:ext cx="10972800" cy="990600"/>
          </a:xfrm>
        </p:spPr>
        <p:txBody>
          <a:bodyPr anchor="t">
            <a:noAutofit/>
          </a:bodyPr>
          <a:lstStyle/>
          <a:p>
            <a:r>
              <a:rPr lang="en-US" sz="2400" dirty="0">
                <a:solidFill>
                  <a:srgbClr val="464653"/>
                </a:solidFill>
              </a:rPr>
              <a:t>Anti-inflammatorische </a:t>
            </a:r>
            <a:r>
              <a:rPr lang="en-US" sz="2400" dirty="0" err="1">
                <a:solidFill>
                  <a:srgbClr val="464653"/>
                </a:solidFill>
              </a:rPr>
              <a:t>Diät</a:t>
            </a:r>
            <a:r>
              <a:rPr lang="en-US" sz="2400" dirty="0">
                <a:solidFill>
                  <a:srgbClr val="464653"/>
                </a:solidFill>
              </a:rPr>
              <a:t> </a:t>
            </a:r>
            <a:r>
              <a:rPr lang="en-US" sz="2400" dirty="0" err="1">
                <a:solidFill>
                  <a:srgbClr val="464653"/>
                </a:solidFill>
              </a:rPr>
              <a:t>bei</a:t>
            </a:r>
            <a:r>
              <a:rPr lang="en-US" sz="2400" dirty="0">
                <a:solidFill>
                  <a:srgbClr val="464653"/>
                </a:solidFill>
              </a:rPr>
              <a:t> RA (ADIRA</a:t>
            </a:r>
            <a:r>
              <a:rPr lang="en-US" sz="2400" dirty="0" smtClean="0">
                <a:solidFill>
                  <a:srgbClr val="464653"/>
                </a:solidFill>
              </a:rPr>
              <a:t>)</a:t>
            </a:r>
            <a:endParaRPr lang="de-DE" sz="2400" dirty="0"/>
          </a:p>
        </p:txBody>
      </p:sp>
      <p:sp>
        <p:nvSpPr>
          <p:cNvPr id="4" name="Textfeld 3"/>
          <p:cNvSpPr txBox="1"/>
          <p:nvPr/>
        </p:nvSpPr>
        <p:spPr>
          <a:xfrm>
            <a:off x="5453343" y="6561442"/>
            <a:ext cx="36726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prstClr val="black"/>
                </a:solidFill>
                <a:effectLst/>
                <a:uLnTx/>
                <a:uFillTx/>
                <a:latin typeface="Gill Sans MT"/>
                <a:ea typeface="+mn-ea"/>
                <a:cs typeface="+mn-cs"/>
              </a:rPr>
              <a:t>Vadell</a:t>
            </a:r>
            <a:r>
              <a:rPr kumimoji="0" lang="de-DE" sz="1400" b="0" i="0" u="none" strike="noStrike" kern="1200" cap="none" spc="0" normalizeH="0" baseline="0" noProof="0" dirty="0">
                <a:ln>
                  <a:noFill/>
                </a:ln>
                <a:solidFill>
                  <a:prstClr val="black"/>
                </a:solidFill>
                <a:effectLst/>
                <a:uLnTx/>
                <a:uFillTx/>
                <a:latin typeface="Gill Sans MT"/>
                <a:ea typeface="+mn-ea"/>
                <a:cs typeface="+mn-cs"/>
              </a:rPr>
              <a:t>, A. KE. et al.; Am J </a:t>
            </a:r>
            <a:r>
              <a:rPr kumimoji="0" lang="de-DE" sz="1400" b="0" i="0" u="none" strike="noStrike" kern="1200" cap="none" spc="0" normalizeH="0" baseline="0" noProof="0" dirty="0" err="1">
                <a:ln>
                  <a:noFill/>
                </a:ln>
                <a:solidFill>
                  <a:prstClr val="black"/>
                </a:solidFill>
                <a:effectLst/>
                <a:uLnTx/>
                <a:uFillTx/>
                <a:latin typeface="Gill Sans MT"/>
                <a:ea typeface="+mn-ea"/>
                <a:cs typeface="+mn-cs"/>
              </a:rPr>
              <a:t>Clin</a:t>
            </a:r>
            <a:r>
              <a:rPr kumimoji="0" lang="de-DE" sz="1400" b="0" i="0" u="none" strike="noStrike" kern="1200" cap="none" spc="0" normalizeH="0" baseline="0" noProof="0" dirty="0">
                <a:ln>
                  <a:noFill/>
                </a:ln>
                <a:solidFill>
                  <a:prstClr val="black"/>
                </a:solidFill>
                <a:effectLst/>
                <a:uLnTx/>
                <a:uFillTx/>
                <a:latin typeface="Gill Sans MT"/>
                <a:ea typeface="+mn-ea"/>
                <a:cs typeface="+mn-cs"/>
              </a:rPr>
              <a:t> </a:t>
            </a:r>
            <a:r>
              <a:rPr kumimoji="0" lang="de-DE" sz="1400" b="0" i="0" u="none" strike="noStrike" kern="1200" cap="none" spc="0" normalizeH="0" baseline="0" noProof="0" dirty="0" err="1">
                <a:ln>
                  <a:noFill/>
                </a:ln>
                <a:solidFill>
                  <a:prstClr val="black"/>
                </a:solidFill>
                <a:effectLst/>
                <a:uLnTx/>
                <a:uFillTx/>
                <a:latin typeface="Gill Sans MT"/>
                <a:ea typeface="+mn-ea"/>
                <a:cs typeface="+mn-cs"/>
              </a:rPr>
              <a:t>Nutr</a:t>
            </a:r>
            <a:r>
              <a:rPr kumimoji="0" lang="de-DE" sz="1400" b="0" i="0" u="none" strike="noStrike" kern="1200" cap="none" spc="0" normalizeH="0" baseline="0" noProof="0" dirty="0">
                <a:ln>
                  <a:noFill/>
                </a:ln>
                <a:solidFill>
                  <a:prstClr val="black"/>
                </a:solidFill>
                <a:effectLst/>
                <a:uLnTx/>
                <a:uFillTx/>
                <a:latin typeface="Gill Sans MT"/>
                <a:ea typeface="+mn-ea"/>
                <a:cs typeface="+mn-cs"/>
              </a:rPr>
              <a:t> 00:1–I1, 2020</a:t>
            </a:r>
          </a:p>
        </p:txBody>
      </p:sp>
      <p:grpSp>
        <p:nvGrpSpPr>
          <p:cNvPr id="5" name="Group 4"/>
          <p:cNvGrpSpPr>
            <a:grpSpLocks noChangeAspect="1"/>
          </p:cNvGrpSpPr>
          <p:nvPr/>
        </p:nvGrpSpPr>
        <p:grpSpPr bwMode="auto">
          <a:xfrm>
            <a:off x="5215677" y="1360992"/>
            <a:ext cx="4825613" cy="4478957"/>
            <a:chOff x="1655" y="1023"/>
            <a:chExt cx="2450" cy="2274"/>
          </a:xfrm>
        </p:grpSpPr>
        <p:sp>
          <p:nvSpPr>
            <p:cNvPr id="6" name="AutoShape 3"/>
            <p:cNvSpPr>
              <a:spLocks noChangeAspect="1" noChangeArrowheads="1" noTextEdit="1"/>
            </p:cNvSpPr>
            <p:nvPr/>
          </p:nvSpPr>
          <p:spPr bwMode="auto">
            <a:xfrm>
              <a:off x="1655" y="1023"/>
              <a:ext cx="2450" cy="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 y="1023"/>
              <a:ext cx="2456"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hteckige Legende 1"/>
          <p:cNvSpPr/>
          <p:nvPr/>
        </p:nvSpPr>
        <p:spPr>
          <a:xfrm>
            <a:off x="10425369" y="4806914"/>
            <a:ext cx="914400" cy="612648"/>
          </a:xfrm>
          <a:prstGeom prst="wedgeRectCallout">
            <a:avLst>
              <a:gd name="adj1" fmla="val -138480"/>
              <a:gd name="adj2" fmla="val 32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Gut</a:t>
            </a:r>
          </a:p>
        </p:txBody>
      </p:sp>
      <p:sp>
        <p:nvSpPr>
          <p:cNvPr id="9" name="Rechteckige Legende 8"/>
          <p:cNvSpPr/>
          <p:nvPr/>
        </p:nvSpPr>
        <p:spPr>
          <a:xfrm>
            <a:off x="10425369" y="3843109"/>
            <a:ext cx="1425388" cy="612648"/>
          </a:xfrm>
          <a:prstGeom prst="wedgeRectCallout">
            <a:avLst>
              <a:gd name="adj1" fmla="val -108380"/>
              <a:gd name="adj2" fmla="val 344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Moderat</a:t>
            </a:r>
          </a:p>
        </p:txBody>
      </p:sp>
      <p:sp>
        <p:nvSpPr>
          <p:cNvPr id="10" name="Rechteckige Legende 9"/>
          <p:cNvSpPr/>
          <p:nvPr/>
        </p:nvSpPr>
        <p:spPr>
          <a:xfrm>
            <a:off x="10425369" y="2879304"/>
            <a:ext cx="1425388" cy="612648"/>
          </a:xfrm>
          <a:prstGeom prst="wedgeRectCallout">
            <a:avLst>
              <a:gd name="adj1" fmla="val -109135"/>
              <a:gd name="adj2" fmla="val 361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Gill Sans MT"/>
                <a:ea typeface="+mn-ea"/>
                <a:cs typeface="+mn-cs"/>
              </a:rPr>
              <a:t>Keine</a:t>
            </a:r>
          </a:p>
        </p:txBody>
      </p:sp>
      <p:grpSp>
        <p:nvGrpSpPr>
          <p:cNvPr id="11" name="Group 4"/>
          <p:cNvGrpSpPr>
            <a:grpSpLocks noChangeAspect="1"/>
          </p:cNvGrpSpPr>
          <p:nvPr/>
        </p:nvGrpSpPr>
        <p:grpSpPr bwMode="auto">
          <a:xfrm>
            <a:off x="755733" y="572802"/>
            <a:ext cx="4362920" cy="6195746"/>
            <a:chOff x="1785" y="768"/>
            <a:chExt cx="2190" cy="3110"/>
          </a:xfrm>
        </p:grpSpPr>
        <p:sp>
          <p:nvSpPr>
            <p:cNvPr id="12" name="AutoShape 3"/>
            <p:cNvSpPr>
              <a:spLocks noChangeAspect="1" noChangeArrowheads="1" noTextEdit="1"/>
            </p:cNvSpPr>
            <p:nvPr/>
          </p:nvSpPr>
          <p:spPr bwMode="auto">
            <a:xfrm>
              <a:off x="1785" y="768"/>
              <a:ext cx="2190" cy="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 y="768"/>
              <a:ext cx="2194" cy="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feld 6"/>
          <p:cNvSpPr txBox="1"/>
          <p:nvPr/>
        </p:nvSpPr>
        <p:spPr>
          <a:xfrm>
            <a:off x="7002983" y="1143000"/>
            <a:ext cx="2492991" cy="461665"/>
          </a:xfrm>
          <a:prstGeom prst="rect">
            <a:avLst/>
          </a:prstGeom>
          <a:noFill/>
        </p:spPr>
        <p:txBody>
          <a:bodyPr wrap="none" rtlCol="0">
            <a:spAutoFit/>
          </a:bodyPr>
          <a:lstStyle/>
          <a:p>
            <a:r>
              <a:rPr lang="en-US" dirty="0">
                <a:solidFill>
                  <a:srgbClr val="464653"/>
                </a:solidFill>
              </a:rPr>
              <a:t>EULAR-Response</a:t>
            </a:r>
            <a:endParaRPr lang="de-DE" dirty="0"/>
          </a:p>
        </p:txBody>
      </p:sp>
    </p:spTree>
    <p:extLst>
      <p:ext uri="{BB962C8B-B14F-4D97-AF65-F5344CB8AC3E}">
        <p14:creationId xmlns:p14="http://schemas.microsoft.com/office/powerpoint/2010/main" val="100347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404588"/>
            <a:ext cx="57270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Walrabenstein, W. et al.; </a:t>
            </a: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Rheumatology</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62: 2683-2691, 2023</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Rechteck 7"/>
          <p:cNvSpPr/>
          <p:nvPr/>
        </p:nvSpPr>
        <p:spPr>
          <a:xfrm>
            <a:off x="547803" y="141279"/>
            <a:ext cx="7596951" cy="830997"/>
          </a:xfrm>
          <a:prstGeom prst="rect">
            <a:avLst/>
          </a:prstGeom>
        </p:spPr>
        <p:txBody>
          <a:bodyPr wrap="none">
            <a:spAutoFit/>
          </a:bodyPr>
          <a:lstStyle/>
          <a:p>
            <a:pPr marL="0" marR="0" lvl="0" indent="0" algn="l" defTabSz="914400" eaLnBrk="1" fontAlgn="auto" hangingPunct="1">
              <a:lnSpc>
                <a:spcPct val="100000"/>
              </a:lnSpc>
              <a:spcAft>
                <a:spcPts val="0"/>
              </a:spcAft>
              <a:buClrTx/>
              <a:buSzTx/>
              <a:tabLst/>
              <a:defRPr/>
            </a:pPr>
            <a:r>
              <a:rPr lang="en-US" dirty="0" err="1">
                <a:solidFill>
                  <a:schemeClr val="tx2"/>
                </a:solidFill>
                <a:latin typeface="+mj-lt"/>
                <a:ea typeface="+mj-ea"/>
                <a:cs typeface="+mj-cs"/>
              </a:rPr>
              <a:t>Multidisziplinäres</a:t>
            </a:r>
            <a:r>
              <a:rPr lang="en-US" dirty="0">
                <a:solidFill>
                  <a:schemeClr val="tx2"/>
                </a:solidFill>
                <a:latin typeface="+mj-lt"/>
                <a:ea typeface="+mj-ea"/>
                <a:cs typeface="+mj-cs"/>
              </a:rPr>
              <a:t> Lifestyle-</a:t>
            </a:r>
            <a:r>
              <a:rPr lang="en-US" dirty="0" err="1">
                <a:solidFill>
                  <a:schemeClr val="tx2"/>
                </a:solidFill>
                <a:latin typeface="+mj-lt"/>
                <a:ea typeface="+mj-ea"/>
                <a:cs typeface="+mj-cs"/>
              </a:rPr>
              <a:t>Programm</a:t>
            </a:r>
            <a:r>
              <a:rPr lang="en-US" dirty="0">
                <a:solidFill>
                  <a:schemeClr val="tx2"/>
                </a:solidFill>
                <a:latin typeface="+mj-lt"/>
                <a:ea typeface="+mj-ea"/>
                <a:cs typeface="+mj-cs"/>
              </a:rPr>
              <a:t> </a:t>
            </a:r>
            <a:r>
              <a:rPr lang="en-US" dirty="0" err="1">
                <a:solidFill>
                  <a:schemeClr val="tx2"/>
                </a:solidFill>
                <a:latin typeface="+mj-lt"/>
                <a:ea typeface="+mj-ea"/>
                <a:cs typeface="+mj-cs"/>
              </a:rPr>
              <a:t>für</a:t>
            </a:r>
            <a:r>
              <a:rPr lang="en-US" dirty="0">
                <a:solidFill>
                  <a:schemeClr val="tx2"/>
                </a:solidFill>
                <a:latin typeface="+mj-lt"/>
                <a:ea typeface="+mj-ea"/>
                <a:cs typeface="+mj-cs"/>
              </a:rPr>
              <a:t> die RA:</a:t>
            </a:r>
          </a:p>
          <a:p>
            <a:pPr marL="0" marR="0" lvl="0" indent="0" algn="l" defTabSz="914400" eaLnBrk="1" fontAlgn="auto" hangingPunct="1">
              <a:lnSpc>
                <a:spcPct val="100000"/>
              </a:lnSpc>
              <a:spcAft>
                <a:spcPts val="0"/>
              </a:spcAft>
              <a:buClrTx/>
              <a:buSzTx/>
              <a:tabLst/>
              <a:defRPr/>
            </a:pPr>
            <a:r>
              <a:rPr lang="en-US" dirty="0">
                <a:solidFill>
                  <a:schemeClr val="tx2"/>
                </a:solidFill>
                <a:latin typeface="+mj-lt"/>
                <a:ea typeface="+mj-ea"/>
                <a:cs typeface="+mj-cs"/>
              </a:rPr>
              <a:t>Die ‘Plants for Joints’ -</a:t>
            </a:r>
            <a:r>
              <a:rPr lang="en-US" dirty="0" err="1">
                <a:solidFill>
                  <a:schemeClr val="tx2"/>
                </a:solidFill>
                <a:latin typeface="+mj-lt"/>
                <a:ea typeface="+mj-ea"/>
                <a:cs typeface="+mj-cs"/>
              </a:rPr>
              <a:t>Studie</a:t>
            </a:r>
            <a:endParaRPr lang="de-DE" dirty="0">
              <a:solidFill>
                <a:schemeClr val="tx2"/>
              </a:solidFill>
              <a:latin typeface="+mj-lt"/>
              <a:ea typeface="+mj-ea"/>
              <a:cs typeface="+mj-cs"/>
            </a:endParaRPr>
          </a:p>
        </p:txBody>
      </p:sp>
      <p:sp>
        <p:nvSpPr>
          <p:cNvPr id="2" name="Inhaltsplatzhalter 1"/>
          <p:cNvSpPr>
            <a:spLocks noGrp="1"/>
          </p:cNvSpPr>
          <p:nvPr>
            <p:ph sz="quarter" idx="1"/>
          </p:nvPr>
        </p:nvSpPr>
        <p:spPr/>
        <p:txBody>
          <a:bodyPr/>
          <a:lstStyle/>
          <a:p>
            <a:r>
              <a:rPr lang="de-DE" dirty="0" smtClean="0"/>
              <a:t>83 randomisierte RA-Patienten</a:t>
            </a:r>
          </a:p>
          <a:p>
            <a:r>
              <a:rPr lang="de-DE" dirty="0" smtClean="0"/>
              <a:t>Intervention:</a:t>
            </a:r>
          </a:p>
          <a:p>
            <a:pPr lvl="1"/>
            <a:r>
              <a:rPr lang="de-DE" dirty="0" smtClean="0"/>
              <a:t>16 Wochen Lifestyle-Programm mit 10 Seminaren zu 2-3 Stunden</a:t>
            </a:r>
          </a:p>
          <a:p>
            <a:pPr lvl="2"/>
            <a:r>
              <a:rPr lang="de-DE" dirty="0" smtClean="0"/>
              <a:t>Diät:  </a:t>
            </a:r>
            <a:r>
              <a:rPr lang="de-DE" dirty="0" err="1" smtClean="0"/>
              <a:t>Whole</a:t>
            </a:r>
            <a:r>
              <a:rPr lang="de-DE" dirty="0" smtClean="0"/>
              <a:t>-Food-Plant-</a:t>
            </a:r>
            <a:r>
              <a:rPr lang="de-DE" dirty="0" err="1" smtClean="0"/>
              <a:t>Based</a:t>
            </a:r>
            <a:r>
              <a:rPr lang="de-DE" dirty="0" smtClean="0"/>
              <a:t> </a:t>
            </a:r>
            <a:r>
              <a:rPr lang="de-DE" dirty="0" err="1" smtClean="0"/>
              <a:t>Diet</a:t>
            </a:r>
            <a:endParaRPr lang="de-DE" dirty="0" smtClean="0"/>
          </a:p>
          <a:p>
            <a:pPr lvl="2"/>
            <a:r>
              <a:rPr lang="de-DE" dirty="0" smtClean="0"/>
              <a:t>Nahrungsergänzung mit Vitamin B12 und Vitamin D</a:t>
            </a:r>
          </a:p>
          <a:p>
            <a:pPr lvl="2"/>
            <a:r>
              <a:rPr lang="de-DE" dirty="0" smtClean="0"/>
              <a:t>körperliche Aktivität: 150 Minuten/W. mäßige Aktivität, </a:t>
            </a:r>
            <a:br>
              <a:rPr lang="de-DE" dirty="0" smtClean="0"/>
            </a:br>
            <a:r>
              <a:rPr lang="de-DE" dirty="0" smtClean="0"/>
              <a:t>2x/Woche Kraftsport</a:t>
            </a:r>
          </a:p>
          <a:p>
            <a:pPr lvl="2"/>
            <a:r>
              <a:rPr lang="de-DE" dirty="0" smtClean="0"/>
              <a:t>Entspannungsübungen</a:t>
            </a:r>
          </a:p>
          <a:p>
            <a:r>
              <a:rPr lang="de-DE" dirty="0" smtClean="0"/>
              <a:t>Kontrolle: „</a:t>
            </a:r>
            <a:r>
              <a:rPr lang="de-DE" dirty="0" err="1" smtClean="0"/>
              <a:t>Usual</a:t>
            </a:r>
            <a:r>
              <a:rPr lang="de-DE" dirty="0" smtClean="0"/>
              <a:t> care“</a:t>
            </a:r>
          </a:p>
          <a:p>
            <a:pPr lvl="2"/>
            <a:endParaRPr lang="de-DE" dirty="0" smtClean="0"/>
          </a:p>
        </p:txBody>
      </p:sp>
      <p:pic>
        <p:nvPicPr>
          <p:cNvPr id="6" name="Grafik 5"/>
          <p:cNvPicPr>
            <a:picLocks noChangeAspect="1"/>
          </p:cNvPicPr>
          <p:nvPr/>
        </p:nvPicPr>
        <p:blipFill rotWithShape="1">
          <a:blip r:embed="rId3"/>
          <a:srcRect l="20863" t="34008" r="39763" b="24558"/>
          <a:stretch/>
        </p:blipFill>
        <p:spPr>
          <a:xfrm>
            <a:off x="7330376" y="2718859"/>
            <a:ext cx="4555189" cy="2596458"/>
          </a:xfrm>
          <a:prstGeom prst="rect">
            <a:avLst/>
          </a:prstGeom>
        </p:spPr>
      </p:pic>
    </p:spTree>
    <p:extLst>
      <p:ext uri="{BB962C8B-B14F-4D97-AF65-F5344CB8AC3E}">
        <p14:creationId xmlns:p14="http://schemas.microsoft.com/office/powerpoint/2010/main" val="15447171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3392" y="188640"/>
            <a:ext cx="10972800" cy="990600"/>
          </a:xfrm>
        </p:spPr>
        <p:txBody>
          <a:bodyPr anchor="t">
            <a:noAutofit/>
          </a:bodyPr>
          <a:lstStyle/>
          <a:p>
            <a:r>
              <a:rPr lang="en-US" sz="2400" dirty="0" err="1" smtClean="0"/>
              <a:t>Ein</a:t>
            </a:r>
            <a:r>
              <a:rPr lang="en-US" sz="2400" dirty="0" smtClean="0"/>
              <a:t> </a:t>
            </a:r>
            <a:r>
              <a:rPr lang="en-US" sz="2400" dirty="0" err="1" smtClean="0"/>
              <a:t>multidisziplinäres</a:t>
            </a:r>
            <a:r>
              <a:rPr lang="en-US" sz="2400" dirty="0" smtClean="0"/>
              <a:t> </a:t>
            </a:r>
            <a:r>
              <a:rPr lang="en-US" sz="2400" dirty="0" err="1" smtClean="0"/>
              <a:t>Lifestyleprogramm</a:t>
            </a:r>
            <a:r>
              <a:rPr lang="en-US" sz="2400" dirty="0" smtClean="0"/>
              <a:t> </a:t>
            </a:r>
            <a:r>
              <a:rPr lang="en-US" sz="2400" dirty="0" err="1" smtClean="0"/>
              <a:t>für</a:t>
            </a:r>
            <a:r>
              <a:rPr lang="en-US" sz="2400" dirty="0" smtClean="0"/>
              <a:t> RA-</a:t>
            </a:r>
            <a:r>
              <a:rPr lang="en-US" sz="2400" dirty="0" err="1" smtClean="0"/>
              <a:t>Patienten</a:t>
            </a:r>
            <a:r>
              <a:rPr lang="en-US" sz="2400" dirty="0" smtClean="0"/>
              <a:t>: </a:t>
            </a:r>
            <a:br>
              <a:rPr lang="en-US" sz="2400" dirty="0" smtClean="0"/>
            </a:br>
            <a:r>
              <a:rPr lang="en-US" sz="2400" dirty="0" smtClean="0"/>
              <a:t>Die ‘</a:t>
            </a:r>
            <a:r>
              <a:rPr lang="en-US" sz="2400" dirty="0"/>
              <a:t>Plants for Joints</a:t>
            </a:r>
            <a:r>
              <a:rPr lang="en-US" sz="2400" dirty="0" smtClean="0"/>
              <a:t>’ </a:t>
            </a:r>
            <a:r>
              <a:rPr lang="en-US" sz="2400" dirty="0" err="1" smtClean="0"/>
              <a:t>Studie</a:t>
            </a:r>
            <a:r>
              <a:rPr lang="en-US" sz="2400" dirty="0"/>
              <a:t> (</a:t>
            </a:r>
            <a:r>
              <a:rPr lang="en-US" sz="2400" dirty="0" err="1" smtClean="0"/>
              <a:t>randomisiert</a:t>
            </a:r>
            <a:r>
              <a:rPr lang="en-US" sz="2400" dirty="0" smtClean="0"/>
              <a:t>, </a:t>
            </a:r>
            <a:r>
              <a:rPr lang="en-US" sz="2400" dirty="0" err="1" smtClean="0"/>
              <a:t>kontrolliert</a:t>
            </a:r>
            <a:r>
              <a:rPr lang="en-US" sz="2400" dirty="0" smtClean="0"/>
              <a:t>)</a:t>
            </a:r>
            <a:endParaRPr lang="de-DE" sz="2400" dirty="0"/>
          </a:p>
        </p:txBody>
      </p:sp>
      <p:sp>
        <p:nvSpPr>
          <p:cNvPr id="4" name="Textfeld 3"/>
          <p:cNvSpPr txBox="1"/>
          <p:nvPr/>
        </p:nvSpPr>
        <p:spPr>
          <a:xfrm>
            <a:off x="427760" y="5606172"/>
            <a:ext cx="31361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Walrabenstein, W. et 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Rheumatol</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62: 2683-2691, 2023</a:t>
            </a: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7" name="Grafik 6"/>
          <p:cNvPicPr>
            <a:picLocks noChangeAspect="1"/>
          </p:cNvPicPr>
          <p:nvPr/>
        </p:nvPicPr>
        <p:blipFill>
          <a:blip r:embed="rId4"/>
          <a:stretch>
            <a:fillRect/>
          </a:stretch>
        </p:blipFill>
        <p:spPr>
          <a:xfrm>
            <a:off x="5144943" y="979003"/>
            <a:ext cx="6868344" cy="5878997"/>
          </a:xfrm>
          <a:prstGeom prst="rect">
            <a:avLst/>
          </a:prstGeom>
        </p:spPr>
      </p:pic>
      <p:grpSp>
        <p:nvGrpSpPr>
          <p:cNvPr id="8" name="Gruppieren 7"/>
          <p:cNvGrpSpPr/>
          <p:nvPr/>
        </p:nvGrpSpPr>
        <p:grpSpPr>
          <a:xfrm>
            <a:off x="427760" y="1558288"/>
            <a:ext cx="4378122" cy="2246769"/>
            <a:chOff x="427760" y="1558288"/>
            <a:chExt cx="4378122" cy="2246769"/>
          </a:xfrm>
        </p:grpSpPr>
        <p:sp>
          <p:nvSpPr>
            <p:cNvPr id="6" name="Textfeld 5"/>
            <p:cNvSpPr txBox="1"/>
            <p:nvPr/>
          </p:nvSpPr>
          <p:spPr>
            <a:xfrm>
              <a:off x="427760" y="1558288"/>
              <a:ext cx="4378122" cy="2246769"/>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Gill Sans MT"/>
                  <a:ea typeface="+mn-ea"/>
                  <a:cs typeface="+mn-cs"/>
                </a:rPr>
                <a:t>Verbesserungen v.a.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Gill Sans MT"/>
                  <a:ea typeface="+mn-ea"/>
                  <a:cs typeface="+mn-cs"/>
                </a:rPr>
                <a:t>Zahl schmerzhafter Gelenke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Gill Sans MT"/>
                  <a:ea typeface="+mn-ea"/>
                  <a:cs typeface="+mn-cs"/>
                </a:rPr>
                <a:t>VAS für Krankheitsaktivität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800" dirty="0" smtClean="0">
                  <a:solidFill>
                    <a:prstClr val="black"/>
                  </a:solidFill>
                  <a:latin typeface="Gill Sans MT"/>
                </a:rPr>
                <a:t>BMI 		  (27,1       25,9)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Gill Sans MT"/>
                  <a:ea typeface="+mn-ea"/>
                  <a:cs typeface="+mn-cs"/>
                </a:rPr>
                <a:t>Bauchumfang</a:t>
              </a:r>
              <a:r>
                <a:rPr kumimoji="0" lang="de-DE" sz="2800" b="0" i="0" u="none" strike="noStrike" kern="1200" cap="none" spc="0" normalizeH="0" noProof="0" dirty="0" smtClean="0">
                  <a:ln>
                    <a:noFill/>
                  </a:ln>
                  <a:solidFill>
                    <a:prstClr val="black"/>
                  </a:solidFill>
                  <a:effectLst/>
                  <a:uLnTx/>
                  <a:uFillTx/>
                  <a:latin typeface="Gill Sans MT"/>
                  <a:ea typeface="+mn-ea"/>
                  <a:cs typeface="+mn-cs"/>
                </a:rPr>
                <a:t>  (93,1      88,6)</a:t>
              </a:r>
              <a:endParaRPr kumimoji="0" lang="de-DE" sz="2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 name="Pfeil nach rechts 1"/>
            <p:cNvSpPr/>
            <p:nvPr/>
          </p:nvSpPr>
          <p:spPr>
            <a:xfrm>
              <a:off x="3379305" y="2961862"/>
              <a:ext cx="437321" cy="298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p:cNvSpPr/>
            <p:nvPr/>
          </p:nvSpPr>
          <p:spPr>
            <a:xfrm>
              <a:off x="3379305" y="3376141"/>
              <a:ext cx="437321" cy="298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849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381328"/>
            <a:ext cx="59667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Döschner, L. et al.;  </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Mol </a:t>
            </a: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Nutr</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Food Res 68: 2300623, 1-7, 2024</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Rechteck 7"/>
          <p:cNvSpPr/>
          <p:nvPr/>
        </p:nvSpPr>
        <p:spPr>
          <a:xfrm>
            <a:off x="1797820" y="179055"/>
            <a:ext cx="7936788" cy="954107"/>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Welche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Effekte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hat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eine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vegane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Ernährung</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b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br>
            <a:r>
              <a:rPr kumimoji="0" lang="en-US" sz="2800" b="1" i="0" u="none" strike="noStrike" kern="1200" cap="none" spc="0" normalizeH="0" baseline="0" noProof="0" dirty="0" err="1" smtClean="0">
                <a:ln>
                  <a:noFill/>
                </a:ln>
                <a:solidFill>
                  <a:prstClr val="black"/>
                </a:solidFill>
                <a:effectLst/>
                <a:uLnTx/>
                <a:uFillTx/>
                <a:latin typeface="Bookman Old Style"/>
                <a:ea typeface="+mn-ea"/>
                <a:cs typeface="+mn-cs"/>
              </a:rPr>
              <a:t>über</a:t>
            </a:r>
            <a:r>
              <a:rPr kumimoji="0" lang="en-US" sz="2800" b="1" i="0" u="none" strike="noStrike" kern="1200" cap="none" spc="0" normalizeH="0" baseline="0" noProof="0" dirty="0" smtClean="0">
                <a:ln>
                  <a:noFill/>
                </a:ln>
                <a:solidFill>
                  <a:prstClr val="black"/>
                </a:solidFill>
                <a:effectLst/>
                <a:uLnTx/>
                <a:uFillTx/>
                <a:latin typeface="Bookman Old Style"/>
                <a:ea typeface="+mn-ea"/>
                <a:cs typeface="+mn-cs"/>
              </a:rPr>
              <a:t> 48 </a:t>
            </a:r>
            <a:r>
              <a:rPr kumimoji="0" lang="en-US" sz="2800" b="1" i="0" u="none" strike="noStrike" kern="1200" cap="none" spc="0" normalizeH="0" baseline="0" noProof="0" dirty="0" err="1" smtClean="0">
                <a:ln>
                  <a:noFill/>
                </a:ln>
                <a:solidFill>
                  <a:prstClr val="black"/>
                </a:solidFill>
                <a:effectLst/>
                <a:uLnTx/>
                <a:uFillTx/>
                <a:latin typeface="Bookman Old Style"/>
                <a:ea typeface="+mn-ea"/>
                <a:cs typeface="+mn-cs"/>
              </a:rPr>
              <a:t>Stunden</a:t>
            </a:r>
            <a:r>
              <a:rPr kumimoji="0" lang="en-US" sz="2800" b="1"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bei</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älteren</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Erwachsenen</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a:t>
            </a:r>
            <a:endParaRPr kumimoji="0" lang="en-US" sz="2800" b="0"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2" name="Grafik 1"/>
          <p:cNvPicPr>
            <a:picLocks noChangeAspect="1"/>
          </p:cNvPicPr>
          <p:nvPr/>
        </p:nvPicPr>
        <p:blipFill>
          <a:blip r:embed="rId4"/>
          <a:stretch>
            <a:fillRect/>
          </a:stretch>
        </p:blipFill>
        <p:spPr>
          <a:xfrm>
            <a:off x="501383" y="1133162"/>
            <a:ext cx="4001262" cy="5273267"/>
          </a:xfrm>
          <a:prstGeom prst="rect">
            <a:avLst/>
          </a:prstGeom>
        </p:spPr>
      </p:pic>
      <p:sp>
        <p:nvSpPr>
          <p:cNvPr id="7" name="Textfeld 6"/>
          <p:cNvSpPr txBox="1"/>
          <p:nvPr/>
        </p:nvSpPr>
        <p:spPr>
          <a:xfrm>
            <a:off x="4785904" y="2291713"/>
            <a:ext cx="6904712" cy="181588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Randomisierte, kontrollierte Crossover-Studie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30 Menschen über 65 Jahre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48 Stunden vegan oder ad libitum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812870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381328"/>
            <a:ext cx="59667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Döschner, L. et al.;  </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Mol </a:t>
            </a: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Nutr</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Food Res 68: 2300623, 1-7, 2024</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2" name="Grafik 1"/>
          <p:cNvPicPr>
            <a:picLocks noChangeAspect="1"/>
          </p:cNvPicPr>
          <p:nvPr/>
        </p:nvPicPr>
        <p:blipFill>
          <a:blip r:embed="rId4"/>
          <a:stretch>
            <a:fillRect/>
          </a:stretch>
        </p:blipFill>
        <p:spPr>
          <a:xfrm>
            <a:off x="687810" y="1328011"/>
            <a:ext cx="3943350" cy="4829175"/>
          </a:xfrm>
          <a:prstGeom prst="rect">
            <a:avLst/>
          </a:prstGeom>
        </p:spPr>
      </p:pic>
      <p:pic>
        <p:nvPicPr>
          <p:cNvPr id="7" name="Grafik 6"/>
          <p:cNvPicPr>
            <a:picLocks noChangeAspect="1"/>
          </p:cNvPicPr>
          <p:nvPr/>
        </p:nvPicPr>
        <p:blipFill>
          <a:blip r:embed="rId5"/>
          <a:stretch>
            <a:fillRect/>
          </a:stretch>
        </p:blipFill>
        <p:spPr>
          <a:xfrm>
            <a:off x="5268395" y="1411175"/>
            <a:ext cx="5108029" cy="4580067"/>
          </a:xfrm>
          <a:prstGeom prst="rect">
            <a:avLst/>
          </a:prstGeom>
        </p:spPr>
      </p:pic>
      <p:sp>
        <p:nvSpPr>
          <p:cNvPr id="10" name="Rechteck 9"/>
          <p:cNvSpPr/>
          <p:nvPr/>
        </p:nvSpPr>
        <p:spPr>
          <a:xfrm>
            <a:off x="1797820" y="179055"/>
            <a:ext cx="7810151" cy="954107"/>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Welche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Effekte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hat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eine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vegane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Ernährung</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b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b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über</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48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Stunden</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bei</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älteren</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Erwachsenen</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a:t>
            </a:r>
            <a:endParaRPr kumimoji="0" lang="en-US" sz="2800" b="0" i="0" u="none" strike="noStrike" kern="1200" cap="none" spc="0" normalizeH="0" baseline="0" noProof="0" dirty="0">
              <a:ln>
                <a:noFill/>
              </a:ln>
              <a:solidFill>
                <a:prstClr val="black"/>
              </a:solidFill>
              <a:effectLst/>
              <a:uLnTx/>
              <a:uFillTx/>
              <a:latin typeface="Bookman Old Style"/>
              <a:ea typeface="+mn-ea"/>
              <a:cs typeface="+mn-cs"/>
            </a:endParaRPr>
          </a:p>
        </p:txBody>
      </p:sp>
      <p:sp>
        <p:nvSpPr>
          <p:cNvPr id="11" name="Textfeld 10"/>
          <p:cNvSpPr txBox="1"/>
          <p:nvPr/>
        </p:nvSpPr>
        <p:spPr>
          <a:xfrm>
            <a:off x="2034546" y="1304300"/>
            <a:ext cx="2229341" cy="305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lvl="0" indent="0" algn="l" defTabSz="914400" latinLnBrk="0">
              <a:lnSpc>
                <a:spcPct val="100000"/>
              </a:lnSpc>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dirty="0" smtClean="0">
                <a:ln>
                  <a:noFill/>
                </a:ln>
                <a:solidFill>
                  <a:prstClr val="white"/>
                </a:solidFill>
                <a:effectLst/>
                <a:uLnTx/>
                <a:uFillTx/>
                <a:latin typeface="Calibri"/>
                <a:ea typeface="+mn-ea"/>
                <a:cs typeface="+mn-cs"/>
              </a:rPr>
              <a:t>Änderung Gewicht</a:t>
            </a:r>
            <a:endParaRPr kumimoji="0" lang="de-DE"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feld 11"/>
          <p:cNvSpPr txBox="1"/>
          <p:nvPr/>
        </p:nvSpPr>
        <p:spPr>
          <a:xfrm>
            <a:off x="5977896" y="1146185"/>
            <a:ext cx="2229341" cy="305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lvl="0" indent="0" algn="l" defTabSz="914400" latinLnBrk="0">
              <a:lnSpc>
                <a:spcPct val="100000"/>
              </a:lnSpc>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dirty="0" smtClean="0">
                <a:ln>
                  <a:noFill/>
                </a:ln>
                <a:solidFill>
                  <a:prstClr val="white"/>
                </a:solidFill>
                <a:effectLst/>
                <a:uLnTx/>
                <a:uFillTx/>
                <a:latin typeface="Calibri"/>
                <a:ea typeface="+mn-ea"/>
                <a:cs typeface="+mn-cs"/>
              </a:rPr>
              <a:t>Blutglucose</a:t>
            </a:r>
            <a:endParaRPr kumimoji="0" lang="de-DE"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feld 12"/>
          <p:cNvSpPr txBox="1"/>
          <p:nvPr/>
        </p:nvSpPr>
        <p:spPr>
          <a:xfrm>
            <a:off x="8493300" y="1146185"/>
            <a:ext cx="2229341" cy="305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lvl="0" indent="0" algn="l" defTabSz="914400" latinLnBrk="0">
              <a:lnSpc>
                <a:spcPct val="100000"/>
              </a:lnSpc>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dirty="0" err="1" smtClean="0">
                <a:ln>
                  <a:noFill/>
                </a:ln>
                <a:solidFill>
                  <a:prstClr val="white"/>
                </a:solidFill>
                <a:effectLst/>
                <a:uLnTx/>
                <a:uFillTx/>
                <a:latin typeface="Calibri"/>
                <a:ea typeface="+mn-ea"/>
                <a:cs typeface="+mn-cs"/>
              </a:rPr>
              <a:t>Triglyceride</a:t>
            </a:r>
            <a:endParaRPr kumimoji="0" lang="de-DE"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feld 13"/>
          <p:cNvSpPr txBox="1"/>
          <p:nvPr/>
        </p:nvSpPr>
        <p:spPr>
          <a:xfrm>
            <a:off x="6092771" y="3749615"/>
            <a:ext cx="1470907" cy="305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lvl="0" indent="0" algn="l" defTabSz="914400" latinLnBrk="0">
              <a:lnSpc>
                <a:spcPct val="100000"/>
              </a:lnSpc>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dirty="0" smtClean="0">
                <a:ln>
                  <a:noFill/>
                </a:ln>
                <a:solidFill>
                  <a:prstClr val="white"/>
                </a:solidFill>
                <a:effectLst/>
                <a:uLnTx/>
                <a:uFillTx/>
                <a:latin typeface="Calibri"/>
                <a:ea typeface="+mn-ea"/>
                <a:cs typeface="+mn-cs"/>
              </a:rPr>
              <a:t>Insulin</a:t>
            </a:r>
            <a:endParaRPr kumimoji="0" lang="de-DE"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feld 14"/>
          <p:cNvSpPr txBox="1"/>
          <p:nvPr/>
        </p:nvSpPr>
        <p:spPr>
          <a:xfrm>
            <a:off x="8774299" y="3749615"/>
            <a:ext cx="1658048" cy="305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lvl="0" indent="0" algn="l" defTabSz="914400" latinLnBrk="0">
              <a:lnSpc>
                <a:spcPct val="100000"/>
              </a:lnSpc>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dirty="0" smtClean="0">
                <a:ln>
                  <a:noFill/>
                </a:ln>
                <a:solidFill>
                  <a:prstClr val="white"/>
                </a:solidFill>
                <a:effectLst/>
                <a:uLnTx/>
                <a:uFillTx/>
                <a:latin typeface="Calibri"/>
                <a:ea typeface="+mn-ea"/>
                <a:cs typeface="+mn-cs"/>
              </a:rPr>
              <a:t>HOMA-Index</a:t>
            </a:r>
            <a:endParaRPr kumimoji="0" lang="de-DE"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084073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p:cNvSpPr txBox="1"/>
          <p:nvPr/>
        </p:nvSpPr>
        <p:spPr>
          <a:xfrm>
            <a:off x="1487488" y="6381328"/>
            <a:ext cx="59667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Döschner, L. et al.;  </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Mol </a:t>
            </a: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Nutr</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Food Res 68: 2300623, 1-7, 2024</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2" name="Grafik 1"/>
          <p:cNvPicPr>
            <a:picLocks noChangeAspect="1"/>
          </p:cNvPicPr>
          <p:nvPr/>
        </p:nvPicPr>
        <p:blipFill>
          <a:blip r:embed="rId4"/>
          <a:stretch>
            <a:fillRect/>
          </a:stretch>
        </p:blipFill>
        <p:spPr>
          <a:xfrm>
            <a:off x="1480822" y="1133162"/>
            <a:ext cx="9081132" cy="5328598"/>
          </a:xfrm>
          <a:prstGeom prst="rect">
            <a:avLst/>
          </a:prstGeom>
        </p:spPr>
      </p:pic>
      <p:sp>
        <p:nvSpPr>
          <p:cNvPr id="7" name="Rechteck 6"/>
          <p:cNvSpPr/>
          <p:nvPr/>
        </p:nvSpPr>
        <p:spPr>
          <a:xfrm>
            <a:off x="1797820" y="179055"/>
            <a:ext cx="7810151" cy="954107"/>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Welche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Effekte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hat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eine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vegane</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Ernährung</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b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b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über</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48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Stunden</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bei</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älteren</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Erwachsenen</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a:t>
            </a:r>
            <a:endParaRPr kumimoji="0" lang="en-US" sz="2800" b="0" i="0" u="none" strike="noStrike" kern="1200" cap="none" spc="0" normalizeH="0" baseline="0" noProof="0" dirty="0">
              <a:ln>
                <a:noFill/>
              </a:ln>
              <a:solidFill>
                <a:prstClr val="black"/>
              </a:solidFill>
              <a:effectLst/>
              <a:uLnTx/>
              <a:uFillTx/>
              <a:latin typeface="Bookman Old Style"/>
              <a:ea typeface="+mn-ea"/>
              <a:cs typeface="+mn-cs"/>
            </a:endParaRPr>
          </a:p>
        </p:txBody>
      </p:sp>
      <p:sp>
        <p:nvSpPr>
          <p:cNvPr id="3" name="Pfeil nach unten 2"/>
          <p:cNvSpPr/>
          <p:nvPr/>
        </p:nvSpPr>
        <p:spPr>
          <a:xfrm>
            <a:off x="8950960" y="2438400"/>
            <a:ext cx="24384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Pfeil nach unten 9"/>
          <p:cNvSpPr/>
          <p:nvPr/>
        </p:nvSpPr>
        <p:spPr>
          <a:xfrm>
            <a:off x="8950960" y="2855271"/>
            <a:ext cx="24384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Pfeil nach unten 11"/>
          <p:cNvSpPr/>
          <p:nvPr/>
        </p:nvSpPr>
        <p:spPr>
          <a:xfrm>
            <a:off x="8950960" y="4632960"/>
            <a:ext cx="24384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Pfeil nach unten 12"/>
          <p:cNvSpPr/>
          <p:nvPr/>
        </p:nvSpPr>
        <p:spPr>
          <a:xfrm rot="10800000">
            <a:off x="8950960" y="3261134"/>
            <a:ext cx="243840" cy="304800"/>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Pfeil nach unten 13"/>
          <p:cNvSpPr/>
          <p:nvPr/>
        </p:nvSpPr>
        <p:spPr>
          <a:xfrm rot="10800000">
            <a:off x="8950960" y="3716120"/>
            <a:ext cx="243840" cy="304800"/>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Pfeil nach unten 14"/>
          <p:cNvSpPr/>
          <p:nvPr/>
        </p:nvSpPr>
        <p:spPr>
          <a:xfrm rot="10800000">
            <a:off x="8950960" y="5087946"/>
            <a:ext cx="243840" cy="304800"/>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145231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3"/>
          <a:srcRect l="27101" t="10582" r="29596" b="54287"/>
          <a:stretch/>
        </p:blipFill>
        <p:spPr>
          <a:xfrm>
            <a:off x="121919" y="583096"/>
            <a:ext cx="6857389" cy="3013544"/>
          </a:xfrm>
          <a:prstGeom prst="rect">
            <a:avLst/>
          </a:prstGeom>
        </p:spPr>
      </p:pic>
      <p:pic>
        <p:nvPicPr>
          <p:cNvPr id="5" name="Grafik 4"/>
          <p:cNvPicPr>
            <a:picLocks noChangeAspect="1"/>
          </p:cNvPicPr>
          <p:nvPr/>
        </p:nvPicPr>
        <p:blipFill rotWithShape="1">
          <a:blip r:embed="rId4"/>
          <a:srcRect l="28673" t="20625" r="31191" b="5591"/>
          <a:stretch/>
        </p:blipFill>
        <p:spPr>
          <a:xfrm>
            <a:off x="6798364" y="213211"/>
            <a:ext cx="4875476" cy="4854861"/>
          </a:xfrm>
          <a:prstGeom prst="rect">
            <a:avLst/>
          </a:prstGeom>
        </p:spPr>
      </p:pic>
      <p:pic>
        <p:nvPicPr>
          <p:cNvPr id="6" name="Grafik 5"/>
          <p:cNvPicPr>
            <a:picLocks noChangeAspect="1"/>
          </p:cNvPicPr>
          <p:nvPr/>
        </p:nvPicPr>
        <p:blipFill rotWithShape="1">
          <a:blip r:embed="rId5"/>
          <a:srcRect l="26582" t="23294" r="29732" b="49543"/>
          <a:stretch/>
        </p:blipFill>
        <p:spPr>
          <a:xfrm>
            <a:off x="6798364" y="5054820"/>
            <a:ext cx="4780722" cy="1610140"/>
          </a:xfrm>
          <a:prstGeom prst="rect">
            <a:avLst/>
          </a:prstGeom>
        </p:spPr>
      </p:pic>
      <p:pic>
        <p:nvPicPr>
          <p:cNvPr id="8" name="Grafik 7"/>
          <p:cNvPicPr>
            <a:picLocks noChangeAspect="1"/>
          </p:cNvPicPr>
          <p:nvPr/>
        </p:nvPicPr>
        <p:blipFill rotWithShape="1">
          <a:blip r:embed="rId5"/>
          <a:srcRect l="26582" t="50629" r="29732" b="917"/>
          <a:stretch/>
        </p:blipFill>
        <p:spPr>
          <a:xfrm>
            <a:off x="911749" y="3596640"/>
            <a:ext cx="4780722" cy="2872188"/>
          </a:xfrm>
          <a:prstGeom prst="rect">
            <a:avLst/>
          </a:prstGeom>
        </p:spPr>
      </p:pic>
      <p:sp>
        <p:nvSpPr>
          <p:cNvPr id="3" name="Abgerundetes Rechteck 2"/>
          <p:cNvSpPr/>
          <p:nvPr/>
        </p:nvSpPr>
        <p:spPr>
          <a:xfrm>
            <a:off x="147870" y="2549201"/>
            <a:ext cx="3312271" cy="3362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Abgerundetes Rechteck 6"/>
          <p:cNvSpPr/>
          <p:nvPr/>
        </p:nvSpPr>
        <p:spPr>
          <a:xfrm>
            <a:off x="44422" y="220685"/>
            <a:ext cx="6831438" cy="198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3200" b="0" i="0" u="none" strike="noStrike" kern="1200" cap="none" spc="0" normalizeH="0" baseline="0" noProof="0" dirty="0" smtClean="0">
                <a:ln>
                  <a:noFill/>
                </a:ln>
                <a:solidFill>
                  <a:prstClr val="white"/>
                </a:solidFill>
                <a:effectLst/>
                <a:uLnTx/>
                <a:uFillTx/>
                <a:latin typeface="Gill Sans MT"/>
                <a:ea typeface="+mn-ea"/>
                <a:cs typeface="+mn-cs"/>
              </a:rPr>
              <a:t>Eine vegane Ernährung wird bei Patienten mit entzündlich-rheumatischen Erkrankungen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3200" b="1" i="0" u="none" strike="noStrike" kern="1200" cap="none" spc="0" normalizeH="0" baseline="0" noProof="0" dirty="0" smtClean="0">
                <a:ln>
                  <a:noFill/>
                </a:ln>
                <a:solidFill>
                  <a:prstClr val="white"/>
                </a:solidFill>
                <a:effectLst/>
                <a:uLnTx/>
                <a:uFillTx/>
                <a:latin typeface="Gill Sans MT"/>
                <a:ea typeface="+mn-ea"/>
                <a:cs typeface="+mn-cs"/>
              </a:rPr>
              <a:t>nicht</a:t>
            </a:r>
            <a:r>
              <a:rPr kumimoji="0" lang="de-DE" sz="3200" b="0" i="0" u="none" strike="noStrike" kern="1200" cap="none" spc="0" normalizeH="0" baseline="0" noProof="0" dirty="0" smtClean="0">
                <a:ln>
                  <a:noFill/>
                </a:ln>
                <a:solidFill>
                  <a:prstClr val="white"/>
                </a:solidFill>
                <a:effectLst/>
                <a:uLnTx/>
                <a:uFillTx/>
                <a:latin typeface="Gill Sans MT"/>
                <a:ea typeface="+mn-ea"/>
                <a:cs typeface="+mn-cs"/>
              </a:rPr>
              <a:t> empfohlen</a:t>
            </a:r>
            <a:endParaRPr kumimoji="0" lang="de-DE" sz="32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06080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sz="quarter" idx="1"/>
          </p:nvPr>
        </p:nvSpPr>
        <p:spPr/>
        <p:txBody>
          <a:bodyPr/>
          <a:lstStyle/>
          <a:p>
            <a:pPr eaLnBrk="1" hangingPunct="1">
              <a:lnSpc>
                <a:spcPct val="130000"/>
              </a:lnSpc>
            </a:pPr>
            <a:r>
              <a:rPr lang="en-US" sz="2800" dirty="0" err="1"/>
              <a:t>Randomisierte</a:t>
            </a:r>
            <a:r>
              <a:rPr lang="en-US" sz="2800" dirty="0"/>
              <a:t> </a:t>
            </a:r>
            <a:r>
              <a:rPr lang="en-US" sz="2800" dirty="0" err="1"/>
              <a:t>Studie</a:t>
            </a:r>
            <a:r>
              <a:rPr lang="en-US" sz="2800" dirty="0"/>
              <a:t> an 66 </a:t>
            </a:r>
            <a:r>
              <a:rPr lang="en-US" sz="2800" dirty="0" err="1"/>
              <a:t>Patienten</a:t>
            </a:r>
            <a:r>
              <a:rPr lang="en-US" sz="2800" dirty="0"/>
              <a:t> </a:t>
            </a:r>
            <a:br>
              <a:rPr lang="en-US" sz="2800" dirty="0"/>
            </a:br>
            <a:r>
              <a:rPr lang="en-US" sz="2800" dirty="0" err="1"/>
              <a:t>mit</a:t>
            </a:r>
            <a:r>
              <a:rPr lang="en-US" sz="2800" dirty="0"/>
              <a:t> </a:t>
            </a:r>
            <a:r>
              <a:rPr lang="en-US" sz="2800" dirty="0" err="1"/>
              <a:t>stabil</a:t>
            </a:r>
            <a:r>
              <a:rPr lang="en-US" sz="2800" dirty="0"/>
              <a:t> </a:t>
            </a:r>
            <a:r>
              <a:rPr lang="en-US" sz="2800" dirty="0" err="1"/>
              <a:t>eingestellter</a:t>
            </a:r>
            <a:r>
              <a:rPr lang="en-US" sz="2800" dirty="0"/>
              <a:t> RA</a:t>
            </a:r>
          </a:p>
          <a:p>
            <a:pPr eaLnBrk="1" hangingPunct="1">
              <a:lnSpc>
                <a:spcPct val="130000"/>
              </a:lnSpc>
            </a:pPr>
            <a:r>
              <a:rPr lang="en-US" sz="2800" dirty="0" err="1"/>
              <a:t>Diätgruppe</a:t>
            </a:r>
            <a:r>
              <a:rPr lang="en-US" sz="2800" dirty="0"/>
              <a:t>: </a:t>
            </a:r>
            <a:r>
              <a:rPr lang="en-US" sz="2800" dirty="0" err="1"/>
              <a:t>Nüsse</a:t>
            </a:r>
            <a:r>
              <a:rPr lang="en-US" sz="2800" dirty="0"/>
              <a:t>, </a:t>
            </a:r>
            <a:r>
              <a:rPr lang="en-US" sz="2800" dirty="0" err="1"/>
              <a:t>Früchte</a:t>
            </a:r>
            <a:r>
              <a:rPr lang="en-US" sz="2800" dirty="0"/>
              <a:t>, </a:t>
            </a:r>
            <a:br>
              <a:rPr lang="en-US" sz="2800" dirty="0"/>
            </a:br>
            <a:r>
              <a:rPr lang="en-US" sz="2800" dirty="0" err="1"/>
              <a:t>Buchweizen</a:t>
            </a:r>
            <a:r>
              <a:rPr lang="en-US" sz="2800" dirty="0"/>
              <a:t>, </a:t>
            </a:r>
            <a:r>
              <a:rPr lang="en-US" sz="2800" dirty="0" err="1"/>
              <a:t>Mais</a:t>
            </a:r>
            <a:r>
              <a:rPr lang="en-US" sz="2800" dirty="0"/>
              <a:t>, Reis, </a:t>
            </a:r>
            <a:r>
              <a:rPr lang="en-US" sz="2800" dirty="0" smtClean="0"/>
              <a:t/>
            </a:r>
            <a:br>
              <a:rPr lang="en-US" sz="2800" dirty="0" smtClean="0"/>
            </a:br>
            <a:r>
              <a:rPr lang="en-US" sz="2800" dirty="0" err="1" smtClean="0"/>
              <a:t>Sonnenblumenkerne</a:t>
            </a:r>
            <a:r>
              <a:rPr lang="en-US" sz="2800" dirty="0"/>
              <a:t>, </a:t>
            </a:r>
            <a:r>
              <a:rPr lang="en-US" sz="2800" dirty="0" smtClean="0"/>
              <a:t/>
            </a:r>
            <a:br>
              <a:rPr lang="en-US" sz="2800" dirty="0" smtClean="0"/>
            </a:br>
            <a:r>
              <a:rPr lang="en-US" sz="2800" dirty="0" err="1" smtClean="0"/>
              <a:t>Sesammilch</a:t>
            </a:r>
            <a:r>
              <a:rPr lang="en-US" sz="2800" dirty="0" smtClean="0"/>
              <a:t> </a:t>
            </a:r>
            <a:r>
              <a:rPr lang="en-US" sz="2800" dirty="0"/>
              <a:t>(Ca-</a:t>
            </a:r>
            <a:r>
              <a:rPr lang="en-US" sz="2800" dirty="0" err="1"/>
              <a:t>Quelle</a:t>
            </a:r>
            <a:r>
              <a:rPr lang="en-US" sz="2800" dirty="0"/>
              <a:t>) </a:t>
            </a:r>
          </a:p>
          <a:p>
            <a:pPr eaLnBrk="1" hangingPunct="1">
              <a:lnSpc>
                <a:spcPct val="130000"/>
              </a:lnSpc>
            </a:pPr>
            <a:r>
              <a:rPr lang="en-US" sz="2800" dirty="0" err="1"/>
              <a:t>Dauer</a:t>
            </a:r>
            <a:r>
              <a:rPr lang="en-US" sz="2800" dirty="0"/>
              <a:t> der Intervention: 1 </a:t>
            </a:r>
            <a:r>
              <a:rPr lang="en-US" sz="2800" dirty="0" err="1"/>
              <a:t>Jahr</a:t>
            </a:r>
            <a:endParaRPr lang="en-US" sz="2800" dirty="0"/>
          </a:p>
        </p:txBody>
      </p:sp>
      <p:sp>
        <p:nvSpPr>
          <p:cNvPr id="156674" name="Rectangle 2"/>
          <p:cNvSpPr>
            <a:spLocks noGrp="1" noChangeArrowheads="1"/>
          </p:cNvSpPr>
          <p:nvPr>
            <p:ph type="title"/>
          </p:nvPr>
        </p:nvSpPr>
        <p:spPr/>
        <p:txBody>
          <a:bodyPr>
            <a:normAutofit/>
          </a:bodyPr>
          <a:lstStyle/>
          <a:p>
            <a:pPr eaLnBrk="1" hangingPunct="1"/>
            <a:r>
              <a:rPr lang="en-US" sz="2800" dirty="0"/>
              <a:t>Glutenfreie </a:t>
            </a:r>
            <a:r>
              <a:rPr lang="en-US" sz="2800" dirty="0" err="1"/>
              <a:t>Vegane</a:t>
            </a:r>
            <a:r>
              <a:rPr lang="en-US" sz="2800" dirty="0"/>
              <a:t> </a:t>
            </a:r>
            <a:r>
              <a:rPr lang="en-US" sz="2800" dirty="0" err="1"/>
              <a:t>Diät</a:t>
            </a:r>
            <a:r>
              <a:rPr lang="en-US" sz="2800" dirty="0"/>
              <a:t> </a:t>
            </a:r>
            <a:r>
              <a:rPr lang="en-US" sz="2800" dirty="0" err="1"/>
              <a:t>bei</a:t>
            </a:r>
            <a:r>
              <a:rPr lang="en-US" sz="2800" dirty="0"/>
              <a:t> RA</a:t>
            </a:r>
          </a:p>
        </p:txBody>
      </p:sp>
      <p:sp>
        <p:nvSpPr>
          <p:cNvPr id="156676" name="Text Box 4"/>
          <p:cNvSpPr txBox="1">
            <a:spLocks noChangeArrowheads="1"/>
          </p:cNvSpPr>
          <p:nvPr/>
        </p:nvSpPr>
        <p:spPr bwMode="auto">
          <a:xfrm>
            <a:off x="175522" y="6156960"/>
            <a:ext cx="6216717" cy="338554"/>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Gill Sans MT"/>
                <a:ea typeface="+mn-ea"/>
                <a:cs typeface="+mn-cs"/>
              </a:rPr>
              <a:t>Hafström</a:t>
            </a:r>
            <a:r>
              <a:rPr kumimoji="0" lang="de-DE" sz="1600" b="0" i="0" u="none" strike="noStrike" kern="1200" cap="none" spc="0" normalizeH="0" baseline="0" noProof="0" dirty="0">
                <a:ln>
                  <a:noFill/>
                </a:ln>
                <a:solidFill>
                  <a:srgbClr val="000000"/>
                </a:solidFill>
                <a:effectLst/>
                <a:uLnTx/>
                <a:uFillTx/>
                <a:latin typeface="Gill Sans MT"/>
                <a:ea typeface="+mn-ea"/>
                <a:cs typeface="+mn-cs"/>
              </a:rPr>
              <a:t> I et al., </a:t>
            </a:r>
            <a:r>
              <a:rPr kumimoji="0" lang="en-US" sz="1600" b="0" i="0" u="none" strike="noStrike" kern="1200" cap="none" spc="0" normalizeH="0" baseline="0" noProof="0" dirty="0">
                <a:ln>
                  <a:noFill/>
                </a:ln>
                <a:solidFill>
                  <a:prstClr val="black"/>
                </a:solidFill>
                <a:effectLst/>
                <a:uLnTx/>
                <a:uFillTx/>
                <a:latin typeface="Gill Sans MT"/>
                <a:ea typeface="+mn-ea"/>
                <a:cs typeface="+mn-cs"/>
              </a:rPr>
              <a:t>Rheumatology (Oxford). 2001 Oct;40(10):1175-9.</a:t>
            </a:r>
            <a:endParaRPr kumimoji="0" lang="de-DE" sz="1600" b="0"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13235"/>
          <a:stretch/>
        </p:blipFill>
        <p:spPr bwMode="auto">
          <a:xfrm>
            <a:off x="6629861" y="884583"/>
            <a:ext cx="5436312" cy="589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144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003425" y="130175"/>
            <a:ext cx="8193088" cy="966788"/>
          </a:xfrm>
        </p:spPr>
        <p:txBody>
          <a:bodyPr>
            <a:normAutofit fontScale="90000"/>
          </a:bodyPr>
          <a:lstStyle/>
          <a:p>
            <a:pPr eaLnBrk="1" hangingPunct="1"/>
            <a:r>
              <a:rPr lang="en-US" smtClean="0"/>
              <a:t>Welche Hinweise existieren für die Auslösung einer RA durch Ernährung?</a:t>
            </a:r>
          </a:p>
        </p:txBody>
      </p:sp>
      <p:sp>
        <p:nvSpPr>
          <p:cNvPr id="112643" name="Rectangle 3"/>
          <p:cNvSpPr>
            <a:spLocks noGrp="1" noChangeArrowheads="1"/>
          </p:cNvSpPr>
          <p:nvPr>
            <p:ph type="body" idx="1"/>
          </p:nvPr>
        </p:nvSpPr>
        <p:spPr>
          <a:xfrm>
            <a:off x="1838326" y="2062163"/>
            <a:ext cx="8582025" cy="4114800"/>
          </a:xfrm>
        </p:spPr>
        <p:txBody>
          <a:bodyPr/>
          <a:lstStyle/>
          <a:p>
            <a:pPr eaLnBrk="1" hangingPunct="1">
              <a:lnSpc>
                <a:spcPct val="130000"/>
              </a:lnSpc>
            </a:pPr>
            <a:r>
              <a:rPr lang="en-US" dirty="0" err="1" smtClean="0">
                <a:latin typeface="Arial Narrow" pitchFamily="34" charset="0"/>
              </a:rPr>
              <a:t>Fleisch</a:t>
            </a:r>
            <a:r>
              <a:rPr lang="en-US" dirty="0" smtClean="0">
                <a:latin typeface="Arial Narrow" pitchFamily="34" charset="0"/>
              </a:rPr>
              <a:t>?</a:t>
            </a:r>
          </a:p>
          <a:p>
            <a:pPr eaLnBrk="1" hangingPunct="1">
              <a:lnSpc>
                <a:spcPct val="130000"/>
              </a:lnSpc>
            </a:pPr>
            <a:r>
              <a:rPr lang="en-US" dirty="0" err="1" smtClean="0">
                <a:latin typeface="Arial Narrow" pitchFamily="34" charset="0"/>
              </a:rPr>
              <a:t>Fisch</a:t>
            </a:r>
            <a:r>
              <a:rPr lang="en-US" dirty="0" smtClean="0">
                <a:latin typeface="Arial Narrow" pitchFamily="34" charset="0"/>
              </a:rPr>
              <a:t>?</a:t>
            </a:r>
          </a:p>
          <a:p>
            <a:pPr eaLnBrk="1" hangingPunct="1">
              <a:lnSpc>
                <a:spcPct val="130000"/>
              </a:lnSpc>
            </a:pPr>
            <a:r>
              <a:rPr lang="en-US" dirty="0" smtClean="0">
                <a:latin typeface="Arial Narrow" pitchFamily="34" charset="0"/>
              </a:rPr>
              <a:t>Omega-3-Fettsäuren?</a:t>
            </a:r>
          </a:p>
          <a:p>
            <a:pPr eaLnBrk="1" hangingPunct="1">
              <a:lnSpc>
                <a:spcPct val="130000"/>
              </a:lnSpc>
            </a:pPr>
            <a:r>
              <a:rPr lang="en-US" dirty="0" err="1" smtClean="0">
                <a:latin typeface="Arial Narrow" pitchFamily="34" charset="0"/>
              </a:rPr>
              <a:t>Alkohol</a:t>
            </a:r>
            <a:r>
              <a:rPr lang="en-US" dirty="0" smtClean="0">
                <a:latin typeface="Arial Narrow" pitchFamily="34" charset="0"/>
              </a:rPr>
              <a:t>?</a:t>
            </a:r>
          </a:p>
          <a:p>
            <a:pPr eaLnBrk="1" hangingPunct="1">
              <a:lnSpc>
                <a:spcPct val="130000"/>
              </a:lnSpc>
            </a:pPr>
            <a:endParaRPr lang="en-US" dirty="0" smtClean="0">
              <a:latin typeface="Arial Narrow" pitchFamily="34" charset="0"/>
            </a:endParaRPr>
          </a:p>
        </p:txBody>
      </p:sp>
    </p:spTree>
    <p:extLst>
      <p:ext uri="{BB962C8B-B14F-4D97-AF65-F5344CB8AC3E}">
        <p14:creationId xmlns:p14="http://schemas.microsoft.com/office/powerpoint/2010/main" val="3725988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3"/>
          <p:cNvSpPr>
            <a:spLocks noGrp="1" noChangeArrowheads="1"/>
          </p:cNvSpPr>
          <p:nvPr>
            <p:ph sz="quarter" idx="1"/>
          </p:nvPr>
        </p:nvSpPr>
        <p:spPr/>
        <p:txBody>
          <a:bodyPr>
            <a:normAutofit/>
          </a:bodyPr>
          <a:lstStyle/>
          <a:p>
            <a:pPr>
              <a:lnSpc>
                <a:spcPct val="130000"/>
              </a:lnSpc>
            </a:pPr>
            <a:r>
              <a:rPr lang="en-US" sz="2400" dirty="0" err="1"/>
              <a:t>Abnahme</a:t>
            </a:r>
            <a:r>
              <a:rPr lang="en-US" sz="2400" dirty="0"/>
              <a:t> von Anti-Gliadin-IgG-</a:t>
            </a:r>
            <a:r>
              <a:rPr lang="en-US" sz="2400" dirty="0" err="1"/>
              <a:t>Ak</a:t>
            </a:r>
            <a:r>
              <a:rPr lang="en-US" sz="2400" dirty="0"/>
              <a:t> in </a:t>
            </a:r>
            <a:r>
              <a:rPr lang="en-US" sz="2400" dirty="0" err="1"/>
              <a:t>Diätgruppe</a:t>
            </a:r>
            <a:endParaRPr lang="en-US" sz="2400" dirty="0"/>
          </a:p>
          <a:p>
            <a:pPr>
              <a:lnSpc>
                <a:spcPct val="130000"/>
              </a:lnSpc>
            </a:pPr>
            <a:r>
              <a:rPr lang="en-US" sz="2400" dirty="0"/>
              <a:t>ACR-20-Verbesserung </a:t>
            </a:r>
            <a:r>
              <a:rPr lang="en-US" sz="2400" dirty="0" err="1"/>
              <a:t>nach</a:t>
            </a:r>
            <a:r>
              <a:rPr lang="en-US" sz="2400" dirty="0"/>
              <a:t> 12 </a:t>
            </a:r>
            <a:r>
              <a:rPr lang="en-US" sz="2400" dirty="0" err="1"/>
              <a:t>Monaten</a:t>
            </a:r>
            <a:r>
              <a:rPr lang="en-US" sz="2400" dirty="0"/>
              <a:t>:</a:t>
            </a:r>
            <a:br>
              <a:rPr lang="en-US" sz="2400" dirty="0"/>
            </a:br>
            <a:r>
              <a:rPr lang="en-US" sz="2400" dirty="0"/>
              <a:t>			41% in </a:t>
            </a:r>
            <a:r>
              <a:rPr lang="en-US" sz="2400" dirty="0" err="1"/>
              <a:t>Diätgruppe</a:t>
            </a:r>
            <a:r>
              <a:rPr lang="en-US" sz="2400" dirty="0"/>
              <a:t/>
            </a:r>
            <a:br>
              <a:rPr lang="en-US" sz="2400" dirty="0"/>
            </a:br>
            <a:r>
              <a:rPr lang="en-US" sz="2400" dirty="0"/>
              <a:t>			4% in </a:t>
            </a:r>
            <a:r>
              <a:rPr lang="en-US" sz="2400" dirty="0" err="1"/>
              <a:t>Kontrollgruppe</a:t>
            </a:r>
            <a:endParaRPr lang="en-US" sz="2400" dirty="0"/>
          </a:p>
          <a:p>
            <a:pPr>
              <a:lnSpc>
                <a:spcPct val="130000"/>
              </a:lnSpc>
            </a:pPr>
            <a:r>
              <a:rPr lang="en-US" sz="2400" dirty="0"/>
              <a:t>CRP-</a:t>
            </a:r>
            <a:r>
              <a:rPr lang="en-US" sz="2400" dirty="0" err="1"/>
              <a:t>Abnahme</a:t>
            </a:r>
            <a:r>
              <a:rPr lang="en-US" sz="2400" dirty="0"/>
              <a:t> </a:t>
            </a:r>
            <a:r>
              <a:rPr lang="en-US" sz="2400" dirty="0" err="1"/>
              <a:t>bei</a:t>
            </a:r>
            <a:r>
              <a:rPr lang="en-US" sz="2400" dirty="0"/>
              <a:t> </a:t>
            </a:r>
            <a:r>
              <a:rPr lang="en-US" sz="2400" dirty="0" err="1"/>
              <a:t>Respondern</a:t>
            </a:r>
            <a:r>
              <a:rPr lang="en-US" sz="2400" dirty="0"/>
              <a:t> (25 </a:t>
            </a:r>
            <a:r>
              <a:rPr lang="en-US" sz="2400" dirty="0">
                <a:sym typeface="Symbol" pitchFamily="18" charset="2"/>
              </a:rPr>
              <a:t></a:t>
            </a:r>
            <a:r>
              <a:rPr lang="en-US" sz="2400" dirty="0"/>
              <a:t>12 mg/l)</a:t>
            </a:r>
          </a:p>
          <a:p>
            <a:pPr eaLnBrk="1" hangingPunct="1">
              <a:lnSpc>
                <a:spcPct val="130000"/>
              </a:lnSpc>
            </a:pPr>
            <a:r>
              <a:rPr lang="en-US" sz="2400" dirty="0" err="1"/>
              <a:t>Mindestens</a:t>
            </a:r>
            <a:r>
              <a:rPr lang="en-US" sz="2400" dirty="0"/>
              <a:t> 9 </a:t>
            </a:r>
            <a:r>
              <a:rPr lang="en-US" sz="2400" dirty="0" err="1"/>
              <a:t>Monate</a:t>
            </a:r>
            <a:r>
              <a:rPr lang="en-US" sz="2400" dirty="0"/>
              <a:t> </a:t>
            </a:r>
            <a:r>
              <a:rPr lang="en-US" sz="2400" dirty="0" err="1"/>
              <a:t>behandelt</a:t>
            </a:r>
            <a:r>
              <a:rPr lang="en-US" sz="2400" dirty="0"/>
              <a:t> (Completer): 	</a:t>
            </a:r>
            <a:br>
              <a:rPr lang="en-US" sz="2400" dirty="0"/>
            </a:br>
            <a:r>
              <a:rPr lang="en-US" sz="2400" dirty="0"/>
              <a:t>			58% in </a:t>
            </a:r>
            <a:r>
              <a:rPr lang="en-US" sz="2400" dirty="0" err="1"/>
              <a:t>Diätgruppe</a:t>
            </a:r>
            <a:r>
              <a:rPr lang="en-US" sz="2400" dirty="0"/>
              <a:t/>
            </a:r>
            <a:br>
              <a:rPr lang="en-US" sz="2400" dirty="0"/>
            </a:br>
            <a:r>
              <a:rPr lang="en-US" sz="2400" dirty="0"/>
              <a:t>			89% in </a:t>
            </a:r>
            <a:r>
              <a:rPr lang="en-US" sz="2400" dirty="0" err="1"/>
              <a:t>Kontrollgruppe</a:t>
            </a:r>
            <a:endParaRPr lang="en-US" sz="2400" dirty="0"/>
          </a:p>
          <a:p>
            <a:pPr>
              <a:lnSpc>
                <a:spcPct val="130000"/>
              </a:lnSpc>
            </a:pPr>
            <a:r>
              <a:rPr lang="en-US" sz="2400" dirty="0" err="1"/>
              <a:t>Hohe</a:t>
            </a:r>
            <a:r>
              <a:rPr lang="en-US" sz="2400" dirty="0"/>
              <a:t> </a:t>
            </a:r>
            <a:r>
              <a:rPr lang="en-US" sz="2400" dirty="0" err="1"/>
              <a:t>Abbruchraten</a:t>
            </a:r>
            <a:r>
              <a:rPr lang="en-US" sz="2400" dirty="0"/>
              <a:t>!</a:t>
            </a:r>
          </a:p>
        </p:txBody>
      </p:sp>
      <p:sp>
        <p:nvSpPr>
          <p:cNvPr id="157698" name="Rectangle 2"/>
          <p:cNvSpPr>
            <a:spLocks noGrp="1" noChangeArrowheads="1"/>
          </p:cNvSpPr>
          <p:nvPr>
            <p:ph type="title"/>
          </p:nvPr>
        </p:nvSpPr>
        <p:spPr/>
        <p:txBody>
          <a:bodyPr/>
          <a:lstStyle/>
          <a:p>
            <a:pPr eaLnBrk="1" hangingPunct="1"/>
            <a:r>
              <a:rPr lang="en-US" sz="3600"/>
              <a:t>Glutenfreie Vegane Diät bei RA</a:t>
            </a:r>
          </a:p>
        </p:txBody>
      </p:sp>
      <p:sp>
        <p:nvSpPr>
          <p:cNvPr id="157700" name="Text Box 4"/>
          <p:cNvSpPr txBox="1">
            <a:spLocks noChangeArrowheads="1"/>
          </p:cNvSpPr>
          <p:nvPr/>
        </p:nvSpPr>
        <p:spPr bwMode="auto">
          <a:xfrm>
            <a:off x="2552511" y="6521450"/>
            <a:ext cx="6939832" cy="338554"/>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Gill Sans MT"/>
                <a:ea typeface="+mn-ea"/>
                <a:cs typeface="+mn-cs"/>
              </a:rPr>
              <a:t>Hafström</a:t>
            </a:r>
            <a:r>
              <a:rPr kumimoji="0" lang="de-DE" sz="1600" b="0" i="0" u="none" strike="noStrike" kern="1200" cap="none" spc="0" normalizeH="0" baseline="0" noProof="0" dirty="0">
                <a:ln>
                  <a:noFill/>
                </a:ln>
                <a:solidFill>
                  <a:srgbClr val="000000"/>
                </a:solidFill>
                <a:effectLst/>
                <a:uLnTx/>
                <a:uFillTx/>
                <a:latin typeface="Gill Sans MT"/>
                <a:ea typeface="+mn-ea"/>
                <a:cs typeface="+mn-cs"/>
              </a:rPr>
              <a:t> I et al., </a:t>
            </a:r>
            <a:r>
              <a:rPr kumimoji="0" lang="en-US" sz="1600" b="0" i="0" u="none" strike="noStrike" kern="1200" cap="none" spc="0" normalizeH="0" baseline="0" noProof="0" dirty="0">
                <a:ln>
                  <a:noFill/>
                </a:ln>
                <a:solidFill>
                  <a:prstClr val="black"/>
                </a:solidFill>
                <a:effectLst/>
                <a:uLnTx/>
                <a:uFillTx/>
                <a:latin typeface="Gill Sans MT"/>
                <a:ea typeface="+mn-ea"/>
                <a:cs typeface="+mn-cs"/>
              </a:rPr>
              <a:t>Rheumatology (Oxford). 2001 Oct;40(10):1175-9.</a:t>
            </a:r>
            <a:endParaRPr kumimoji="0" lang="de-DE" sz="1600" b="0" i="0" u="none" strike="noStrike" kern="1200" cap="none" spc="0" normalizeH="0" baseline="0" noProof="0" dirty="0">
              <a:ln>
                <a:noFill/>
              </a:ln>
              <a:solidFill>
                <a:srgbClr val="000000"/>
              </a:solidFill>
              <a:effectLst/>
              <a:uLnTx/>
              <a:uFillTx/>
              <a:latin typeface="Gill Sans MT"/>
              <a:ea typeface="+mn-ea"/>
              <a:cs typeface="+mn-cs"/>
            </a:endParaRPr>
          </a:p>
        </p:txBody>
      </p:sp>
    </p:spTree>
    <p:extLst>
      <p:ext uri="{BB962C8B-B14F-4D97-AF65-F5344CB8AC3E}">
        <p14:creationId xmlns:p14="http://schemas.microsoft.com/office/powerpoint/2010/main" val="257928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699">
                                            <p:txEl>
                                              <p:pRg st="1" end="1"/>
                                            </p:txEl>
                                          </p:spTgt>
                                        </p:tgtEl>
                                        <p:attrNameLst>
                                          <p:attrName>style.visibility</p:attrName>
                                        </p:attrNameLst>
                                      </p:cBhvr>
                                      <p:to>
                                        <p:strVal val="visible"/>
                                      </p:to>
                                    </p:set>
                                    <p:animEffect transition="in" filter="fade">
                                      <p:cBhvr>
                                        <p:cTn id="7" dur="500"/>
                                        <p:tgtEl>
                                          <p:spTgt spid="15769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7699">
                                            <p:txEl>
                                              <p:pRg st="2" end="2"/>
                                            </p:txEl>
                                          </p:spTgt>
                                        </p:tgtEl>
                                        <p:attrNameLst>
                                          <p:attrName>style.visibility</p:attrName>
                                        </p:attrNameLst>
                                      </p:cBhvr>
                                      <p:to>
                                        <p:strVal val="visible"/>
                                      </p:to>
                                    </p:set>
                                    <p:animEffect transition="in" filter="fade">
                                      <p:cBhvr>
                                        <p:cTn id="10" dur="500"/>
                                        <p:tgtEl>
                                          <p:spTgt spid="15769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7699">
                                            <p:txEl>
                                              <p:pRg st="3" end="3"/>
                                            </p:txEl>
                                          </p:spTgt>
                                        </p:tgtEl>
                                        <p:attrNameLst>
                                          <p:attrName>style.visibility</p:attrName>
                                        </p:attrNameLst>
                                      </p:cBhvr>
                                      <p:to>
                                        <p:strVal val="visible"/>
                                      </p:to>
                                    </p:set>
                                    <p:animEffect transition="in" filter="fade">
                                      <p:cBhvr>
                                        <p:cTn id="15" dur="500"/>
                                        <p:tgtEl>
                                          <p:spTgt spid="15769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7699">
                                            <p:txEl>
                                              <p:pRg st="4" end="4"/>
                                            </p:txEl>
                                          </p:spTgt>
                                        </p:tgtEl>
                                        <p:attrNameLst>
                                          <p:attrName>style.visibility</p:attrName>
                                        </p:attrNameLst>
                                      </p:cBhvr>
                                      <p:to>
                                        <p:strVal val="visible"/>
                                      </p:to>
                                    </p:set>
                                    <p:animEffect transition="in" filter="fade">
                                      <p:cBhvr>
                                        <p:cTn id="18" dur="500"/>
                                        <p:tgtEl>
                                          <p:spTgt spid="157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3"/>
          <p:cNvSpPr>
            <a:spLocks noGrp="1" noChangeArrowheads="1"/>
          </p:cNvSpPr>
          <p:nvPr>
            <p:ph sz="quarter" idx="1"/>
          </p:nvPr>
        </p:nvSpPr>
        <p:spPr>
          <a:xfrm>
            <a:off x="526652" y="1200414"/>
            <a:ext cx="8229600" cy="5465380"/>
          </a:xfrm>
        </p:spPr>
        <p:txBody>
          <a:bodyPr>
            <a:normAutofit/>
          </a:bodyPr>
          <a:lstStyle/>
          <a:p>
            <a:r>
              <a:rPr lang="en-US" sz="2800" dirty="0"/>
              <a:t>GFD </a:t>
            </a:r>
            <a:r>
              <a:rPr lang="en-US" sz="2800" dirty="0" err="1"/>
              <a:t>enthalten</a:t>
            </a:r>
            <a:r>
              <a:rPr lang="en-US" sz="2800" dirty="0"/>
              <a:t> </a:t>
            </a:r>
            <a:r>
              <a:rPr lang="en-US" sz="2800" dirty="0" err="1"/>
              <a:t>zu</a:t>
            </a:r>
            <a:r>
              <a:rPr lang="en-US" sz="2800" dirty="0"/>
              <a:t> </a:t>
            </a:r>
            <a:r>
              <a:rPr lang="en-US" sz="2800" dirty="0" err="1"/>
              <a:t>wenig</a:t>
            </a:r>
            <a:endParaRPr lang="en-US" sz="2800" dirty="0"/>
          </a:p>
          <a:p>
            <a:pPr lvl="1"/>
            <a:r>
              <a:rPr lang="en-US" sz="2400" dirty="0" err="1"/>
              <a:t>Ballaststoffe</a:t>
            </a:r>
            <a:endParaRPr lang="en-US" sz="2400" dirty="0"/>
          </a:p>
          <a:p>
            <a:pPr lvl="1"/>
            <a:r>
              <a:rPr lang="en-US" sz="2400" dirty="0" err="1"/>
              <a:t>Vitamine</a:t>
            </a:r>
            <a:r>
              <a:rPr lang="en-US" sz="2400" dirty="0"/>
              <a:t> (D, B12, </a:t>
            </a:r>
            <a:r>
              <a:rPr lang="en-US" sz="2400" dirty="0" err="1"/>
              <a:t>Folsäure</a:t>
            </a:r>
            <a:r>
              <a:rPr lang="en-US" sz="2400" dirty="0"/>
              <a:t>)</a:t>
            </a:r>
          </a:p>
          <a:p>
            <a:pPr lvl="1"/>
            <a:r>
              <a:rPr lang="en-US" sz="2400" dirty="0" err="1"/>
              <a:t>Mineralstoffe</a:t>
            </a:r>
            <a:r>
              <a:rPr lang="en-US" sz="2400" dirty="0"/>
              <a:t>  (Fe, Zn, Mg)</a:t>
            </a:r>
          </a:p>
          <a:p>
            <a:r>
              <a:rPr lang="en-US" sz="2800" dirty="0"/>
              <a:t>GFD </a:t>
            </a:r>
            <a:r>
              <a:rPr lang="en-US" sz="2800" dirty="0" err="1"/>
              <a:t>enthalten</a:t>
            </a:r>
            <a:r>
              <a:rPr lang="en-US" sz="2800" dirty="0"/>
              <a:t> </a:t>
            </a:r>
            <a:r>
              <a:rPr lang="en-US" sz="2800" dirty="0" err="1"/>
              <a:t>zu</a:t>
            </a:r>
            <a:r>
              <a:rPr lang="en-US" sz="2800" dirty="0"/>
              <a:t> </a:t>
            </a:r>
            <a:r>
              <a:rPr lang="en-US" sz="2800" dirty="0" err="1"/>
              <a:t>viel</a:t>
            </a:r>
            <a:endParaRPr lang="en-US" sz="2800" dirty="0"/>
          </a:p>
          <a:p>
            <a:pPr lvl="1"/>
            <a:r>
              <a:rPr lang="en-US" sz="2400" dirty="0" err="1"/>
              <a:t>Zucker</a:t>
            </a:r>
            <a:endParaRPr lang="en-US" sz="2400" dirty="0"/>
          </a:p>
          <a:p>
            <a:pPr lvl="1"/>
            <a:r>
              <a:rPr lang="en-US" sz="2400" dirty="0" err="1"/>
              <a:t>Gesättigte</a:t>
            </a:r>
            <a:r>
              <a:rPr lang="en-US" sz="2400" dirty="0"/>
              <a:t> </a:t>
            </a:r>
            <a:r>
              <a:rPr lang="en-US" sz="2400" dirty="0" err="1"/>
              <a:t>Fette</a:t>
            </a:r>
            <a:endParaRPr lang="en-US" sz="2400" dirty="0"/>
          </a:p>
          <a:p>
            <a:pPr lvl="1"/>
            <a:r>
              <a:rPr lang="en-US" sz="2400" dirty="0" err="1"/>
              <a:t>Schwermetalle</a:t>
            </a:r>
            <a:r>
              <a:rPr lang="en-US" sz="2400" dirty="0"/>
              <a:t> </a:t>
            </a:r>
            <a:br>
              <a:rPr lang="en-US" sz="2400" dirty="0"/>
            </a:br>
            <a:r>
              <a:rPr lang="en-US" sz="2400" dirty="0"/>
              <a:t>(</a:t>
            </a:r>
            <a:r>
              <a:rPr lang="en-US" sz="2400" dirty="0" err="1"/>
              <a:t>Quecksilber</a:t>
            </a:r>
            <a:r>
              <a:rPr lang="en-US" sz="2400" dirty="0"/>
              <a:t>, </a:t>
            </a:r>
            <a:r>
              <a:rPr lang="en-US" sz="2400" dirty="0" err="1"/>
              <a:t>Arsen</a:t>
            </a:r>
            <a:r>
              <a:rPr lang="en-US" sz="2400" dirty="0"/>
              <a:t>, </a:t>
            </a:r>
            <a:r>
              <a:rPr lang="en-US" sz="2400" dirty="0" err="1"/>
              <a:t>Blei</a:t>
            </a:r>
            <a:r>
              <a:rPr lang="en-US" sz="2400" dirty="0"/>
              <a:t>)</a:t>
            </a:r>
          </a:p>
          <a:p>
            <a:pPr marL="0" indent="0">
              <a:buNone/>
            </a:pPr>
            <a:r>
              <a:rPr lang="en-US" sz="2800" dirty="0"/>
              <a:t>  GFD </a:t>
            </a:r>
            <a:r>
              <a:rPr lang="en-US" sz="2800" dirty="0" err="1"/>
              <a:t>assoziiert</a:t>
            </a:r>
            <a:r>
              <a:rPr lang="en-US" sz="2800" dirty="0"/>
              <a:t> </a:t>
            </a:r>
            <a:r>
              <a:rPr lang="en-US" sz="2800" dirty="0" err="1"/>
              <a:t>mit</a:t>
            </a:r>
            <a:endParaRPr lang="en-US" sz="2800" dirty="0"/>
          </a:p>
          <a:p>
            <a:pPr lvl="1"/>
            <a:r>
              <a:rPr lang="en-US" sz="2400" dirty="0"/>
              <a:t>Diabetes mellitus II</a:t>
            </a:r>
          </a:p>
          <a:p>
            <a:pPr lvl="1"/>
            <a:r>
              <a:rPr lang="en-US" sz="2400" dirty="0"/>
              <a:t>CIHK</a:t>
            </a:r>
          </a:p>
          <a:p>
            <a:pPr lvl="1"/>
            <a:endParaRPr lang="en-US" sz="2100" dirty="0"/>
          </a:p>
        </p:txBody>
      </p:sp>
      <p:sp>
        <p:nvSpPr>
          <p:cNvPr id="157698" name="Rectangle 2"/>
          <p:cNvSpPr>
            <a:spLocks noGrp="1" noChangeArrowheads="1"/>
          </p:cNvSpPr>
          <p:nvPr>
            <p:ph type="title"/>
          </p:nvPr>
        </p:nvSpPr>
        <p:spPr>
          <a:xfrm>
            <a:off x="1981200" y="-84090"/>
            <a:ext cx="8229600" cy="990600"/>
          </a:xfrm>
        </p:spPr>
        <p:txBody>
          <a:bodyPr/>
          <a:lstStyle/>
          <a:p>
            <a:pPr eaLnBrk="1" hangingPunct="1"/>
            <a:r>
              <a:rPr lang="en-US" sz="3600" dirty="0" err="1"/>
              <a:t>Glutenfreie</a:t>
            </a:r>
            <a:r>
              <a:rPr lang="en-US" sz="3600" dirty="0"/>
              <a:t> </a:t>
            </a:r>
            <a:r>
              <a:rPr lang="en-US" sz="3600" dirty="0" err="1"/>
              <a:t>Diät</a:t>
            </a:r>
            <a:r>
              <a:rPr lang="en-US" sz="3600" dirty="0"/>
              <a:t> (GFD): </a:t>
            </a:r>
            <a:r>
              <a:rPr lang="en-US" sz="3600" dirty="0" err="1"/>
              <a:t>Nachteile</a:t>
            </a:r>
            <a:endParaRPr lang="en-US" sz="3600" dirty="0"/>
          </a:p>
        </p:txBody>
      </p:sp>
      <p:sp>
        <p:nvSpPr>
          <p:cNvPr id="157700" name="Text Box 4"/>
          <p:cNvSpPr txBox="1">
            <a:spLocks noChangeArrowheads="1"/>
          </p:cNvSpPr>
          <p:nvPr/>
        </p:nvSpPr>
        <p:spPr bwMode="auto">
          <a:xfrm>
            <a:off x="6002098" y="5975974"/>
            <a:ext cx="6939832" cy="584775"/>
          </a:xfrm>
          <a:prstGeom prst="rect">
            <a:avLst/>
          </a:prstGeom>
          <a:noFill/>
          <a:ln>
            <a:noFill/>
          </a:ln>
          <a:effectLs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Zong</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G, et al, </a:t>
            </a:r>
            <a:r>
              <a:rPr kumimoji="0" lang="de-DE" sz="1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Diabetologia</a:t>
            </a:r>
            <a:r>
              <a:rPr kumimoji="0" lang="de-DE"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2018;61:2164–2173</a:t>
            </a:r>
          </a:p>
        </p:txBody>
      </p:sp>
      <p:pic>
        <p:nvPicPr>
          <p:cNvPr id="4956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524" t="28292" r="52150" b="27665"/>
          <a:stretch/>
        </p:blipFill>
        <p:spPr bwMode="auto">
          <a:xfrm>
            <a:off x="5565913" y="2454806"/>
            <a:ext cx="5472921" cy="354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268223" y="5666015"/>
            <a:ext cx="2709524" cy="461665"/>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Glutenaufnahme</a:t>
            </a:r>
            <a:r>
              <a:rPr kumimoji="0" lang="de-DE"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t>
            </a:r>
          </a:p>
        </p:txBody>
      </p:sp>
      <p:sp>
        <p:nvSpPr>
          <p:cNvPr id="8" name="Textfeld 7"/>
          <p:cNvSpPr txBox="1"/>
          <p:nvPr/>
        </p:nvSpPr>
        <p:spPr>
          <a:xfrm>
            <a:off x="6442137" y="1833023"/>
            <a:ext cx="4361697" cy="461665"/>
          </a:xfrm>
          <a:prstGeom prst="rect">
            <a:avLst/>
          </a:prstGeom>
          <a:solidFill>
            <a:schemeClr val="bg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Hazard</a:t>
            </a:r>
            <a:r>
              <a:rPr kumimoji="0" lang="de-DE"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-ratio </a:t>
            </a:r>
            <a:r>
              <a:rPr kumimoji="0" lang="de-DE"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für </a:t>
            </a:r>
            <a:r>
              <a:rPr kumimoji="0" lang="de-DE" sz="2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D.m.</a:t>
            </a:r>
            <a:r>
              <a:rPr kumimoji="0" lang="de-DE"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II</a:t>
            </a:r>
          </a:p>
        </p:txBody>
      </p:sp>
    </p:spTree>
    <p:extLst>
      <p:ext uri="{BB962C8B-B14F-4D97-AF65-F5344CB8AC3E}">
        <p14:creationId xmlns:p14="http://schemas.microsoft.com/office/powerpoint/2010/main" val="2767036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699">
                                            <p:txEl>
                                              <p:pRg st="4" end="4"/>
                                            </p:txEl>
                                          </p:spTgt>
                                        </p:tgtEl>
                                        <p:attrNameLst>
                                          <p:attrName>style.visibility</p:attrName>
                                        </p:attrNameLst>
                                      </p:cBhvr>
                                      <p:to>
                                        <p:strVal val="visible"/>
                                      </p:to>
                                    </p:set>
                                    <p:animEffect transition="in" filter="fade">
                                      <p:cBhvr>
                                        <p:cTn id="7" dur="500"/>
                                        <p:tgtEl>
                                          <p:spTgt spid="157699">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7699">
                                            <p:txEl>
                                              <p:pRg st="5" end="5"/>
                                            </p:txEl>
                                          </p:spTgt>
                                        </p:tgtEl>
                                        <p:attrNameLst>
                                          <p:attrName>style.visibility</p:attrName>
                                        </p:attrNameLst>
                                      </p:cBhvr>
                                      <p:to>
                                        <p:strVal val="visible"/>
                                      </p:to>
                                    </p:set>
                                    <p:animEffect transition="in" filter="fade">
                                      <p:cBhvr>
                                        <p:cTn id="10" dur="500"/>
                                        <p:tgtEl>
                                          <p:spTgt spid="157699">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7699">
                                            <p:txEl>
                                              <p:pRg st="6" end="6"/>
                                            </p:txEl>
                                          </p:spTgt>
                                        </p:tgtEl>
                                        <p:attrNameLst>
                                          <p:attrName>style.visibility</p:attrName>
                                        </p:attrNameLst>
                                      </p:cBhvr>
                                      <p:to>
                                        <p:strVal val="visible"/>
                                      </p:to>
                                    </p:set>
                                    <p:animEffect transition="in" filter="fade">
                                      <p:cBhvr>
                                        <p:cTn id="13" dur="500"/>
                                        <p:tgtEl>
                                          <p:spTgt spid="157699">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7699">
                                            <p:txEl>
                                              <p:pRg st="7" end="7"/>
                                            </p:txEl>
                                          </p:spTgt>
                                        </p:tgtEl>
                                        <p:attrNameLst>
                                          <p:attrName>style.visibility</p:attrName>
                                        </p:attrNameLst>
                                      </p:cBhvr>
                                      <p:to>
                                        <p:strVal val="visible"/>
                                      </p:to>
                                    </p:set>
                                    <p:animEffect transition="in" filter="fade">
                                      <p:cBhvr>
                                        <p:cTn id="16" dur="500"/>
                                        <p:tgtEl>
                                          <p:spTgt spid="157699">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7699">
                                            <p:txEl>
                                              <p:pRg st="8" end="8"/>
                                            </p:txEl>
                                          </p:spTgt>
                                        </p:tgtEl>
                                        <p:attrNameLst>
                                          <p:attrName>style.visibility</p:attrName>
                                        </p:attrNameLst>
                                      </p:cBhvr>
                                      <p:to>
                                        <p:strVal val="visible"/>
                                      </p:to>
                                    </p:set>
                                    <p:animEffect transition="in" filter="fade">
                                      <p:cBhvr>
                                        <p:cTn id="21" dur="500"/>
                                        <p:tgtEl>
                                          <p:spTgt spid="157699">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7699">
                                            <p:txEl>
                                              <p:pRg st="9" end="9"/>
                                            </p:txEl>
                                          </p:spTgt>
                                        </p:tgtEl>
                                        <p:attrNameLst>
                                          <p:attrName>style.visibility</p:attrName>
                                        </p:attrNameLst>
                                      </p:cBhvr>
                                      <p:to>
                                        <p:strVal val="visible"/>
                                      </p:to>
                                    </p:set>
                                    <p:animEffect transition="in" filter="fade">
                                      <p:cBhvr>
                                        <p:cTn id="24" dur="500"/>
                                        <p:tgtEl>
                                          <p:spTgt spid="157699">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57699">
                                            <p:txEl>
                                              <p:pRg st="10" end="10"/>
                                            </p:txEl>
                                          </p:spTgt>
                                        </p:tgtEl>
                                        <p:attrNameLst>
                                          <p:attrName>style.visibility</p:attrName>
                                        </p:attrNameLst>
                                      </p:cBhvr>
                                      <p:to>
                                        <p:strVal val="visible"/>
                                      </p:to>
                                    </p:set>
                                    <p:animEffect transition="in" filter="fade">
                                      <p:cBhvr>
                                        <p:cTn id="27" dur="500"/>
                                        <p:tgtEl>
                                          <p:spTgt spid="157699">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95619"/>
                                        </p:tgtEl>
                                        <p:attrNameLst>
                                          <p:attrName>style.visibility</p:attrName>
                                        </p:attrNameLst>
                                      </p:cBhvr>
                                      <p:to>
                                        <p:strVal val="visible"/>
                                      </p:to>
                                    </p:set>
                                    <p:animEffect transition="in" filter="fade">
                                      <p:cBhvr>
                                        <p:cTn id="30" dur="500"/>
                                        <p:tgtEl>
                                          <p:spTgt spid="4956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7700"/>
                                        </p:tgtEl>
                                        <p:attrNameLst>
                                          <p:attrName>style.visibility</p:attrName>
                                        </p:attrNameLst>
                                      </p:cBhvr>
                                      <p:to>
                                        <p:strVal val="visible"/>
                                      </p:to>
                                    </p:set>
                                    <p:animEffect transition="in" filter="fade">
                                      <p:cBhvr>
                                        <p:cTn id="39" dur="500"/>
                                        <p:tgtEl>
                                          <p:spTgt spid="157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p:bldP spid="2"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3392" y="188640"/>
            <a:ext cx="10972800" cy="990600"/>
          </a:xfrm>
        </p:spPr>
        <p:txBody>
          <a:bodyPr anchor="t">
            <a:noAutofit/>
          </a:bodyPr>
          <a:lstStyle/>
          <a:p>
            <a:r>
              <a:rPr lang="en-US" sz="3600" dirty="0" err="1" smtClean="0"/>
              <a:t>Ketogene</a:t>
            </a:r>
            <a:r>
              <a:rPr lang="en-US" sz="3600" dirty="0" smtClean="0"/>
              <a:t> </a:t>
            </a:r>
            <a:r>
              <a:rPr lang="en-US" sz="3600" dirty="0" err="1" smtClean="0"/>
              <a:t>Diät</a:t>
            </a:r>
            <a:r>
              <a:rPr lang="en-US" sz="3600" dirty="0" smtClean="0"/>
              <a:t> (KD)</a:t>
            </a:r>
            <a:endParaRPr lang="en-US" sz="3600" dirty="0"/>
          </a:p>
        </p:txBody>
      </p:sp>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6" name="Inhaltsplatzhalter 5"/>
          <p:cNvSpPr>
            <a:spLocks noGrp="1"/>
          </p:cNvSpPr>
          <p:nvPr>
            <p:ph sz="quarter" idx="1"/>
          </p:nvPr>
        </p:nvSpPr>
        <p:spPr>
          <a:xfrm>
            <a:off x="609599" y="1044341"/>
            <a:ext cx="10972800" cy="4937760"/>
          </a:xfrm>
        </p:spPr>
        <p:txBody>
          <a:bodyPr>
            <a:normAutofit/>
          </a:bodyPr>
          <a:lstStyle/>
          <a:p>
            <a:r>
              <a:rPr lang="en-US" dirty="0" err="1" smtClean="0"/>
              <a:t>Wenig</a:t>
            </a:r>
            <a:r>
              <a:rPr lang="en-US" dirty="0" smtClean="0"/>
              <a:t> </a:t>
            </a:r>
            <a:r>
              <a:rPr lang="en-US" dirty="0" err="1" smtClean="0"/>
              <a:t>Kohlehydrate</a:t>
            </a:r>
            <a:endParaRPr lang="en-US" dirty="0" smtClean="0"/>
          </a:p>
          <a:p>
            <a:r>
              <a:rPr lang="en-US" dirty="0" err="1" smtClean="0"/>
              <a:t>Hoher</a:t>
            </a:r>
            <a:r>
              <a:rPr lang="en-US" dirty="0" smtClean="0"/>
              <a:t> </a:t>
            </a:r>
            <a:r>
              <a:rPr lang="en-US" dirty="0" err="1" smtClean="0"/>
              <a:t>Anteil</a:t>
            </a:r>
            <a:r>
              <a:rPr lang="en-US" dirty="0" smtClean="0"/>
              <a:t> von Protein</a:t>
            </a:r>
          </a:p>
          <a:p>
            <a:r>
              <a:rPr lang="en-US" dirty="0" err="1" smtClean="0"/>
              <a:t>Hoher</a:t>
            </a:r>
            <a:r>
              <a:rPr lang="en-US" dirty="0" smtClean="0"/>
              <a:t> </a:t>
            </a:r>
            <a:r>
              <a:rPr lang="en-US" dirty="0" err="1" smtClean="0"/>
              <a:t>Fettanteil</a:t>
            </a:r>
            <a:r>
              <a:rPr lang="en-US" dirty="0" smtClean="0"/>
              <a:t> </a:t>
            </a:r>
            <a:r>
              <a:rPr lang="en-US" dirty="0" err="1" smtClean="0"/>
              <a:t>als</a:t>
            </a:r>
            <a:r>
              <a:rPr lang="en-US" dirty="0" smtClean="0"/>
              <a:t> Haupt-</a:t>
            </a:r>
            <a:r>
              <a:rPr lang="en-US" dirty="0" err="1" smtClean="0"/>
              <a:t>Energiequelle</a:t>
            </a:r>
            <a:endParaRPr lang="en-US" dirty="0" smtClean="0"/>
          </a:p>
          <a:p>
            <a:pPr lvl="1"/>
            <a:r>
              <a:rPr lang="en-US" dirty="0" err="1" smtClean="0"/>
              <a:t>Freisetzung</a:t>
            </a:r>
            <a:r>
              <a:rPr lang="en-US" dirty="0" smtClean="0"/>
              <a:t> von </a:t>
            </a:r>
            <a:r>
              <a:rPr lang="en-US" dirty="0" err="1" smtClean="0"/>
              <a:t>Ketonen</a:t>
            </a:r>
            <a:r>
              <a:rPr lang="en-US" dirty="0" smtClean="0"/>
              <a:t> und </a:t>
            </a:r>
            <a:r>
              <a:rPr lang="en-US" dirty="0" err="1" smtClean="0"/>
              <a:t>Fettsäuren</a:t>
            </a:r>
            <a:endParaRPr lang="en-US" dirty="0" smtClean="0"/>
          </a:p>
          <a:p>
            <a:pPr lvl="1"/>
            <a:r>
              <a:rPr lang="en-US" dirty="0" err="1" smtClean="0"/>
              <a:t>Vermutete</a:t>
            </a:r>
            <a:r>
              <a:rPr lang="en-US" dirty="0" smtClean="0"/>
              <a:t> antiinflammatorische </a:t>
            </a:r>
            <a:r>
              <a:rPr lang="en-US" dirty="0" err="1" smtClean="0"/>
              <a:t>Effekte</a:t>
            </a:r>
            <a:r>
              <a:rPr lang="en-US" dirty="0" smtClean="0"/>
              <a:t> (</a:t>
            </a:r>
            <a:r>
              <a:rPr lang="en-US" dirty="0" err="1" smtClean="0"/>
              <a:t>Hemmung</a:t>
            </a:r>
            <a:r>
              <a:rPr lang="en-US" dirty="0" smtClean="0"/>
              <a:t> IL-1, TNF) </a:t>
            </a:r>
          </a:p>
          <a:p>
            <a:r>
              <a:rPr lang="en-US" dirty="0" err="1" smtClean="0"/>
              <a:t>Verteter</a:t>
            </a:r>
            <a:r>
              <a:rPr lang="en-US" dirty="0" smtClean="0"/>
              <a:t>:  </a:t>
            </a:r>
          </a:p>
          <a:p>
            <a:pPr lvl="1"/>
            <a:r>
              <a:rPr lang="en-US" dirty="0" err="1" smtClean="0"/>
              <a:t>Klassische</a:t>
            </a:r>
            <a:r>
              <a:rPr lang="en-US" dirty="0" smtClean="0"/>
              <a:t> KD, </a:t>
            </a:r>
          </a:p>
          <a:p>
            <a:pPr lvl="1"/>
            <a:r>
              <a:rPr lang="en-US" dirty="0" smtClean="0"/>
              <a:t>very-low carbohydrate KD, </a:t>
            </a:r>
          </a:p>
          <a:p>
            <a:pPr lvl="1"/>
            <a:r>
              <a:rPr lang="en-US" dirty="0" smtClean="0"/>
              <a:t>Atkins-</a:t>
            </a:r>
            <a:r>
              <a:rPr lang="en-US" dirty="0" err="1" smtClean="0"/>
              <a:t>Diät</a:t>
            </a:r>
            <a:endParaRPr lang="en-US" dirty="0" smtClean="0"/>
          </a:p>
          <a:p>
            <a:pPr lvl="1"/>
            <a:endParaRPr lang="en-US" dirty="0"/>
          </a:p>
        </p:txBody>
      </p:sp>
      <p:pic>
        <p:nvPicPr>
          <p:cNvPr id="7" name="Grafik 6"/>
          <p:cNvPicPr>
            <a:picLocks noChangeAspect="1"/>
          </p:cNvPicPr>
          <p:nvPr/>
        </p:nvPicPr>
        <p:blipFill>
          <a:blip r:embed="rId3"/>
          <a:stretch>
            <a:fillRect/>
          </a:stretch>
        </p:blipFill>
        <p:spPr>
          <a:xfrm>
            <a:off x="4780547" y="3536585"/>
            <a:ext cx="7295147" cy="3177036"/>
          </a:xfrm>
          <a:prstGeom prst="rect">
            <a:avLst/>
          </a:prstGeom>
        </p:spPr>
      </p:pic>
      <p:sp>
        <p:nvSpPr>
          <p:cNvPr id="13" name="Textfeld 12"/>
          <p:cNvSpPr txBox="1"/>
          <p:nvPr/>
        </p:nvSpPr>
        <p:spPr>
          <a:xfrm>
            <a:off x="8678610" y="2034941"/>
            <a:ext cx="3397084" cy="1200329"/>
          </a:xfrm>
          <a:prstGeom prst="rect">
            <a:avLst/>
          </a:prstGeom>
          <a:solidFill>
            <a:schemeClr val="bg2"/>
          </a:solidFill>
          <a:ln>
            <a:solidFill>
              <a:schemeClr val="bg2">
                <a:lumMod val="50000"/>
              </a:schemeClr>
            </a:solidFill>
          </a:ln>
        </p:spPr>
        <p:txBody>
          <a:bodyPr wrap="none" rtlCol="0">
            <a:spAutoFit/>
          </a:bodyPr>
          <a:lstStyle/>
          <a:p>
            <a:r>
              <a:rPr lang="de-DE" dirty="0" smtClean="0">
                <a:latin typeface="Calibri" panose="020F0502020204030204" pitchFamily="34" charset="0"/>
                <a:cs typeface="Calibri" panose="020F0502020204030204" pitchFamily="34" charset="0"/>
              </a:rPr>
              <a:t>Vermeiden: </a:t>
            </a:r>
          </a:p>
          <a:p>
            <a:r>
              <a:rPr lang="de-DE" dirty="0" smtClean="0">
                <a:latin typeface="Calibri" panose="020F0502020204030204" pitchFamily="34" charset="0"/>
                <a:cs typeface="Calibri" panose="020F0502020204030204" pitchFamily="34" charset="0"/>
              </a:rPr>
              <a:t>Brot, Milch, Zucker, </a:t>
            </a:r>
            <a:br>
              <a:rPr lang="de-DE" dirty="0" smtClean="0">
                <a:latin typeface="Calibri" panose="020F0502020204030204" pitchFamily="34" charset="0"/>
                <a:cs typeface="Calibri" panose="020F0502020204030204" pitchFamily="34" charset="0"/>
              </a:rPr>
            </a:br>
            <a:r>
              <a:rPr lang="de-DE" dirty="0" smtClean="0">
                <a:latin typeface="Calibri" panose="020F0502020204030204" pitchFamily="34" charset="0"/>
                <a:cs typeface="Calibri" panose="020F0502020204030204" pitchFamily="34" charset="0"/>
              </a:rPr>
              <a:t>Hülsenfrüchte, Mais, Reis</a:t>
            </a:r>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76810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3392" y="188640"/>
            <a:ext cx="10972800" cy="990600"/>
          </a:xfrm>
        </p:spPr>
        <p:txBody>
          <a:bodyPr anchor="t">
            <a:noAutofit/>
          </a:bodyPr>
          <a:lstStyle/>
          <a:p>
            <a:r>
              <a:rPr lang="en-US" sz="2400" dirty="0" err="1"/>
              <a:t>Vergleich</a:t>
            </a:r>
            <a:r>
              <a:rPr lang="en-US" sz="2400" dirty="0"/>
              <a:t> </a:t>
            </a:r>
            <a:r>
              <a:rPr lang="en-US" sz="2400" dirty="0" err="1"/>
              <a:t>einer</a:t>
            </a:r>
            <a:r>
              <a:rPr lang="en-US" sz="2400" dirty="0"/>
              <a:t> </a:t>
            </a:r>
            <a:r>
              <a:rPr lang="en-US" sz="2400" dirty="0" err="1"/>
              <a:t>Ketogenen</a:t>
            </a:r>
            <a:r>
              <a:rPr lang="en-US" sz="2400" dirty="0"/>
              <a:t> </a:t>
            </a:r>
            <a:r>
              <a:rPr lang="en-US" sz="2400" dirty="0" err="1"/>
              <a:t>Diät</a:t>
            </a:r>
            <a:r>
              <a:rPr lang="en-US" sz="2400" dirty="0"/>
              <a:t> </a:t>
            </a:r>
            <a:r>
              <a:rPr lang="en-US" sz="2400" dirty="0" err="1"/>
              <a:t>mit</a:t>
            </a:r>
            <a:r>
              <a:rPr lang="en-US" sz="2400" dirty="0"/>
              <a:t> </a:t>
            </a:r>
            <a:r>
              <a:rPr lang="en-US" sz="2400" dirty="0" err="1"/>
              <a:t>Mittelmeerkost</a:t>
            </a:r>
            <a:r>
              <a:rPr lang="en-US" sz="2400" dirty="0"/>
              <a:t> </a:t>
            </a:r>
            <a:br>
              <a:rPr lang="en-US" sz="2400" dirty="0"/>
            </a:br>
            <a:r>
              <a:rPr lang="en-US" sz="2400" dirty="0" err="1"/>
              <a:t>bei</a:t>
            </a:r>
            <a:r>
              <a:rPr lang="en-US" sz="2400" dirty="0"/>
              <a:t> </a:t>
            </a:r>
            <a:r>
              <a:rPr lang="en-US" sz="2400" dirty="0" err="1"/>
              <a:t>adipösen</a:t>
            </a:r>
            <a:r>
              <a:rPr lang="en-US" sz="2400" dirty="0"/>
              <a:t> PsA-</a:t>
            </a:r>
            <a:r>
              <a:rPr lang="en-US" sz="2400" dirty="0" err="1"/>
              <a:t>Patienten</a:t>
            </a:r>
            <a:r>
              <a:rPr lang="en-US" sz="2400" dirty="0"/>
              <a:t>: </a:t>
            </a:r>
            <a:r>
              <a:rPr lang="en-US" sz="2400" dirty="0" err="1"/>
              <a:t>Randomisierte</a:t>
            </a:r>
            <a:r>
              <a:rPr lang="en-US" sz="2400" dirty="0"/>
              <a:t> Crossover-</a:t>
            </a:r>
            <a:r>
              <a:rPr lang="en-US" sz="2400" dirty="0" err="1"/>
              <a:t>Studie</a:t>
            </a:r>
            <a:endParaRPr lang="en-US" sz="2400" dirty="0"/>
          </a:p>
        </p:txBody>
      </p:sp>
      <p:sp>
        <p:nvSpPr>
          <p:cNvPr id="4" name="Textfeld 3"/>
          <p:cNvSpPr txBox="1"/>
          <p:nvPr/>
        </p:nvSpPr>
        <p:spPr>
          <a:xfrm>
            <a:off x="1415480" y="6381328"/>
            <a:ext cx="45202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Lambadiari</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V. et al.; </a:t>
            </a:r>
            <a:r>
              <a:rPr kumimoji="0" lang="en-US" sz="1800" b="0" i="0" u="none" strike="noStrike" kern="1200" cap="none" spc="0" normalizeH="0" baseline="0" noProof="0" dirty="0" err="1" smtClean="0">
                <a:ln>
                  <a:noFill/>
                </a:ln>
                <a:solidFill>
                  <a:prstClr val="black"/>
                </a:solidFill>
                <a:effectLst/>
                <a:uLnTx/>
                <a:uFillTx/>
                <a:latin typeface="Gill Sans MT"/>
                <a:ea typeface="+mn-ea"/>
                <a:cs typeface="+mn-cs"/>
              </a:rPr>
              <a:t>Int</a:t>
            </a:r>
            <a:r>
              <a:rPr kumimoji="0" lang="en-US" sz="1800" b="0" i="0" u="none" strike="noStrike" kern="1200" cap="none" spc="0" normalizeH="0" baseline="0" noProof="0" dirty="0" smtClean="0">
                <a:ln>
                  <a:noFill/>
                </a:ln>
                <a:solidFill>
                  <a:prstClr val="black"/>
                </a:solidFill>
                <a:effectLst/>
                <a:uLnTx/>
                <a:uFillTx/>
                <a:latin typeface="Gill Sans MT"/>
                <a:ea typeface="+mn-ea"/>
                <a:cs typeface="+mn-cs"/>
              </a:rPr>
              <a:t> J </a:t>
            </a:r>
            <a:r>
              <a:rPr kumimoji="0" lang="en-US" sz="1800" b="0" i="0" u="none" strike="noStrike" kern="1200" cap="none" spc="0" normalizeH="0" baseline="0" noProof="0" dirty="0" err="1" smtClean="0">
                <a:ln>
                  <a:noFill/>
                </a:ln>
                <a:solidFill>
                  <a:prstClr val="black"/>
                </a:solidFill>
                <a:effectLst/>
                <a:uLnTx/>
                <a:uFillTx/>
                <a:latin typeface="Gill Sans MT"/>
                <a:ea typeface="+mn-ea"/>
                <a:cs typeface="+mn-cs"/>
              </a:rPr>
              <a:t>Mol</a:t>
            </a:r>
            <a:r>
              <a:rPr kumimoji="0" lang="en-US" sz="1800" b="0" i="0" u="none" strike="noStrike" kern="1200" cap="none" spc="0" normalizeH="0" baseline="0" noProof="0" dirty="0" smtClean="0">
                <a:ln>
                  <a:noFill/>
                </a:ln>
                <a:solidFill>
                  <a:prstClr val="black"/>
                </a:solidFill>
                <a:effectLst/>
                <a:uLnTx/>
                <a:uFillTx/>
                <a:latin typeface="Gill Sans MT"/>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Gill Sans MT"/>
                <a:ea typeface="+mn-ea"/>
                <a:cs typeface="+mn-cs"/>
              </a:rPr>
              <a:t>Sci</a:t>
            </a:r>
            <a:r>
              <a:rPr kumimoji="0" lang="en-US" sz="1800" b="0" i="0" u="none" strike="noStrike" kern="1200" cap="none" spc="0" normalizeH="0" baseline="0" noProof="0" dirty="0" smtClean="0">
                <a:ln>
                  <a:noFill/>
                </a:ln>
                <a:solidFill>
                  <a:prstClr val="black"/>
                </a:solidFill>
                <a:effectLst/>
                <a:uLnTx/>
                <a:uFillTx/>
                <a:latin typeface="Gill Sans MT"/>
                <a:ea typeface="+mn-ea"/>
                <a:cs typeface="+mn-cs"/>
              </a:rPr>
              <a:t> 25: 2475, 2024</a:t>
            </a:r>
            <a:endParaRPr kumimoji="0" lang="de-DE" sz="1800" b="0" i="0" u="none" strike="noStrike" kern="1200" cap="none" spc="0" normalizeH="0" baseline="0" noProof="0" dirty="0" smtClean="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183309" y="2859307"/>
            <a:ext cx="143435" cy="26894"/>
          </a:xfrm>
          <a:prstGeom prst="rect">
            <a:avLst/>
          </a:prstGeom>
        </p:spPr>
      </p:pic>
      <p:sp>
        <p:nvSpPr>
          <p:cNvPr id="9" name="AutoShape 3"/>
          <p:cNvSpPr>
            <a:spLocks noChangeAspect="1" noChangeArrowheads="1" noTextEdit="1"/>
          </p:cNvSpPr>
          <p:nvPr/>
        </p:nvSpPr>
        <p:spPr bwMode="auto">
          <a:xfrm>
            <a:off x="2743054" y="430225"/>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6" name="Grafik 5"/>
          <p:cNvPicPr>
            <a:picLocks noChangeAspect="1"/>
          </p:cNvPicPr>
          <p:nvPr/>
        </p:nvPicPr>
        <p:blipFill>
          <a:blip r:embed="rId4"/>
          <a:stretch>
            <a:fillRect/>
          </a:stretch>
        </p:blipFill>
        <p:spPr>
          <a:xfrm>
            <a:off x="448570" y="2070929"/>
            <a:ext cx="11306648" cy="3140736"/>
          </a:xfrm>
          <a:prstGeom prst="rect">
            <a:avLst/>
          </a:prstGeom>
        </p:spPr>
      </p:pic>
      <p:sp>
        <p:nvSpPr>
          <p:cNvPr id="2" name="Textfeld 1"/>
          <p:cNvSpPr txBox="1"/>
          <p:nvPr/>
        </p:nvSpPr>
        <p:spPr>
          <a:xfrm>
            <a:off x="582815" y="1385122"/>
            <a:ext cx="2227213" cy="461665"/>
          </a:xfrm>
          <a:prstGeom prst="rect">
            <a:avLst/>
          </a:prstGeom>
          <a:noFill/>
          <a:ln>
            <a:solidFill>
              <a:schemeClr val="tx1"/>
            </a:solidFill>
          </a:ln>
        </p:spPr>
        <p:txBody>
          <a:bodyPr wrap="none" rtlCol="0">
            <a:spAutoFit/>
          </a:bodyPr>
          <a:lstStyle/>
          <a:p>
            <a:r>
              <a:rPr lang="de-DE" dirty="0" smtClean="0">
                <a:latin typeface="Calibri" panose="020F0502020204030204" pitchFamily="34" charset="0"/>
                <a:cs typeface="Calibri" panose="020F0502020204030204" pitchFamily="34" charset="0"/>
              </a:rPr>
              <a:t>13+13 Patienten</a:t>
            </a:r>
            <a:endParaRPr lang="de-DE" dirty="0">
              <a:latin typeface="Calibri" panose="020F0502020204030204" pitchFamily="34" charset="0"/>
              <a:cs typeface="Calibri" panose="020F0502020204030204" pitchFamily="34" charset="0"/>
            </a:endParaRPr>
          </a:p>
        </p:txBody>
      </p:sp>
      <p:sp>
        <p:nvSpPr>
          <p:cNvPr id="10" name="Textfeld 9"/>
          <p:cNvSpPr txBox="1"/>
          <p:nvPr/>
        </p:nvSpPr>
        <p:spPr>
          <a:xfrm>
            <a:off x="9572401" y="1385122"/>
            <a:ext cx="1916230" cy="461665"/>
          </a:xfrm>
          <a:prstGeom prst="rect">
            <a:avLst/>
          </a:prstGeom>
          <a:noFill/>
          <a:ln>
            <a:solidFill>
              <a:schemeClr val="tx1"/>
            </a:solidFill>
          </a:ln>
        </p:spPr>
        <p:txBody>
          <a:bodyPr wrap="none" rtlCol="0">
            <a:spAutoFit/>
          </a:bodyPr>
          <a:lstStyle/>
          <a:p>
            <a:r>
              <a:rPr lang="de-DE" dirty="0" smtClean="0">
                <a:latin typeface="Calibri" panose="020F0502020204030204" pitchFamily="34" charset="0"/>
                <a:cs typeface="Calibri" panose="020F0502020204030204" pitchFamily="34" charset="0"/>
              </a:rPr>
              <a:t>9+7 Patienten</a:t>
            </a:r>
            <a:endParaRPr lang="de-DE" dirty="0">
              <a:latin typeface="Calibri" panose="020F0502020204030204" pitchFamily="34" charset="0"/>
              <a:cs typeface="Calibri" panose="020F0502020204030204" pitchFamily="34" charset="0"/>
            </a:endParaRPr>
          </a:p>
        </p:txBody>
      </p:sp>
      <p:sp>
        <p:nvSpPr>
          <p:cNvPr id="8" name="Textfeld 7"/>
          <p:cNvSpPr txBox="1"/>
          <p:nvPr/>
        </p:nvSpPr>
        <p:spPr>
          <a:xfrm>
            <a:off x="3506573" y="1385122"/>
            <a:ext cx="5176417" cy="461665"/>
          </a:xfrm>
          <a:prstGeom prst="rect">
            <a:avLst/>
          </a:prstGeom>
          <a:noFill/>
          <a:ln>
            <a:solidFill>
              <a:schemeClr val="tx1"/>
            </a:solidFill>
          </a:ln>
        </p:spPr>
        <p:txBody>
          <a:bodyPr wrap="none" rtlCol="0">
            <a:spAutoFit/>
          </a:bodyPr>
          <a:lstStyle/>
          <a:p>
            <a:r>
              <a:rPr lang="de-DE" dirty="0" smtClean="0">
                <a:latin typeface="Calibri" panose="020F0502020204030204" pitchFamily="34" charset="0"/>
                <a:cs typeface="Calibri" panose="020F0502020204030204" pitchFamily="34" charset="0"/>
              </a:rPr>
              <a:t>10x Dropout „due </a:t>
            </a:r>
            <a:r>
              <a:rPr lang="de-DE" dirty="0" err="1" smtClean="0">
                <a:latin typeface="Calibri" panose="020F0502020204030204" pitchFamily="34" charset="0"/>
                <a:cs typeface="Calibri" panose="020F0502020204030204" pitchFamily="34" charset="0"/>
              </a:rPr>
              <a:t>to</a:t>
            </a:r>
            <a:r>
              <a:rPr lang="de-DE" dirty="0" smtClean="0">
                <a:latin typeface="Calibri" panose="020F0502020204030204" pitchFamily="34" charset="0"/>
                <a:cs typeface="Calibri" panose="020F0502020204030204" pitchFamily="34" charset="0"/>
              </a:rPr>
              <a:t> lack of </a:t>
            </a:r>
            <a:r>
              <a:rPr lang="de-DE" dirty="0" err="1" smtClean="0">
                <a:latin typeface="Calibri" panose="020F0502020204030204" pitchFamily="34" charset="0"/>
                <a:cs typeface="Calibri" panose="020F0502020204030204" pitchFamily="34" charset="0"/>
              </a:rPr>
              <a:t>motivation</a:t>
            </a:r>
            <a:r>
              <a:rPr lang="de-DE" dirty="0" smtClean="0">
                <a:latin typeface="Calibri" panose="020F0502020204030204" pitchFamily="34" charset="0"/>
                <a:cs typeface="Calibri" panose="020F0502020204030204" pitchFamily="34" charset="0"/>
              </a:rPr>
              <a:t>“</a:t>
            </a:r>
            <a:endParaRPr lang="de-DE" dirty="0">
              <a:latin typeface="Calibri" panose="020F0502020204030204" pitchFamily="34" charset="0"/>
              <a:cs typeface="Calibri" panose="020F0502020204030204" pitchFamily="34" charset="0"/>
            </a:endParaRPr>
          </a:p>
        </p:txBody>
      </p:sp>
      <p:sp>
        <p:nvSpPr>
          <p:cNvPr id="11" name="Pfeil nach rechts 10"/>
          <p:cNvSpPr/>
          <p:nvPr/>
        </p:nvSpPr>
        <p:spPr>
          <a:xfrm>
            <a:off x="2743054" y="1500810"/>
            <a:ext cx="616372" cy="30622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cs typeface="Calibri" panose="020F0502020204030204" pitchFamily="34" charset="0"/>
            </a:endParaRPr>
          </a:p>
        </p:txBody>
      </p:sp>
      <p:sp>
        <p:nvSpPr>
          <p:cNvPr id="12" name="Pfeil nach rechts 11"/>
          <p:cNvSpPr/>
          <p:nvPr/>
        </p:nvSpPr>
        <p:spPr>
          <a:xfrm>
            <a:off x="8916013" y="1507575"/>
            <a:ext cx="616372" cy="30622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cs typeface="Calibri" panose="020F0502020204030204" pitchFamily="34" charset="0"/>
            </a:endParaRPr>
          </a:p>
        </p:txBody>
      </p:sp>
      <p:graphicFrame>
        <p:nvGraphicFramePr>
          <p:cNvPr id="15" name="Tabelle 14"/>
          <p:cNvGraphicFramePr>
            <a:graphicFrameLocks noGrp="1"/>
          </p:cNvGraphicFramePr>
          <p:nvPr>
            <p:extLst/>
          </p:nvPr>
        </p:nvGraphicFramePr>
        <p:xfrm>
          <a:off x="629979" y="4750507"/>
          <a:ext cx="4060688" cy="1483360"/>
        </p:xfrm>
        <a:graphic>
          <a:graphicData uri="http://schemas.openxmlformats.org/drawingml/2006/table">
            <a:tbl>
              <a:tblPr firstRow="1" bandRow="1">
                <a:tableStyleId>{5C22544A-7EE6-4342-B048-85BDC9FD1C3A}</a:tableStyleId>
              </a:tblPr>
              <a:tblGrid>
                <a:gridCol w="1504508">
                  <a:extLst>
                    <a:ext uri="{9D8B030D-6E8A-4147-A177-3AD203B41FA5}">
                      <a16:colId xmlns:a16="http://schemas.microsoft.com/office/drawing/2014/main" val="1526967800"/>
                    </a:ext>
                  </a:extLst>
                </a:gridCol>
                <a:gridCol w="1160033">
                  <a:extLst>
                    <a:ext uri="{9D8B030D-6E8A-4147-A177-3AD203B41FA5}">
                      <a16:colId xmlns:a16="http://schemas.microsoft.com/office/drawing/2014/main" val="2546012968"/>
                    </a:ext>
                  </a:extLst>
                </a:gridCol>
                <a:gridCol w="1396147">
                  <a:extLst>
                    <a:ext uri="{9D8B030D-6E8A-4147-A177-3AD203B41FA5}">
                      <a16:colId xmlns:a16="http://schemas.microsoft.com/office/drawing/2014/main" val="513419994"/>
                    </a:ext>
                  </a:extLst>
                </a:gridCol>
              </a:tblGrid>
              <a:tr h="370840">
                <a:tc>
                  <a:txBody>
                    <a:bodyPr/>
                    <a:lstStyle/>
                    <a:p>
                      <a:r>
                        <a:rPr lang="de-DE" dirty="0" smtClean="0"/>
                        <a:t>%</a:t>
                      </a:r>
                      <a:endParaRPr lang="de-DE" dirty="0"/>
                    </a:p>
                  </a:txBody>
                  <a:tcPr/>
                </a:tc>
                <a:tc>
                  <a:txBody>
                    <a:bodyPr/>
                    <a:lstStyle/>
                    <a:p>
                      <a:r>
                        <a:rPr lang="de-DE" dirty="0" err="1" smtClean="0"/>
                        <a:t>Ketogen</a:t>
                      </a:r>
                      <a:endParaRPr lang="de-DE" dirty="0"/>
                    </a:p>
                  </a:txBody>
                  <a:tcPr/>
                </a:tc>
                <a:tc>
                  <a:txBody>
                    <a:bodyPr/>
                    <a:lstStyle/>
                    <a:p>
                      <a:r>
                        <a:rPr lang="de-DE" dirty="0" smtClean="0"/>
                        <a:t>Mediterran</a:t>
                      </a:r>
                      <a:endParaRPr lang="de-DE" dirty="0"/>
                    </a:p>
                  </a:txBody>
                  <a:tcPr/>
                </a:tc>
                <a:extLst>
                  <a:ext uri="{0D108BD9-81ED-4DB2-BD59-A6C34878D82A}">
                    <a16:rowId xmlns:a16="http://schemas.microsoft.com/office/drawing/2014/main" val="555941893"/>
                  </a:ext>
                </a:extLst>
              </a:tr>
              <a:tr h="370840">
                <a:tc>
                  <a:txBody>
                    <a:bodyPr/>
                    <a:lstStyle/>
                    <a:p>
                      <a:r>
                        <a:rPr lang="de-DE" dirty="0" smtClean="0"/>
                        <a:t>Protein</a:t>
                      </a:r>
                      <a:endParaRPr lang="de-DE" dirty="0"/>
                    </a:p>
                  </a:txBody>
                  <a:tcPr/>
                </a:tc>
                <a:tc>
                  <a:txBody>
                    <a:bodyPr/>
                    <a:lstStyle/>
                    <a:p>
                      <a:pPr algn="ctr"/>
                      <a:r>
                        <a:rPr lang="de-DE" dirty="0" smtClean="0"/>
                        <a:t>34</a:t>
                      </a:r>
                      <a:endParaRPr lang="de-DE" dirty="0"/>
                    </a:p>
                  </a:txBody>
                  <a:tcPr/>
                </a:tc>
                <a:tc>
                  <a:txBody>
                    <a:bodyPr/>
                    <a:lstStyle/>
                    <a:p>
                      <a:pPr algn="ctr"/>
                      <a:r>
                        <a:rPr lang="de-DE" dirty="0" smtClean="0"/>
                        <a:t>20</a:t>
                      </a:r>
                      <a:endParaRPr lang="de-DE" dirty="0"/>
                    </a:p>
                  </a:txBody>
                  <a:tcPr/>
                </a:tc>
                <a:extLst>
                  <a:ext uri="{0D108BD9-81ED-4DB2-BD59-A6C34878D82A}">
                    <a16:rowId xmlns:a16="http://schemas.microsoft.com/office/drawing/2014/main" val="2346577438"/>
                  </a:ext>
                </a:extLst>
              </a:tr>
              <a:tr h="370840">
                <a:tc>
                  <a:txBody>
                    <a:bodyPr/>
                    <a:lstStyle/>
                    <a:p>
                      <a:r>
                        <a:rPr lang="de-DE" dirty="0" smtClean="0"/>
                        <a:t>Fett</a:t>
                      </a:r>
                      <a:endParaRPr lang="de-DE" dirty="0"/>
                    </a:p>
                  </a:txBody>
                  <a:tcPr/>
                </a:tc>
                <a:tc>
                  <a:txBody>
                    <a:bodyPr/>
                    <a:lstStyle/>
                    <a:p>
                      <a:pPr algn="ctr"/>
                      <a:r>
                        <a:rPr lang="de-DE" dirty="0" smtClean="0"/>
                        <a:t>55</a:t>
                      </a:r>
                      <a:endParaRPr lang="de-DE" dirty="0"/>
                    </a:p>
                  </a:txBody>
                  <a:tcPr/>
                </a:tc>
                <a:tc>
                  <a:txBody>
                    <a:bodyPr/>
                    <a:lstStyle/>
                    <a:p>
                      <a:pPr algn="ctr"/>
                      <a:r>
                        <a:rPr lang="de-DE" dirty="0" smtClean="0"/>
                        <a:t>40</a:t>
                      </a:r>
                      <a:endParaRPr lang="de-DE" dirty="0"/>
                    </a:p>
                  </a:txBody>
                  <a:tcPr/>
                </a:tc>
                <a:extLst>
                  <a:ext uri="{0D108BD9-81ED-4DB2-BD59-A6C34878D82A}">
                    <a16:rowId xmlns:a16="http://schemas.microsoft.com/office/drawing/2014/main" val="1688891943"/>
                  </a:ext>
                </a:extLst>
              </a:tr>
              <a:tr h="370840">
                <a:tc>
                  <a:txBody>
                    <a:bodyPr/>
                    <a:lstStyle/>
                    <a:p>
                      <a:r>
                        <a:rPr lang="de-DE" dirty="0" smtClean="0"/>
                        <a:t>Kohlehydrate</a:t>
                      </a:r>
                      <a:endParaRPr lang="de-DE" dirty="0"/>
                    </a:p>
                  </a:txBody>
                  <a:tcPr/>
                </a:tc>
                <a:tc>
                  <a:txBody>
                    <a:bodyPr/>
                    <a:lstStyle/>
                    <a:p>
                      <a:pPr algn="ctr"/>
                      <a:r>
                        <a:rPr lang="de-DE" dirty="0" smtClean="0"/>
                        <a:t>11</a:t>
                      </a:r>
                      <a:endParaRPr lang="de-DE" dirty="0"/>
                    </a:p>
                  </a:txBody>
                  <a:tcPr/>
                </a:tc>
                <a:tc>
                  <a:txBody>
                    <a:bodyPr/>
                    <a:lstStyle/>
                    <a:p>
                      <a:pPr algn="ctr"/>
                      <a:r>
                        <a:rPr lang="de-DE" dirty="0" smtClean="0"/>
                        <a:t>40</a:t>
                      </a:r>
                      <a:endParaRPr lang="de-DE" dirty="0"/>
                    </a:p>
                  </a:txBody>
                  <a:tcPr/>
                </a:tc>
                <a:extLst>
                  <a:ext uri="{0D108BD9-81ED-4DB2-BD59-A6C34878D82A}">
                    <a16:rowId xmlns:a16="http://schemas.microsoft.com/office/drawing/2014/main" val="670438298"/>
                  </a:ext>
                </a:extLst>
              </a:tr>
            </a:tbl>
          </a:graphicData>
        </a:graphic>
      </p:graphicFrame>
    </p:spTree>
    <p:extLst>
      <p:ext uri="{BB962C8B-B14F-4D97-AF65-F5344CB8AC3E}">
        <p14:creationId xmlns:p14="http://schemas.microsoft.com/office/powerpoint/2010/main" val="39373375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3392" y="188640"/>
            <a:ext cx="10972800" cy="990600"/>
          </a:xfrm>
        </p:spPr>
        <p:txBody>
          <a:bodyPr anchor="t">
            <a:noAutofit/>
          </a:bodyPr>
          <a:lstStyle/>
          <a:p>
            <a:r>
              <a:rPr lang="en-US" sz="2400" dirty="0" err="1"/>
              <a:t>Vergleich</a:t>
            </a:r>
            <a:r>
              <a:rPr lang="en-US" sz="2400" dirty="0"/>
              <a:t> </a:t>
            </a:r>
            <a:r>
              <a:rPr lang="en-US" sz="2400" dirty="0" err="1"/>
              <a:t>einer</a:t>
            </a:r>
            <a:r>
              <a:rPr lang="en-US" sz="2400" dirty="0"/>
              <a:t> </a:t>
            </a:r>
            <a:r>
              <a:rPr lang="en-US" sz="2400" dirty="0" err="1"/>
              <a:t>Ketogenen</a:t>
            </a:r>
            <a:r>
              <a:rPr lang="en-US" sz="2400" dirty="0"/>
              <a:t> </a:t>
            </a:r>
            <a:r>
              <a:rPr lang="en-US" sz="2400" dirty="0" err="1"/>
              <a:t>Diät</a:t>
            </a:r>
            <a:r>
              <a:rPr lang="en-US" sz="2400" dirty="0"/>
              <a:t> </a:t>
            </a:r>
            <a:r>
              <a:rPr lang="en-US" sz="2400" dirty="0" err="1"/>
              <a:t>mit</a:t>
            </a:r>
            <a:r>
              <a:rPr lang="en-US" sz="2400" dirty="0"/>
              <a:t> </a:t>
            </a:r>
            <a:r>
              <a:rPr lang="en-US" sz="2400" dirty="0" err="1"/>
              <a:t>Mittelmeerkost</a:t>
            </a:r>
            <a:r>
              <a:rPr lang="en-US" sz="2400" dirty="0"/>
              <a:t> </a:t>
            </a:r>
            <a:br>
              <a:rPr lang="en-US" sz="2400" dirty="0"/>
            </a:br>
            <a:r>
              <a:rPr lang="en-US" sz="2400" dirty="0" err="1"/>
              <a:t>bei</a:t>
            </a:r>
            <a:r>
              <a:rPr lang="en-US" sz="2400" dirty="0"/>
              <a:t> </a:t>
            </a:r>
            <a:r>
              <a:rPr lang="en-US" sz="2400" dirty="0" err="1"/>
              <a:t>adipösen</a:t>
            </a:r>
            <a:r>
              <a:rPr lang="en-US" sz="2400" dirty="0"/>
              <a:t> PsA-</a:t>
            </a:r>
            <a:r>
              <a:rPr lang="en-US" sz="2400" dirty="0" err="1"/>
              <a:t>Patienten</a:t>
            </a:r>
            <a:r>
              <a:rPr lang="en-US" sz="2400" dirty="0"/>
              <a:t>: </a:t>
            </a:r>
            <a:r>
              <a:rPr lang="en-US" sz="2400" dirty="0" err="1"/>
              <a:t>Randomisierte</a:t>
            </a:r>
            <a:r>
              <a:rPr lang="en-US" sz="2400" dirty="0"/>
              <a:t> Crossover-</a:t>
            </a:r>
            <a:r>
              <a:rPr lang="en-US" sz="2400" dirty="0" err="1"/>
              <a:t>Studie</a:t>
            </a:r>
            <a:endParaRPr lang="en-US" sz="2400" dirty="0"/>
          </a:p>
        </p:txBody>
      </p:sp>
      <p:sp>
        <p:nvSpPr>
          <p:cNvPr id="4" name="Textfeld 3"/>
          <p:cNvSpPr txBox="1"/>
          <p:nvPr/>
        </p:nvSpPr>
        <p:spPr>
          <a:xfrm>
            <a:off x="1415480" y="6381328"/>
            <a:ext cx="45202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Lambadiari</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V. et al.; </a:t>
            </a:r>
            <a:r>
              <a:rPr kumimoji="0" lang="en-US" sz="1800" b="0" i="0" u="none" strike="noStrike" kern="1200" cap="none" spc="0" normalizeH="0" baseline="0" noProof="0" dirty="0" err="1" smtClean="0">
                <a:ln>
                  <a:noFill/>
                </a:ln>
                <a:solidFill>
                  <a:prstClr val="black"/>
                </a:solidFill>
                <a:effectLst/>
                <a:uLnTx/>
                <a:uFillTx/>
                <a:latin typeface="Gill Sans MT"/>
                <a:ea typeface="+mn-ea"/>
                <a:cs typeface="+mn-cs"/>
              </a:rPr>
              <a:t>Int</a:t>
            </a:r>
            <a:r>
              <a:rPr kumimoji="0" lang="en-US" sz="1800" b="0" i="0" u="none" strike="noStrike" kern="1200" cap="none" spc="0" normalizeH="0" baseline="0" noProof="0" dirty="0" smtClean="0">
                <a:ln>
                  <a:noFill/>
                </a:ln>
                <a:solidFill>
                  <a:prstClr val="black"/>
                </a:solidFill>
                <a:effectLst/>
                <a:uLnTx/>
                <a:uFillTx/>
                <a:latin typeface="Gill Sans MT"/>
                <a:ea typeface="+mn-ea"/>
                <a:cs typeface="+mn-cs"/>
              </a:rPr>
              <a:t> J </a:t>
            </a:r>
            <a:r>
              <a:rPr kumimoji="0" lang="en-US" sz="1800" b="0" i="0" u="none" strike="noStrike" kern="1200" cap="none" spc="0" normalizeH="0" baseline="0" noProof="0" dirty="0" err="1" smtClean="0">
                <a:ln>
                  <a:noFill/>
                </a:ln>
                <a:solidFill>
                  <a:prstClr val="black"/>
                </a:solidFill>
                <a:effectLst/>
                <a:uLnTx/>
                <a:uFillTx/>
                <a:latin typeface="Gill Sans MT"/>
                <a:ea typeface="+mn-ea"/>
                <a:cs typeface="+mn-cs"/>
              </a:rPr>
              <a:t>Mol</a:t>
            </a:r>
            <a:r>
              <a:rPr kumimoji="0" lang="en-US" sz="1800" b="0" i="0" u="none" strike="noStrike" kern="1200" cap="none" spc="0" normalizeH="0" baseline="0" noProof="0" dirty="0" smtClean="0">
                <a:ln>
                  <a:noFill/>
                </a:ln>
                <a:solidFill>
                  <a:prstClr val="black"/>
                </a:solidFill>
                <a:effectLst/>
                <a:uLnTx/>
                <a:uFillTx/>
                <a:latin typeface="Gill Sans MT"/>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Gill Sans MT"/>
                <a:ea typeface="+mn-ea"/>
                <a:cs typeface="+mn-cs"/>
              </a:rPr>
              <a:t>Sci</a:t>
            </a:r>
            <a:r>
              <a:rPr kumimoji="0" lang="en-US" sz="1800" b="0" i="0" u="none" strike="noStrike" kern="1200" cap="none" spc="0" normalizeH="0" baseline="0" noProof="0" dirty="0" smtClean="0">
                <a:ln>
                  <a:noFill/>
                </a:ln>
                <a:solidFill>
                  <a:prstClr val="black"/>
                </a:solidFill>
                <a:effectLst/>
                <a:uLnTx/>
                <a:uFillTx/>
                <a:latin typeface="Gill Sans MT"/>
                <a:ea typeface="+mn-ea"/>
                <a:cs typeface="+mn-cs"/>
              </a:rPr>
              <a:t> 25: 2475, 2024</a:t>
            </a:r>
            <a:endParaRPr kumimoji="0" lang="de-DE" sz="1800" b="0" i="0" u="none" strike="noStrike" kern="1200" cap="none" spc="0" normalizeH="0" baseline="0" noProof="0" dirty="0" smtClean="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2" name="Grafik 1"/>
          <p:cNvPicPr>
            <a:picLocks noChangeAspect="1"/>
          </p:cNvPicPr>
          <p:nvPr/>
        </p:nvPicPr>
        <p:blipFill rotWithShape="1">
          <a:blip r:embed="rId4"/>
          <a:srcRect t="6049"/>
          <a:stretch/>
        </p:blipFill>
        <p:spPr>
          <a:xfrm>
            <a:off x="801781" y="1729409"/>
            <a:ext cx="5133975" cy="4214937"/>
          </a:xfrm>
          <a:prstGeom prst="rect">
            <a:avLst/>
          </a:prstGeom>
        </p:spPr>
      </p:pic>
      <p:pic>
        <p:nvPicPr>
          <p:cNvPr id="7" name="Grafik 6"/>
          <p:cNvPicPr>
            <a:picLocks noChangeAspect="1"/>
          </p:cNvPicPr>
          <p:nvPr/>
        </p:nvPicPr>
        <p:blipFill rotWithShape="1">
          <a:blip r:embed="rId5"/>
          <a:srcRect t="6769"/>
          <a:stretch/>
        </p:blipFill>
        <p:spPr>
          <a:xfrm>
            <a:off x="6691438" y="1699590"/>
            <a:ext cx="5038725" cy="4244755"/>
          </a:xfrm>
          <a:prstGeom prst="rect">
            <a:avLst/>
          </a:prstGeom>
        </p:spPr>
      </p:pic>
      <p:sp>
        <p:nvSpPr>
          <p:cNvPr id="6" name="Textfeld 5"/>
          <p:cNvSpPr txBox="1"/>
          <p:nvPr/>
        </p:nvSpPr>
        <p:spPr>
          <a:xfrm>
            <a:off x="3299195" y="1517291"/>
            <a:ext cx="1165832" cy="523220"/>
          </a:xfrm>
          <a:prstGeom prst="rect">
            <a:avLst/>
          </a:prstGeom>
          <a:solidFill>
            <a:schemeClr val="bg2"/>
          </a:solidFill>
        </p:spPr>
        <p:txBody>
          <a:bodyPr wrap="none" rtlCol="0">
            <a:spAutoFit/>
          </a:bodyPr>
          <a:lstStyle/>
          <a:p>
            <a:r>
              <a:rPr lang="de-DE" sz="2800" dirty="0" smtClean="0">
                <a:latin typeface="Calibri" panose="020F0502020204030204" pitchFamily="34" charset="0"/>
                <a:cs typeface="Calibri" panose="020F0502020204030204" pitchFamily="34" charset="0"/>
              </a:rPr>
              <a:t>DAPSA</a:t>
            </a:r>
            <a:endParaRPr lang="de-DE" sz="2800" dirty="0">
              <a:latin typeface="Calibri" panose="020F0502020204030204" pitchFamily="34" charset="0"/>
              <a:cs typeface="Calibri" panose="020F0502020204030204" pitchFamily="34" charset="0"/>
            </a:endParaRPr>
          </a:p>
        </p:txBody>
      </p:sp>
      <p:sp>
        <p:nvSpPr>
          <p:cNvPr id="10" name="Textfeld 9"/>
          <p:cNvSpPr txBox="1"/>
          <p:nvPr/>
        </p:nvSpPr>
        <p:spPr>
          <a:xfrm>
            <a:off x="9004993" y="1507766"/>
            <a:ext cx="807401" cy="523220"/>
          </a:xfrm>
          <a:prstGeom prst="rect">
            <a:avLst/>
          </a:prstGeom>
          <a:solidFill>
            <a:schemeClr val="bg2"/>
          </a:solidFill>
        </p:spPr>
        <p:txBody>
          <a:bodyPr wrap="none" rtlCol="0">
            <a:spAutoFit/>
          </a:bodyPr>
          <a:lstStyle/>
          <a:p>
            <a:r>
              <a:rPr lang="de-DE" sz="2800" dirty="0" smtClean="0">
                <a:latin typeface="Calibri" panose="020F0502020204030204" pitchFamily="34" charset="0"/>
                <a:cs typeface="Calibri" panose="020F0502020204030204" pitchFamily="34" charset="0"/>
              </a:rPr>
              <a:t>PASI</a:t>
            </a:r>
            <a:endParaRPr lang="de-DE"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9589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3392" y="188640"/>
            <a:ext cx="10972800" cy="990600"/>
          </a:xfrm>
        </p:spPr>
        <p:txBody>
          <a:bodyPr anchor="t">
            <a:noAutofit/>
          </a:bodyPr>
          <a:lstStyle/>
          <a:p>
            <a:r>
              <a:rPr lang="en-US" sz="2400" dirty="0" err="1"/>
              <a:t>Vergleich</a:t>
            </a:r>
            <a:r>
              <a:rPr lang="en-US" sz="2400" dirty="0"/>
              <a:t> </a:t>
            </a:r>
            <a:r>
              <a:rPr lang="en-US" sz="2400" dirty="0" err="1"/>
              <a:t>einer</a:t>
            </a:r>
            <a:r>
              <a:rPr lang="en-US" sz="2400" dirty="0"/>
              <a:t> </a:t>
            </a:r>
            <a:r>
              <a:rPr lang="en-US" sz="2400" dirty="0" err="1"/>
              <a:t>Ketogenen</a:t>
            </a:r>
            <a:r>
              <a:rPr lang="en-US" sz="2400" dirty="0"/>
              <a:t> </a:t>
            </a:r>
            <a:r>
              <a:rPr lang="en-US" sz="2400" dirty="0" err="1"/>
              <a:t>Diät</a:t>
            </a:r>
            <a:r>
              <a:rPr lang="en-US" sz="2400" dirty="0"/>
              <a:t> </a:t>
            </a:r>
            <a:r>
              <a:rPr lang="en-US" sz="2400" dirty="0" err="1"/>
              <a:t>mit</a:t>
            </a:r>
            <a:r>
              <a:rPr lang="en-US" sz="2400" dirty="0"/>
              <a:t> </a:t>
            </a:r>
            <a:r>
              <a:rPr lang="en-US" sz="2400" dirty="0" err="1"/>
              <a:t>Mittelmeerkost</a:t>
            </a:r>
            <a:r>
              <a:rPr lang="en-US" sz="2400" dirty="0"/>
              <a:t> </a:t>
            </a:r>
            <a:br>
              <a:rPr lang="en-US" sz="2400" dirty="0"/>
            </a:br>
            <a:r>
              <a:rPr lang="en-US" sz="2400" dirty="0" err="1"/>
              <a:t>bei</a:t>
            </a:r>
            <a:r>
              <a:rPr lang="en-US" sz="2400" dirty="0"/>
              <a:t> </a:t>
            </a:r>
            <a:r>
              <a:rPr lang="en-US" sz="2400" dirty="0" err="1"/>
              <a:t>adipösen</a:t>
            </a:r>
            <a:r>
              <a:rPr lang="en-US" sz="2400" dirty="0"/>
              <a:t> PsA-</a:t>
            </a:r>
            <a:r>
              <a:rPr lang="en-US" sz="2400" dirty="0" err="1"/>
              <a:t>Patienten</a:t>
            </a:r>
            <a:r>
              <a:rPr lang="en-US" sz="2400" dirty="0"/>
              <a:t>: </a:t>
            </a:r>
            <a:r>
              <a:rPr lang="en-US" sz="2400" dirty="0" err="1"/>
              <a:t>Randomisierte</a:t>
            </a:r>
            <a:r>
              <a:rPr lang="en-US" sz="2400" dirty="0"/>
              <a:t> Crossover-</a:t>
            </a:r>
            <a:r>
              <a:rPr lang="en-US" sz="2400" dirty="0" err="1"/>
              <a:t>Studie</a:t>
            </a:r>
            <a:endParaRPr lang="en-US" sz="2400" dirty="0"/>
          </a:p>
        </p:txBody>
      </p:sp>
      <p:sp>
        <p:nvSpPr>
          <p:cNvPr id="4" name="Textfeld 3"/>
          <p:cNvSpPr txBox="1"/>
          <p:nvPr/>
        </p:nvSpPr>
        <p:spPr>
          <a:xfrm>
            <a:off x="1415480" y="6381328"/>
            <a:ext cx="45202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Lambadiari</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V. et al.; </a:t>
            </a:r>
            <a:r>
              <a:rPr kumimoji="0" lang="en-US" sz="1800" b="0" i="0" u="none" strike="noStrike" kern="1200" cap="none" spc="0" normalizeH="0" baseline="0" noProof="0" dirty="0" err="1" smtClean="0">
                <a:ln>
                  <a:noFill/>
                </a:ln>
                <a:solidFill>
                  <a:prstClr val="black"/>
                </a:solidFill>
                <a:effectLst/>
                <a:uLnTx/>
                <a:uFillTx/>
                <a:latin typeface="Gill Sans MT"/>
                <a:ea typeface="+mn-ea"/>
                <a:cs typeface="+mn-cs"/>
              </a:rPr>
              <a:t>Int</a:t>
            </a:r>
            <a:r>
              <a:rPr kumimoji="0" lang="en-US" sz="1800" b="0" i="0" u="none" strike="noStrike" kern="1200" cap="none" spc="0" normalizeH="0" baseline="0" noProof="0" dirty="0" smtClean="0">
                <a:ln>
                  <a:noFill/>
                </a:ln>
                <a:solidFill>
                  <a:prstClr val="black"/>
                </a:solidFill>
                <a:effectLst/>
                <a:uLnTx/>
                <a:uFillTx/>
                <a:latin typeface="Gill Sans MT"/>
                <a:ea typeface="+mn-ea"/>
                <a:cs typeface="+mn-cs"/>
              </a:rPr>
              <a:t> J </a:t>
            </a:r>
            <a:r>
              <a:rPr kumimoji="0" lang="en-US" sz="1800" b="0" i="0" u="none" strike="noStrike" kern="1200" cap="none" spc="0" normalizeH="0" baseline="0" noProof="0" dirty="0" err="1" smtClean="0">
                <a:ln>
                  <a:noFill/>
                </a:ln>
                <a:solidFill>
                  <a:prstClr val="black"/>
                </a:solidFill>
                <a:effectLst/>
                <a:uLnTx/>
                <a:uFillTx/>
                <a:latin typeface="Gill Sans MT"/>
                <a:ea typeface="+mn-ea"/>
                <a:cs typeface="+mn-cs"/>
              </a:rPr>
              <a:t>Mol</a:t>
            </a:r>
            <a:r>
              <a:rPr kumimoji="0" lang="en-US" sz="1800" b="0" i="0" u="none" strike="noStrike" kern="1200" cap="none" spc="0" normalizeH="0" baseline="0" noProof="0" dirty="0" smtClean="0">
                <a:ln>
                  <a:noFill/>
                </a:ln>
                <a:solidFill>
                  <a:prstClr val="black"/>
                </a:solidFill>
                <a:effectLst/>
                <a:uLnTx/>
                <a:uFillTx/>
                <a:latin typeface="Gill Sans MT"/>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Gill Sans MT"/>
                <a:ea typeface="+mn-ea"/>
                <a:cs typeface="+mn-cs"/>
              </a:rPr>
              <a:t>Sci</a:t>
            </a:r>
            <a:r>
              <a:rPr kumimoji="0" lang="en-US" sz="1800" b="0" i="0" u="none" strike="noStrike" kern="1200" cap="none" spc="0" normalizeH="0" baseline="0" noProof="0" dirty="0" smtClean="0">
                <a:ln>
                  <a:noFill/>
                </a:ln>
                <a:solidFill>
                  <a:prstClr val="black"/>
                </a:solidFill>
                <a:effectLst/>
                <a:uLnTx/>
                <a:uFillTx/>
                <a:latin typeface="Gill Sans MT"/>
                <a:ea typeface="+mn-ea"/>
                <a:cs typeface="+mn-cs"/>
              </a:rPr>
              <a:t> 25: 2475, 2024</a:t>
            </a:r>
            <a:endParaRPr kumimoji="0" lang="de-DE" sz="1800" b="0" i="0" u="none" strike="noStrike" kern="1200" cap="none" spc="0" normalizeH="0" baseline="0" noProof="0" dirty="0" smtClean="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2" name="Grafik 1"/>
          <p:cNvPicPr>
            <a:picLocks noChangeAspect="1"/>
          </p:cNvPicPr>
          <p:nvPr/>
        </p:nvPicPr>
        <p:blipFill rotWithShape="1">
          <a:blip r:embed="rId4"/>
          <a:srcRect t="8561"/>
          <a:stretch/>
        </p:blipFill>
        <p:spPr>
          <a:xfrm>
            <a:off x="909142" y="1958009"/>
            <a:ext cx="5200650" cy="4311248"/>
          </a:xfrm>
          <a:prstGeom prst="rect">
            <a:avLst/>
          </a:prstGeom>
        </p:spPr>
      </p:pic>
      <p:pic>
        <p:nvPicPr>
          <p:cNvPr id="8" name="Grafik 7"/>
          <p:cNvPicPr>
            <a:picLocks noChangeAspect="1"/>
          </p:cNvPicPr>
          <p:nvPr/>
        </p:nvPicPr>
        <p:blipFill rotWithShape="1">
          <a:blip r:embed="rId5"/>
          <a:srcRect t="6861"/>
          <a:stretch/>
        </p:blipFill>
        <p:spPr>
          <a:xfrm>
            <a:off x="6611044" y="1878496"/>
            <a:ext cx="5076825" cy="4400286"/>
          </a:xfrm>
          <a:prstGeom prst="rect">
            <a:avLst/>
          </a:prstGeom>
        </p:spPr>
      </p:pic>
      <p:sp>
        <p:nvSpPr>
          <p:cNvPr id="10" name="Textfeld 9"/>
          <p:cNvSpPr txBox="1"/>
          <p:nvPr/>
        </p:nvSpPr>
        <p:spPr>
          <a:xfrm>
            <a:off x="3473184" y="1438193"/>
            <a:ext cx="718466" cy="523220"/>
          </a:xfrm>
          <a:prstGeom prst="rect">
            <a:avLst/>
          </a:prstGeom>
          <a:solidFill>
            <a:schemeClr val="bg2"/>
          </a:solidFill>
        </p:spPr>
        <p:txBody>
          <a:bodyPr wrap="none" rtlCol="0">
            <a:spAutoFit/>
          </a:bodyPr>
          <a:lstStyle/>
          <a:p>
            <a:r>
              <a:rPr lang="de-DE" sz="2800" dirty="0" smtClean="0">
                <a:latin typeface="Calibri" panose="020F0502020204030204" pitchFamily="34" charset="0"/>
                <a:cs typeface="Calibri" panose="020F0502020204030204" pitchFamily="34" charset="0"/>
              </a:rPr>
              <a:t>IL-6</a:t>
            </a:r>
            <a:endParaRPr lang="de-DE" sz="2800" dirty="0">
              <a:latin typeface="Calibri" panose="020F0502020204030204" pitchFamily="34" charset="0"/>
              <a:cs typeface="Calibri" panose="020F0502020204030204" pitchFamily="34" charset="0"/>
            </a:endParaRPr>
          </a:p>
        </p:txBody>
      </p:sp>
      <p:sp>
        <p:nvSpPr>
          <p:cNvPr id="11" name="Textfeld 10"/>
          <p:cNvSpPr txBox="1"/>
          <p:nvPr/>
        </p:nvSpPr>
        <p:spPr>
          <a:xfrm>
            <a:off x="8891404" y="1422192"/>
            <a:ext cx="901209" cy="523220"/>
          </a:xfrm>
          <a:prstGeom prst="rect">
            <a:avLst/>
          </a:prstGeom>
          <a:solidFill>
            <a:schemeClr val="bg2"/>
          </a:solidFill>
        </p:spPr>
        <p:txBody>
          <a:bodyPr wrap="none" rtlCol="0">
            <a:spAutoFit/>
          </a:bodyPr>
          <a:lstStyle/>
          <a:p>
            <a:r>
              <a:rPr lang="de-DE" sz="2800" dirty="0" smtClean="0">
                <a:latin typeface="Calibri" panose="020F0502020204030204" pitchFamily="34" charset="0"/>
                <a:cs typeface="Calibri" panose="020F0502020204030204" pitchFamily="34" charset="0"/>
              </a:rPr>
              <a:t>IL-17</a:t>
            </a:r>
            <a:endParaRPr lang="de-DE"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10979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553187" y="6553361"/>
            <a:ext cx="35205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smtClean="0">
                <a:ln>
                  <a:noFill/>
                </a:ln>
                <a:solidFill>
                  <a:prstClr val="black"/>
                </a:solidFill>
                <a:effectLst/>
                <a:uLnTx/>
                <a:uFillTx/>
                <a:latin typeface="Gill Sans MT"/>
                <a:ea typeface="+mn-ea"/>
                <a:cs typeface="+mn-cs"/>
              </a:rPr>
              <a:t>Heidt, Kristina. et al.; </a:t>
            </a:r>
            <a:r>
              <a:rPr kumimoji="0" lang="fr-FR" sz="1400" b="0" i="0" u="none" strike="noStrike" kern="1200" cap="none" spc="0" normalizeH="0" baseline="0" noProof="0" dirty="0" err="1">
                <a:ln>
                  <a:noFill/>
                </a:ln>
                <a:solidFill>
                  <a:prstClr val="black"/>
                </a:solidFill>
                <a:effectLst/>
                <a:uLnTx/>
                <a:uFillTx/>
                <a:latin typeface="Gill Sans MT"/>
                <a:ea typeface="+mn-ea"/>
                <a:cs typeface="+mn-cs"/>
              </a:rPr>
              <a:t>Nutrients</a:t>
            </a:r>
            <a:r>
              <a:rPr kumimoji="0" lang="fr-FR" sz="1400" b="0" i="0" u="none" strike="noStrike" kern="1200" cap="none" spc="0" normalizeH="0" baseline="0" noProof="0" dirty="0">
                <a:ln>
                  <a:noFill/>
                </a:ln>
                <a:solidFill>
                  <a:prstClr val="black"/>
                </a:solidFill>
                <a:effectLst/>
                <a:uLnTx/>
                <a:uFillTx/>
                <a:latin typeface="Gill Sans MT"/>
                <a:ea typeface="+mn-ea"/>
                <a:cs typeface="+mn-cs"/>
              </a:rPr>
              <a:t> </a:t>
            </a:r>
            <a:r>
              <a:rPr kumimoji="0" lang="fr-FR" sz="1400" b="0" i="0" u="none" strike="noStrike" kern="1200" cap="none" spc="0" normalizeH="0" baseline="0" noProof="0" dirty="0" smtClean="0">
                <a:ln>
                  <a:noFill/>
                </a:ln>
                <a:solidFill>
                  <a:prstClr val="black"/>
                </a:solidFill>
                <a:effectLst/>
                <a:uLnTx/>
                <a:uFillTx/>
                <a:latin typeface="Gill Sans MT"/>
                <a:ea typeface="+mn-ea"/>
                <a:cs typeface="+mn-cs"/>
              </a:rPr>
              <a:t>15, 3719, 2023</a:t>
            </a:r>
            <a:endParaRPr kumimoji="0" lang="de-DE" sz="14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Rechteck 7"/>
          <p:cNvSpPr/>
          <p:nvPr/>
        </p:nvSpPr>
        <p:spPr>
          <a:xfrm>
            <a:off x="687810" y="-4270"/>
            <a:ext cx="1109682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j-lt"/>
              </a:rPr>
              <a:t>Ketose </a:t>
            </a:r>
            <a:r>
              <a:rPr kumimoji="0" lang="en-US" sz="2400" b="0" i="0" u="none" strike="noStrike" kern="1200" cap="none" spc="0" normalizeH="0" baseline="0" noProof="0" dirty="0" err="1" smtClean="0">
                <a:ln>
                  <a:noFill/>
                </a:ln>
                <a:solidFill>
                  <a:prstClr val="black"/>
                </a:solidFill>
                <a:effectLst/>
                <a:uLnTx/>
                <a:uFillTx/>
                <a:latin typeface="+mj-lt"/>
              </a:rPr>
              <a:t>durch</a:t>
            </a:r>
            <a:r>
              <a:rPr kumimoji="0" lang="en-US" sz="2400" b="0" i="0" u="none" strike="noStrike" kern="1200" cap="none" spc="0" normalizeH="0" baseline="0" noProof="0" dirty="0" smtClean="0">
                <a:ln>
                  <a:noFill/>
                </a:ln>
                <a:solidFill>
                  <a:prstClr val="black"/>
                </a:solidFill>
                <a:effectLst/>
                <a:uLnTx/>
                <a:uFillTx/>
                <a:latin typeface="+mj-lt"/>
              </a:rPr>
              <a:t> </a:t>
            </a:r>
            <a:r>
              <a:rPr kumimoji="0" lang="en-US" sz="2400" b="0" i="0" u="none" strike="noStrike" kern="1200" cap="none" spc="0" normalizeH="0" baseline="0" noProof="0" dirty="0" err="1" smtClean="0">
                <a:ln>
                  <a:noFill/>
                </a:ln>
                <a:solidFill>
                  <a:prstClr val="black"/>
                </a:solidFill>
                <a:effectLst/>
                <a:uLnTx/>
                <a:uFillTx/>
                <a:latin typeface="+mj-lt"/>
              </a:rPr>
              <a:t>Mittelkettige</a:t>
            </a:r>
            <a:r>
              <a:rPr kumimoji="0" lang="en-US" sz="2400" b="0" i="0" u="none" strike="noStrike" kern="1200" cap="none" spc="0" normalizeH="0" baseline="0" noProof="0" dirty="0" smtClean="0">
                <a:ln>
                  <a:noFill/>
                </a:ln>
                <a:solidFill>
                  <a:prstClr val="black"/>
                </a:solidFill>
                <a:effectLst/>
                <a:uLnTx/>
                <a:uFillTx/>
                <a:latin typeface="+mj-lt"/>
              </a:rPr>
              <a:t> Triglyceride </a:t>
            </a:r>
            <a:r>
              <a:rPr lang="en-US" dirty="0">
                <a:solidFill>
                  <a:prstClr val="black"/>
                </a:solidFill>
                <a:latin typeface="+mj-lt"/>
              </a:rPr>
              <a:t>(</a:t>
            </a:r>
            <a:r>
              <a:rPr kumimoji="0" lang="en-US" sz="2400" b="0" i="0" u="none" strike="noStrike" kern="1200" cap="none" spc="0" normalizeH="0" baseline="0" noProof="0" dirty="0" smtClean="0">
                <a:ln>
                  <a:noFill/>
                </a:ln>
                <a:solidFill>
                  <a:prstClr val="black"/>
                </a:solidFill>
                <a:effectLst/>
                <a:uLnTx/>
                <a:uFillTx/>
                <a:latin typeface="+mj-lt"/>
              </a:rPr>
              <a:t>MCT) in</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Kombination</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mit</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Ballaststoffen</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bei</a:t>
            </a:r>
            <a:r>
              <a:rPr kumimoji="0" lang="en-US" sz="2400" b="0" i="0" u="none" strike="noStrike" kern="1200" cap="none" spc="0" normalizeH="0" noProof="0" dirty="0" smtClean="0">
                <a:ln>
                  <a:noFill/>
                </a:ln>
                <a:solidFill>
                  <a:prstClr val="black"/>
                </a:solidFill>
                <a:effectLst/>
                <a:uLnTx/>
                <a:uFillTx/>
                <a:latin typeface="+mj-lt"/>
              </a:rPr>
              <a:t> RA: </a:t>
            </a:r>
            <a:r>
              <a:rPr kumimoji="0" lang="en-US" sz="2400" b="0" i="0" u="none" strike="noStrike" kern="1200" cap="none" spc="0" normalizeH="0" noProof="0" dirty="0" err="1" smtClean="0">
                <a:ln>
                  <a:noFill/>
                </a:ln>
                <a:solidFill>
                  <a:prstClr val="black"/>
                </a:solidFill>
                <a:effectLst/>
                <a:uLnTx/>
                <a:uFillTx/>
                <a:latin typeface="+mj-lt"/>
              </a:rPr>
              <a:t>Doppelblind-randomisierte</a:t>
            </a:r>
            <a:r>
              <a:rPr kumimoji="0" lang="en-US" sz="2400" b="0" i="0" u="none" strike="noStrike" kern="1200" cap="none" spc="0" normalizeH="0" noProof="0" dirty="0" smtClean="0">
                <a:ln>
                  <a:noFill/>
                </a:ln>
                <a:solidFill>
                  <a:prstClr val="black"/>
                </a:solidFill>
                <a:effectLst/>
                <a:uLnTx/>
                <a:uFillTx/>
                <a:latin typeface="+mj-lt"/>
              </a:rPr>
              <a:t> Interventionelle </a:t>
            </a:r>
            <a:r>
              <a:rPr kumimoji="0" lang="en-US" sz="2400" b="0" i="0" u="none" strike="noStrike" kern="1200" cap="none" spc="0" normalizeH="0" noProof="0" dirty="0" err="1" smtClean="0">
                <a:ln>
                  <a:noFill/>
                </a:ln>
                <a:solidFill>
                  <a:prstClr val="black"/>
                </a:solidFill>
                <a:effectLst/>
                <a:uLnTx/>
                <a:uFillTx/>
                <a:latin typeface="+mj-lt"/>
              </a:rPr>
              <a:t>Studie</a:t>
            </a:r>
            <a:endParaRPr kumimoji="0" lang="en-US" sz="2400" b="1" i="0" u="none" strike="noStrike" kern="1200" cap="none" spc="0" normalizeH="0" baseline="0" noProof="0" dirty="0">
              <a:ln>
                <a:noFill/>
              </a:ln>
              <a:solidFill>
                <a:prstClr val="black"/>
              </a:solidFill>
              <a:effectLst/>
              <a:uLnTx/>
              <a:uFillTx/>
              <a:latin typeface="+mj-lt"/>
            </a:endParaRPr>
          </a:p>
        </p:txBody>
      </p:sp>
      <p:pic>
        <p:nvPicPr>
          <p:cNvPr id="7" name="Grafik 6"/>
          <p:cNvPicPr>
            <a:picLocks noChangeAspect="1"/>
          </p:cNvPicPr>
          <p:nvPr/>
        </p:nvPicPr>
        <p:blipFill>
          <a:blip r:embed="rId4"/>
          <a:stretch>
            <a:fillRect/>
          </a:stretch>
        </p:blipFill>
        <p:spPr>
          <a:xfrm>
            <a:off x="805491" y="826727"/>
            <a:ext cx="10437583" cy="5749307"/>
          </a:xfrm>
          <a:prstGeom prst="rect">
            <a:avLst/>
          </a:prstGeom>
        </p:spPr>
      </p:pic>
    </p:spTree>
    <p:extLst>
      <p:ext uri="{BB962C8B-B14F-4D97-AF65-F5344CB8AC3E}">
        <p14:creationId xmlns:p14="http://schemas.microsoft.com/office/powerpoint/2010/main" val="23217762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381328"/>
            <a:ext cx="44710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Heidt, Kristina. et al.; </a:t>
            </a:r>
            <a:r>
              <a:rPr kumimoji="0" lang="fr-FR" sz="1800" b="0" i="0" u="none" strike="noStrike" kern="1200" cap="none" spc="0" normalizeH="0" baseline="0" noProof="0" dirty="0" err="1">
                <a:ln>
                  <a:noFill/>
                </a:ln>
                <a:solidFill>
                  <a:prstClr val="black"/>
                </a:solidFill>
                <a:effectLst/>
                <a:uLnTx/>
                <a:uFillTx/>
                <a:latin typeface="Gill Sans MT"/>
                <a:ea typeface="+mn-ea"/>
                <a:cs typeface="+mn-cs"/>
              </a:rPr>
              <a:t>Nutrients</a:t>
            </a:r>
            <a:r>
              <a:rPr kumimoji="0" lang="fr-FR" sz="1800" b="0" i="0" u="none" strike="noStrike" kern="1200" cap="none" spc="0" normalizeH="0" baseline="0" noProof="0" dirty="0">
                <a:ln>
                  <a:noFill/>
                </a:ln>
                <a:solidFill>
                  <a:prstClr val="black"/>
                </a:solidFill>
                <a:effectLst/>
                <a:uLnTx/>
                <a:uFillTx/>
                <a:latin typeface="Gill Sans MT"/>
                <a:ea typeface="+mn-ea"/>
                <a:cs typeface="+mn-cs"/>
              </a:rPr>
              <a:t> </a:t>
            </a:r>
            <a:r>
              <a:rPr kumimoji="0" lang="fr-FR" sz="1800" b="0" i="0" u="none" strike="noStrike" kern="1200" cap="none" spc="0" normalizeH="0" baseline="0" noProof="0" dirty="0" smtClean="0">
                <a:ln>
                  <a:noFill/>
                </a:ln>
                <a:solidFill>
                  <a:prstClr val="black"/>
                </a:solidFill>
                <a:effectLst/>
                <a:uLnTx/>
                <a:uFillTx/>
                <a:latin typeface="Gill Sans MT"/>
                <a:ea typeface="+mn-ea"/>
                <a:cs typeface="+mn-cs"/>
              </a:rPr>
              <a:t>15, 3719, 2023</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2" name="Grafik 1"/>
          <p:cNvPicPr>
            <a:picLocks noChangeAspect="1"/>
          </p:cNvPicPr>
          <p:nvPr/>
        </p:nvPicPr>
        <p:blipFill rotWithShape="1">
          <a:blip r:embed="rId4"/>
          <a:srcRect l="6512"/>
          <a:stretch/>
        </p:blipFill>
        <p:spPr>
          <a:xfrm>
            <a:off x="4865232" y="841596"/>
            <a:ext cx="6944284" cy="5315590"/>
          </a:xfrm>
          <a:prstGeom prst="rect">
            <a:avLst/>
          </a:prstGeom>
        </p:spPr>
      </p:pic>
      <p:sp>
        <p:nvSpPr>
          <p:cNvPr id="7" name="Rechteck 6"/>
          <p:cNvSpPr/>
          <p:nvPr/>
        </p:nvSpPr>
        <p:spPr>
          <a:xfrm>
            <a:off x="687810" y="-4270"/>
            <a:ext cx="1109682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j-lt"/>
              </a:rPr>
              <a:t>Ketose </a:t>
            </a:r>
            <a:r>
              <a:rPr kumimoji="0" lang="en-US" sz="2400" b="0" i="0" u="none" strike="noStrike" kern="1200" cap="none" spc="0" normalizeH="0" baseline="0" noProof="0" dirty="0" err="1" smtClean="0">
                <a:ln>
                  <a:noFill/>
                </a:ln>
                <a:solidFill>
                  <a:prstClr val="black"/>
                </a:solidFill>
                <a:effectLst/>
                <a:uLnTx/>
                <a:uFillTx/>
                <a:latin typeface="+mj-lt"/>
              </a:rPr>
              <a:t>durch</a:t>
            </a:r>
            <a:r>
              <a:rPr kumimoji="0" lang="en-US" sz="2400" b="0" i="0" u="none" strike="noStrike" kern="1200" cap="none" spc="0" normalizeH="0" baseline="0" noProof="0" dirty="0" smtClean="0">
                <a:ln>
                  <a:noFill/>
                </a:ln>
                <a:solidFill>
                  <a:prstClr val="black"/>
                </a:solidFill>
                <a:effectLst/>
                <a:uLnTx/>
                <a:uFillTx/>
                <a:latin typeface="+mj-lt"/>
              </a:rPr>
              <a:t> </a:t>
            </a:r>
            <a:r>
              <a:rPr kumimoji="0" lang="en-US" sz="2400" b="0" i="0" u="none" strike="noStrike" kern="1200" cap="none" spc="0" normalizeH="0" baseline="0" noProof="0" dirty="0" err="1" smtClean="0">
                <a:ln>
                  <a:noFill/>
                </a:ln>
                <a:solidFill>
                  <a:prstClr val="black"/>
                </a:solidFill>
                <a:effectLst/>
                <a:uLnTx/>
                <a:uFillTx/>
                <a:latin typeface="+mj-lt"/>
              </a:rPr>
              <a:t>Mittelkettige</a:t>
            </a:r>
            <a:r>
              <a:rPr kumimoji="0" lang="en-US" sz="2400" b="0" i="0" u="none" strike="noStrike" kern="1200" cap="none" spc="0" normalizeH="0" baseline="0" noProof="0" dirty="0" smtClean="0">
                <a:ln>
                  <a:noFill/>
                </a:ln>
                <a:solidFill>
                  <a:prstClr val="black"/>
                </a:solidFill>
                <a:effectLst/>
                <a:uLnTx/>
                <a:uFillTx/>
                <a:latin typeface="+mj-lt"/>
              </a:rPr>
              <a:t> Triglyceride </a:t>
            </a:r>
            <a:r>
              <a:rPr lang="en-US" dirty="0">
                <a:solidFill>
                  <a:prstClr val="black"/>
                </a:solidFill>
                <a:latin typeface="+mj-lt"/>
              </a:rPr>
              <a:t>(</a:t>
            </a:r>
            <a:r>
              <a:rPr kumimoji="0" lang="en-US" sz="2400" b="0" i="0" u="none" strike="noStrike" kern="1200" cap="none" spc="0" normalizeH="0" baseline="0" noProof="0" dirty="0" smtClean="0">
                <a:ln>
                  <a:noFill/>
                </a:ln>
                <a:solidFill>
                  <a:prstClr val="black"/>
                </a:solidFill>
                <a:effectLst/>
                <a:uLnTx/>
                <a:uFillTx/>
                <a:latin typeface="+mj-lt"/>
              </a:rPr>
              <a:t>MCT) in</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Kombination</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mit</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Ballaststoffen</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bei</a:t>
            </a:r>
            <a:r>
              <a:rPr kumimoji="0" lang="en-US" sz="2400" b="0" i="0" u="none" strike="noStrike" kern="1200" cap="none" spc="0" normalizeH="0" noProof="0" dirty="0" smtClean="0">
                <a:ln>
                  <a:noFill/>
                </a:ln>
                <a:solidFill>
                  <a:prstClr val="black"/>
                </a:solidFill>
                <a:effectLst/>
                <a:uLnTx/>
                <a:uFillTx/>
                <a:latin typeface="+mj-lt"/>
              </a:rPr>
              <a:t> RA: </a:t>
            </a:r>
            <a:r>
              <a:rPr kumimoji="0" lang="en-US" sz="2400" b="0" i="0" u="none" strike="noStrike" kern="1200" cap="none" spc="0" normalizeH="0" noProof="0" dirty="0" err="1" smtClean="0">
                <a:ln>
                  <a:noFill/>
                </a:ln>
                <a:solidFill>
                  <a:prstClr val="black"/>
                </a:solidFill>
                <a:effectLst/>
                <a:uLnTx/>
                <a:uFillTx/>
                <a:latin typeface="+mj-lt"/>
              </a:rPr>
              <a:t>Doppelblind-randomisierte</a:t>
            </a:r>
            <a:r>
              <a:rPr kumimoji="0" lang="en-US" sz="2400" b="0" i="0" u="none" strike="noStrike" kern="1200" cap="none" spc="0" normalizeH="0" noProof="0" dirty="0" smtClean="0">
                <a:ln>
                  <a:noFill/>
                </a:ln>
                <a:solidFill>
                  <a:prstClr val="black"/>
                </a:solidFill>
                <a:effectLst/>
                <a:uLnTx/>
                <a:uFillTx/>
                <a:latin typeface="+mj-lt"/>
              </a:rPr>
              <a:t> Interventionelle </a:t>
            </a:r>
            <a:r>
              <a:rPr kumimoji="0" lang="en-US" sz="2400" b="0" i="0" u="none" strike="noStrike" kern="1200" cap="none" spc="0" normalizeH="0" noProof="0" dirty="0" err="1" smtClean="0">
                <a:ln>
                  <a:noFill/>
                </a:ln>
                <a:solidFill>
                  <a:prstClr val="black"/>
                </a:solidFill>
                <a:effectLst/>
                <a:uLnTx/>
                <a:uFillTx/>
                <a:latin typeface="+mj-lt"/>
              </a:rPr>
              <a:t>Studie</a:t>
            </a:r>
            <a:endParaRPr kumimoji="0" lang="en-US" sz="2400" b="1" i="0" u="none" strike="noStrike" kern="1200" cap="none" spc="0" normalizeH="0" baseline="0" noProof="0" dirty="0">
              <a:ln>
                <a:noFill/>
              </a:ln>
              <a:solidFill>
                <a:prstClr val="black"/>
              </a:solidFill>
              <a:effectLst/>
              <a:uLnTx/>
              <a:uFillTx/>
              <a:latin typeface="+mj-lt"/>
            </a:endParaRPr>
          </a:p>
        </p:txBody>
      </p:sp>
      <p:sp>
        <p:nvSpPr>
          <p:cNvPr id="3" name="Textfeld 2"/>
          <p:cNvSpPr txBox="1"/>
          <p:nvPr/>
        </p:nvSpPr>
        <p:spPr>
          <a:xfrm>
            <a:off x="1544771" y="1639839"/>
            <a:ext cx="3320461" cy="523220"/>
          </a:xfrm>
          <a:prstGeom prst="rect">
            <a:avLst/>
          </a:prstGeom>
          <a:noFill/>
        </p:spPr>
        <p:txBody>
          <a:bodyPr wrap="none" rtlCol="0">
            <a:spAutoFit/>
          </a:bodyPr>
          <a:lstStyle/>
          <a:p>
            <a:r>
              <a:rPr lang="de-DE" sz="2800" dirty="0" smtClean="0">
                <a:latin typeface="+mn-lt"/>
              </a:rPr>
              <a:t>Veränderung im SDAI</a:t>
            </a:r>
            <a:endParaRPr lang="de-DE" sz="2800" dirty="0">
              <a:latin typeface="+mn-lt"/>
            </a:endParaRPr>
          </a:p>
        </p:txBody>
      </p:sp>
      <p:sp>
        <p:nvSpPr>
          <p:cNvPr id="6" name="Rechteck 5"/>
          <p:cNvSpPr/>
          <p:nvPr/>
        </p:nvSpPr>
        <p:spPr>
          <a:xfrm>
            <a:off x="381982" y="3499391"/>
            <a:ext cx="3156347" cy="2677656"/>
          </a:xfrm>
          <a:prstGeom prst="rect">
            <a:avLst/>
          </a:prstGeom>
          <a:solidFill>
            <a:schemeClr val="accent2">
              <a:lumMod val="75000"/>
            </a:schemeClr>
          </a:solidFill>
        </p:spPr>
        <p:txBody>
          <a:bodyPr wrap="square" rtlCol="0">
            <a:spAutoFit/>
          </a:bodyPr>
          <a:lstStyle/>
          <a:p>
            <a:pPr algn="l"/>
            <a:r>
              <a:rPr lang="de-DE" sz="2800" dirty="0">
                <a:solidFill>
                  <a:schemeClr val="bg1"/>
                </a:solidFill>
                <a:latin typeface="+mn-lt"/>
              </a:rPr>
              <a:t>SDAI=</a:t>
            </a:r>
          </a:p>
          <a:p>
            <a:pPr algn="l"/>
            <a:r>
              <a:rPr lang="de-DE" sz="2800" dirty="0">
                <a:solidFill>
                  <a:schemeClr val="bg1"/>
                </a:solidFill>
                <a:latin typeface="+mn-lt"/>
              </a:rPr>
              <a:t>TJC </a:t>
            </a:r>
            <a:r>
              <a:rPr lang="de-DE" sz="2800" dirty="0" smtClean="0">
                <a:solidFill>
                  <a:schemeClr val="bg1"/>
                </a:solidFill>
                <a:latin typeface="+mn-lt"/>
              </a:rPr>
              <a:t>		(</a:t>
            </a:r>
            <a:r>
              <a:rPr lang="de-DE" sz="2800" dirty="0">
                <a:solidFill>
                  <a:schemeClr val="bg1"/>
                </a:solidFill>
                <a:latin typeface="+mn-lt"/>
              </a:rPr>
              <a:t>28)</a:t>
            </a:r>
          </a:p>
          <a:p>
            <a:pPr algn="l"/>
            <a:r>
              <a:rPr lang="de-DE" sz="2800" dirty="0">
                <a:solidFill>
                  <a:schemeClr val="bg1"/>
                </a:solidFill>
                <a:latin typeface="+mn-lt"/>
              </a:rPr>
              <a:t>+</a:t>
            </a:r>
            <a:r>
              <a:rPr lang="de-DE" sz="2800" dirty="0" smtClean="0">
                <a:solidFill>
                  <a:schemeClr val="bg1"/>
                </a:solidFill>
                <a:latin typeface="+mn-lt"/>
              </a:rPr>
              <a:t>SJC		(</a:t>
            </a:r>
            <a:r>
              <a:rPr lang="de-DE" sz="2800" dirty="0">
                <a:solidFill>
                  <a:schemeClr val="bg1"/>
                </a:solidFill>
                <a:latin typeface="+mn-lt"/>
              </a:rPr>
              <a:t>28)</a:t>
            </a:r>
          </a:p>
          <a:p>
            <a:pPr algn="l"/>
            <a:r>
              <a:rPr lang="de-DE" sz="2800" dirty="0">
                <a:solidFill>
                  <a:schemeClr val="bg1"/>
                </a:solidFill>
                <a:latin typeface="+mn-lt"/>
              </a:rPr>
              <a:t>+</a:t>
            </a:r>
            <a:r>
              <a:rPr lang="de-DE" sz="2800" dirty="0" smtClean="0">
                <a:solidFill>
                  <a:schemeClr val="bg1"/>
                </a:solidFill>
                <a:latin typeface="+mn-lt"/>
              </a:rPr>
              <a:t>PGA		(</a:t>
            </a:r>
            <a:r>
              <a:rPr lang="de-DE" sz="2800" dirty="0">
                <a:solidFill>
                  <a:schemeClr val="bg1"/>
                </a:solidFill>
                <a:latin typeface="+mn-lt"/>
              </a:rPr>
              <a:t>0-10)</a:t>
            </a:r>
          </a:p>
          <a:p>
            <a:pPr algn="l"/>
            <a:r>
              <a:rPr lang="de-DE" sz="2800" dirty="0">
                <a:solidFill>
                  <a:schemeClr val="bg1"/>
                </a:solidFill>
                <a:latin typeface="+mn-lt"/>
              </a:rPr>
              <a:t>+</a:t>
            </a:r>
            <a:r>
              <a:rPr lang="de-DE" sz="2800" dirty="0" smtClean="0">
                <a:solidFill>
                  <a:schemeClr val="bg1"/>
                </a:solidFill>
                <a:latin typeface="+mn-lt"/>
              </a:rPr>
              <a:t>MDGA	(</a:t>
            </a:r>
            <a:r>
              <a:rPr lang="de-DE" sz="2800" dirty="0">
                <a:solidFill>
                  <a:schemeClr val="bg1"/>
                </a:solidFill>
                <a:latin typeface="+mn-lt"/>
              </a:rPr>
              <a:t>0-10)</a:t>
            </a:r>
          </a:p>
          <a:p>
            <a:pPr algn="l"/>
            <a:r>
              <a:rPr lang="de-DE" sz="2800" dirty="0">
                <a:solidFill>
                  <a:schemeClr val="bg1"/>
                </a:solidFill>
                <a:latin typeface="+mn-lt"/>
              </a:rPr>
              <a:t>+</a:t>
            </a:r>
            <a:r>
              <a:rPr lang="de-DE" sz="2800" dirty="0" smtClean="0">
                <a:solidFill>
                  <a:schemeClr val="bg1"/>
                </a:solidFill>
                <a:latin typeface="+mn-lt"/>
              </a:rPr>
              <a:t>CRP		(</a:t>
            </a:r>
            <a:r>
              <a:rPr lang="de-DE" sz="2800" dirty="0">
                <a:solidFill>
                  <a:schemeClr val="bg1"/>
                </a:solidFill>
                <a:latin typeface="+mn-lt"/>
              </a:rPr>
              <a:t>mg/dl)</a:t>
            </a:r>
          </a:p>
        </p:txBody>
      </p:sp>
    </p:spTree>
    <p:extLst>
      <p:ext uri="{BB962C8B-B14F-4D97-AF65-F5344CB8AC3E}">
        <p14:creationId xmlns:p14="http://schemas.microsoft.com/office/powerpoint/2010/main" val="24355906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381328"/>
            <a:ext cx="44710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Heidt, Kristina. et al.; </a:t>
            </a:r>
            <a:r>
              <a:rPr kumimoji="0" lang="fr-FR" sz="1800" b="0" i="0" u="none" strike="noStrike" kern="1200" cap="none" spc="0" normalizeH="0" baseline="0" noProof="0" dirty="0" err="1">
                <a:ln>
                  <a:noFill/>
                </a:ln>
                <a:solidFill>
                  <a:prstClr val="black"/>
                </a:solidFill>
                <a:effectLst/>
                <a:uLnTx/>
                <a:uFillTx/>
                <a:latin typeface="Gill Sans MT"/>
                <a:ea typeface="+mn-ea"/>
                <a:cs typeface="+mn-cs"/>
              </a:rPr>
              <a:t>Nutrients</a:t>
            </a:r>
            <a:r>
              <a:rPr kumimoji="0" lang="fr-FR" sz="1800" b="0" i="0" u="none" strike="noStrike" kern="1200" cap="none" spc="0" normalizeH="0" baseline="0" noProof="0" dirty="0">
                <a:ln>
                  <a:noFill/>
                </a:ln>
                <a:solidFill>
                  <a:prstClr val="black"/>
                </a:solidFill>
                <a:effectLst/>
                <a:uLnTx/>
                <a:uFillTx/>
                <a:latin typeface="Gill Sans MT"/>
                <a:ea typeface="+mn-ea"/>
                <a:cs typeface="+mn-cs"/>
              </a:rPr>
              <a:t> </a:t>
            </a:r>
            <a:r>
              <a:rPr kumimoji="0" lang="fr-FR" sz="1800" b="0" i="0" u="none" strike="noStrike" kern="1200" cap="none" spc="0" normalizeH="0" baseline="0" noProof="0" dirty="0" smtClean="0">
                <a:ln>
                  <a:noFill/>
                </a:ln>
                <a:solidFill>
                  <a:prstClr val="black"/>
                </a:solidFill>
                <a:effectLst/>
                <a:uLnTx/>
                <a:uFillTx/>
                <a:latin typeface="Gill Sans MT"/>
                <a:ea typeface="+mn-ea"/>
                <a:cs typeface="+mn-cs"/>
              </a:rPr>
              <a:t>15, 3719, 2023</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2" name="Grafik 1"/>
          <p:cNvPicPr>
            <a:picLocks noChangeAspect="1"/>
          </p:cNvPicPr>
          <p:nvPr/>
        </p:nvPicPr>
        <p:blipFill rotWithShape="1">
          <a:blip r:embed="rId4"/>
          <a:srcRect l="3048"/>
          <a:stretch/>
        </p:blipFill>
        <p:spPr>
          <a:xfrm>
            <a:off x="437322" y="2163982"/>
            <a:ext cx="5586961" cy="4105275"/>
          </a:xfrm>
          <a:prstGeom prst="rect">
            <a:avLst/>
          </a:prstGeom>
        </p:spPr>
      </p:pic>
      <p:pic>
        <p:nvPicPr>
          <p:cNvPr id="7" name="Grafik 6"/>
          <p:cNvPicPr>
            <a:picLocks noChangeAspect="1"/>
          </p:cNvPicPr>
          <p:nvPr/>
        </p:nvPicPr>
        <p:blipFill rotWithShape="1">
          <a:blip r:embed="rId5"/>
          <a:srcRect l="5390"/>
          <a:stretch/>
        </p:blipFill>
        <p:spPr>
          <a:xfrm>
            <a:off x="6241773" y="2166730"/>
            <a:ext cx="5542859" cy="3990456"/>
          </a:xfrm>
          <a:prstGeom prst="rect">
            <a:avLst/>
          </a:prstGeom>
        </p:spPr>
      </p:pic>
      <p:sp>
        <p:nvSpPr>
          <p:cNvPr id="11" name="Rechteck 10"/>
          <p:cNvSpPr/>
          <p:nvPr/>
        </p:nvSpPr>
        <p:spPr>
          <a:xfrm>
            <a:off x="687810" y="190094"/>
            <a:ext cx="1109682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j-lt"/>
              </a:rPr>
              <a:t>Ketose </a:t>
            </a:r>
            <a:r>
              <a:rPr kumimoji="0" lang="en-US" sz="2400" b="0" i="0" u="none" strike="noStrike" kern="1200" cap="none" spc="0" normalizeH="0" baseline="0" noProof="0" dirty="0" err="1" smtClean="0">
                <a:ln>
                  <a:noFill/>
                </a:ln>
                <a:solidFill>
                  <a:prstClr val="black"/>
                </a:solidFill>
                <a:effectLst/>
                <a:uLnTx/>
                <a:uFillTx/>
                <a:latin typeface="+mj-lt"/>
              </a:rPr>
              <a:t>durch</a:t>
            </a:r>
            <a:r>
              <a:rPr kumimoji="0" lang="en-US" sz="2400" b="0" i="0" u="none" strike="noStrike" kern="1200" cap="none" spc="0" normalizeH="0" baseline="0" noProof="0" dirty="0" smtClean="0">
                <a:ln>
                  <a:noFill/>
                </a:ln>
                <a:solidFill>
                  <a:prstClr val="black"/>
                </a:solidFill>
                <a:effectLst/>
                <a:uLnTx/>
                <a:uFillTx/>
                <a:latin typeface="+mj-lt"/>
              </a:rPr>
              <a:t> </a:t>
            </a:r>
            <a:r>
              <a:rPr kumimoji="0" lang="en-US" sz="2400" b="0" i="0" u="none" strike="noStrike" kern="1200" cap="none" spc="0" normalizeH="0" baseline="0" noProof="0" dirty="0" err="1" smtClean="0">
                <a:ln>
                  <a:noFill/>
                </a:ln>
                <a:solidFill>
                  <a:prstClr val="black"/>
                </a:solidFill>
                <a:effectLst/>
                <a:uLnTx/>
                <a:uFillTx/>
                <a:latin typeface="+mj-lt"/>
              </a:rPr>
              <a:t>Mittelkettige</a:t>
            </a:r>
            <a:r>
              <a:rPr kumimoji="0" lang="en-US" sz="2400" b="0" i="0" u="none" strike="noStrike" kern="1200" cap="none" spc="0" normalizeH="0" baseline="0" noProof="0" dirty="0" smtClean="0">
                <a:ln>
                  <a:noFill/>
                </a:ln>
                <a:solidFill>
                  <a:prstClr val="black"/>
                </a:solidFill>
                <a:effectLst/>
                <a:uLnTx/>
                <a:uFillTx/>
                <a:latin typeface="+mj-lt"/>
              </a:rPr>
              <a:t> Triglyceride </a:t>
            </a:r>
            <a:r>
              <a:rPr lang="en-US" dirty="0">
                <a:solidFill>
                  <a:prstClr val="black"/>
                </a:solidFill>
                <a:latin typeface="+mj-lt"/>
              </a:rPr>
              <a:t>(</a:t>
            </a:r>
            <a:r>
              <a:rPr kumimoji="0" lang="en-US" sz="2400" b="0" i="0" u="none" strike="noStrike" kern="1200" cap="none" spc="0" normalizeH="0" baseline="0" noProof="0" dirty="0" smtClean="0">
                <a:ln>
                  <a:noFill/>
                </a:ln>
                <a:solidFill>
                  <a:prstClr val="black"/>
                </a:solidFill>
                <a:effectLst/>
                <a:uLnTx/>
                <a:uFillTx/>
                <a:latin typeface="+mj-lt"/>
              </a:rPr>
              <a:t>MCT) in</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Kombination</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mit</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Ballaststoffen</a:t>
            </a:r>
            <a:r>
              <a:rPr kumimoji="0" lang="en-US" sz="2400" b="0" i="0" u="none" strike="noStrike" kern="1200" cap="none" spc="0" normalizeH="0" noProof="0" dirty="0" smtClean="0">
                <a:ln>
                  <a:noFill/>
                </a:ln>
                <a:solidFill>
                  <a:prstClr val="black"/>
                </a:solidFill>
                <a:effectLst/>
                <a:uLnTx/>
                <a:uFillTx/>
                <a:latin typeface="+mj-lt"/>
              </a:rPr>
              <a:t> </a:t>
            </a:r>
            <a:r>
              <a:rPr kumimoji="0" lang="en-US" sz="2400" b="0" i="0" u="none" strike="noStrike" kern="1200" cap="none" spc="0" normalizeH="0" noProof="0" dirty="0" err="1" smtClean="0">
                <a:ln>
                  <a:noFill/>
                </a:ln>
                <a:solidFill>
                  <a:prstClr val="black"/>
                </a:solidFill>
                <a:effectLst/>
                <a:uLnTx/>
                <a:uFillTx/>
                <a:latin typeface="+mj-lt"/>
              </a:rPr>
              <a:t>bei</a:t>
            </a:r>
            <a:r>
              <a:rPr kumimoji="0" lang="en-US" sz="2400" b="0" i="0" u="none" strike="noStrike" kern="1200" cap="none" spc="0" normalizeH="0" noProof="0" dirty="0" smtClean="0">
                <a:ln>
                  <a:noFill/>
                </a:ln>
                <a:solidFill>
                  <a:prstClr val="black"/>
                </a:solidFill>
                <a:effectLst/>
                <a:uLnTx/>
                <a:uFillTx/>
                <a:latin typeface="+mj-lt"/>
              </a:rPr>
              <a:t> RA: </a:t>
            </a:r>
            <a:r>
              <a:rPr kumimoji="0" lang="en-US" sz="2400" b="0" i="0" u="none" strike="noStrike" kern="1200" cap="none" spc="0" normalizeH="0" noProof="0" dirty="0" err="1" smtClean="0">
                <a:ln>
                  <a:noFill/>
                </a:ln>
                <a:solidFill>
                  <a:prstClr val="black"/>
                </a:solidFill>
                <a:effectLst/>
                <a:uLnTx/>
                <a:uFillTx/>
                <a:latin typeface="+mj-lt"/>
              </a:rPr>
              <a:t>Doppelblind-randomisierte</a:t>
            </a:r>
            <a:r>
              <a:rPr kumimoji="0" lang="en-US" sz="2400" b="0" i="0" u="none" strike="noStrike" kern="1200" cap="none" spc="0" normalizeH="0" noProof="0" dirty="0" smtClean="0">
                <a:ln>
                  <a:noFill/>
                </a:ln>
                <a:solidFill>
                  <a:prstClr val="black"/>
                </a:solidFill>
                <a:effectLst/>
                <a:uLnTx/>
                <a:uFillTx/>
                <a:latin typeface="+mj-lt"/>
              </a:rPr>
              <a:t> Interventionelle </a:t>
            </a:r>
            <a:r>
              <a:rPr kumimoji="0" lang="en-US" sz="2400" b="0" i="0" u="none" strike="noStrike" kern="1200" cap="none" spc="0" normalizeH="0" noProof="0" dirty="0" err="1" smtClean="0">
                <a:ln>
                  <a:noFill/>
                </a:ln>
                <a:solidFill>
                  <a:prstClr val="black"/>
                </a:solidFill>
                <a:effectLst/>
                <a:uLnTx/>
                <a:uFillTx/>
                <a:latin typeface="+mj-lt"/>
              </a:rPr>
              <a:t>Studie</a:t>
            </a:r>
            <a:endParaRPr kumimoji="0" lang="en-US" sz="2400" b="1" i="0" u="none" strike="noStrike" kern="1200" cap="none" spc="0" normalizeH="0" baseline="0" noProof="0" dirty="0">
              <a:ln>
                <a:noFill/>
              </a:ln>
              <a:solidFill>
                <a:prstClr val="black"/>
              </a:solidFill>
              <a:effectLst/>
              <a:uLnTx/>
              <a:uFillTx/>
              <a:latin typeface="+mj-lt"/>
            </a:endParaRPr>
          </a:p>
        </p:txBody>
      </p:sp>
      <p:sp>
        <p:nvSpPr>
          <p:cNvPr id="3" name="Textfeld 2"/>
          <p:cNvSpPr txBox="1"/>
          <p:nvPr/>
        </p:nvSpPr>
        <p:spPr>
          <a:xfrm>
            <a:off x="1617505" y="1290483"/>
            <a:ext cx="2987356" cy="830997"/>
          </a:xfrm>
          <a:prstGeom prst="rect">
            <a:avLst/>
          </a:prstGeom>
          <a:noFill/>
        </p:spPr>
        <p:txBody>
          <a:bodyPr wrap="none" rtlCol="0">
            <a:spAutoFit/>
          </a:bodyPr>
          <a:lstStyle>
            <a:defPPr>
              <a:defRPr lang="en-US"/>
            </a:defPPr>
            <a:lvl1pPr>
              <a:defRPr sz="2800">
                <a:latin typeface="+mn-lt"/>
              </a:defRPr>
            </a:lvl1pPr>
          </a:lstStyle>
          <a:p>
            <a:r>
              <a:rPr lang="de-DE" sz="2400" dirty="0"/>
              <a:t>Entwicklung des SDAI </a:t>
            </a:r>
            <a:br>
              <a:rPr lang="de-DE" sz="2400" dirty="0"/>
            </a:br>
            <a:r>
              <a:rPr lang="de-DE" sz="2400" dirty="0"/>
              <a:t>über 16 Wochen</a:t>
            </a:r>
          </a:p>
        </p:txBody>
      </p:sp>
      <p:sp>
        <p:nvSpPr>
          <p:cNvPr id="6" name="Textfeld 5"/>
          <p:cNvSpPr txBox="1"/>
          <p:nvPr/>
        </p:nvSpPr>
        <p:spPr>
          <a:xfrm>
            <a:off x="7591609" y="1290483"/>
            <a:ext cx="3581878" cy="830997"/>
          </a:xfrm>
          <a:prstGeom prst="rect">
            <a:avLst/>
          </a:prstGeom>
          <a:noFill/>
        </p:spPr>
        <p:txBody>
          <a:bodyPr wrap="none" rtlCol="0">
            <a:spAutoFit/>
          </a:bodyPr>
          <a:lstStyle>
            <a:defPPr>
              <a:defRPr lang="en-US"/>
            </a:defPPr>
            <a:lvl1pPr>
              <a:defRPr sz="2800">
                <a:latin typeface="+mn-lt"/>
              </a:defRPr>
            </a:lvl1pPr>
          </a:lstStyle>
          <a:p>
            <a:r>
              <a:rPr lang="de-DE" sz="2400" dirty="0"/>
              <a:t>ß-</a:t>
            </a:r>
            <a:r>
              <a:rPr lang="de-DE" sz="2400" dirty="0" err="1"/>
              <a:t>Hydroxy</a:t>
            </a:r>
            <a:r>
              <a:rPr lang="de-DE" sz="2400" dirty="0"/>
              <a:t>-</a:t>
            </a:r>
            <a:r>
              <a:rPr lang="de-DE" sz="2400" dirty="0" err="1"/>
              <a:t>Butyrat</a:t>
            </a:r>
            <a:r>
              <a:rPr lang="de-DE" sz="2400" dirty="0"/>
              <a:t>-Spiegel </a:t>
            </a:r>
            <a:br>
              <a:rPr lang="de-DE" sz="2400" dirty="0"/>
            </a:br>
            <a:r>
              <a:rPr lang="de-DE" sz="2400" dirty="0"/>
              <a:t>über 16 Wochen</a:t>
            </a:r>
          </a:p>
        </p:txBody>
      </p:sp>
    </p:spTree>
    <p:extLst>
      <p:ext uri="{BB962C8B-B14F-4D97-AF65-F5344CB8AC3E}">
        <p14:creationId xmlns:p14="http://schemas.microsoft.com/office/powerpoint/2010/main" val="20116741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
          </p:nvPr>
        </p:nvSpPr>
        <p:spPr>
          <a:xfrm>
            <a:off x="1007165" y="1295400"/>
            <a:ext cx="10972800" cy="4937760"/>
          </a:xfrm>
        </p:spPr>
        <p:txBody>
          <a:bodyPr/>
          <a:lstStyle/>
          <a:p>
            <a:endParaRPr lang="de-DE" dirty="0"/>
          </a:p>
        </p:txBody>
      </p:sp>
      <p:sp>
        <p:nvSpPr>
          <p:cNvPr id="7" name="Titel 6"/>
          <p:cNvSpPr>
            <a:spLocks noGrp="1"/>
          </p:cNvSpPr>
          <p:nvPr>
            <p:ph type="title"/>
          </p:nvPr>
        </p:nvSpPr>
        <p:spPr/>
        <p:txBody>
          <a:bodyPr/>
          <a:lstStyle/>
          <a:p>
            <a:endParaRPr lang="de-DE"/>
          </a:p>
        </p:txBody>
      </p:sp>
      <p:pic>
        <p:nvPicPr>
          <p:cNvPr id="11" name="Grafik 10"/>
          <p:cNvPicPr>
            <a:picLocks noChangeAspect="1"/>
          </p:cNvPicPr>
          <p:nvPr/>
        </p:nvPicPr>
        <p:blipFill rotWithShape="1">
          <a:blip r:embed="rId3"/>
          <a:srcRect l="32345" t="13789" r="46449" b="48290"/>
          <a:stretch/>
        </p:blipFill>
        <p:spPr>
          <a:xfrm>
            <a:off x="137160" y="111854"/>
            <a:ext cx="6246196" cy="6050393"/>
          </a:xfrm>
          <a:prstGeom prst="rect">
            <a:avLst/>
          </a:prstGeom>
        </p:spPr>
      </p:pic>
      <p:pic>
        <p:nvPicPr>
          <p:cNvPr id="5" name="Grafik 4"/>
          <p:cNvPicPr>
            <a:picLocks noChangeAspect="1"/>
          </p:cNvPicPr>
          <p:nvPr/>
        </p:nvPicPr>
        <p:blipFill rotWithShape="1">
          <a:blip r:embed="rId4"/>
          <a:srcRect l="54521" t="28858" r="11561" b="22532"/>
          <a:stretch/>
        </p:blipFill>
        <p:spPr>
          <a:xfrm>
            <a:off x="6458231" y="5633"/>
            <a:ext cx="5596609" cy="4359965"/>
          </a:xfrm>
          <a:prstGeom prst="rect">
            <a:avLst/>
          </a:prstGeom>
        </p:spPr>
      </p:pic>
      <p:pic>
        <p:nvPicPr>
          <p:cNvPr id="6" name="Grafik 5"/>
          <p:cNvPicPr>
            <a:picLocks noChangeAspect="1"/>
          </p:cNvPicPr>
          <p:nvPr/>
        </p:nvPicPr>
        <p:blipFill rotWithShape="1">
          <a:blip r:embed="rId5"/>
          <a:srcRect l="9371" t="46071" r="29672" b="17031"/>
          <a:stretch/>
        </p:blipFill>
        <p:spPr>
          <a:xfrm>
            <a:off x="4841349" y="4365598"/>
            <a:ext cx="7176053" cy="2352923"/>
          </a:xfrm>
          <a:prstGeom prst="rect">
            <a:avLst/>
          </a:prstGeom>
        </p:spPr>
      </p:pic>
    </p:spTree>
    <p:extLst>
      <p:ext uri="{BB962C8B-B14F-4D97-AF65-F5344CB8AC3E}">
        <p14:creationId xmlns:p14="http://schemas.microsoft.com/office/powerpoint/2010/main" val="227215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048261" y="6619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endParaRPr lang="de-DE" altLang="de-DE">
              <a:solidFill>
                <a:srgbClr val="000000"/>
              </a:solidFill>
            </a:endParaRPr>
          </a:p>
        </p:txBody>
      </p:sp>
      <p:sp>
        <p:nvSpPr>
          <p:cNvPr id="46083" name="Text Box 7"/>
          <p:cNvSpPr txBox="1">
            <a:spLocks noChangeArrowheads="1"/>
          </p:cNvSpPr>
          <p:nvPr/>
        </p:nvSpPr>
        <p:spPr bwMode="auto">
          <a:xfrm>
            <a:off x="2476762" y="6519862"/>
            <a:ext cx="409098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de-DE" altLang="de-DE" sz="1600" b="1" dirty="0">
                <a:solidFill>
                  <a:srgbClr val="000000"/>
                </a:solidFill>
                <a:latin typeface="Arial Narrow" pitchFamily="34" charset="0"/>
              </a:rPr>
              <a:t>Parks, C. et al.; Ann </a:t>
            </a:r>
            <a:r>
              <a:rPr lang="de-DE" altLang="de-DE" sz="1600" b="1" dirty="0" err="1">
                <a:solidFill>
                  <a:srgbClr val="000000"/>
                </a:solidFill>
                <a:latin typeface="Arial Narrow" pitchFamily="34" charset="0"/>
              </a:rPr>
              <a:t>Rheum</a:t>
            </a:r>
            <a:r>
              <a:rPr lang="de-DE" altLang="de-DE" sz="1600" b="1" dirty="0">
                <a:solidFill>
                  <a:srgbClr val="000000"/>
                </a:solidFill>
                <a:latin typeface="Arial Narrow" pitchFamily="34" charset="0"/>
              </a:rPr>
              <a:t> Dis 2013;72:350–356.</a:t>
            </a:r>
          </a:p>
        </p:txBody>
      </p:sp>
      <p:sp>
        <p:nvSpPr>
          <p:cNvPr id="46084" name="Rectangle 9"/>
          <p:cNvSpPr>
            <a:spLocks noGrp="1" noChangeArrowheads="1"/>
          </p:cNvSpPr>
          <p:nvPr>
            <p:ph type="title"/>
          </p:nvPr>
        </p:nvSpPr>
        <p:spPr/>
        <p:txBody>
          <a:bodyPr/>
          <a:lstStyle/>
          <a:p>
            <a:r>
              <a:rPr lang="en-US" sz="2800" dirty="0" err="1"/>
              <a:t>Welche</a:t>
            </a:r>
            <a:r>
              <a:rPr lang="en-US" sz="2800" dirty="0"/>
              <a:t> </a:t>
            </a:r>
            <a:r>
              <a:rPr lang="en-US" sz="2800" dirty="0" err="1"/>
              <a:t>Hinweise</a:t>
            </a:r>
            <a:r>
              <a:rPr lang="en-US" sz="2800" dirty="0"/>
              <a:t> </a:t>
            </a:r>
            <a:r>
              <a:rPr lang="en-US" sz="2800" dirty="0" err="1"/>
              <a:t>existieren</a:t>
            </a:r>
            <a:r>
              <a:rPr lang="en-US" sz="2800" dirty="0"/>
              <a:t> für die </a:t>
            </a:r>
            <a:r>
              <a:rPr lang="en-US" sz="2800" dirty="0" err="1"/>
              <a:t>Auslösung</a:t>
            </a:r>
            <a:r>
              <a:rPr lang="en-US" sz="2800" dirty="0"/>
              <a:t> </a:t>
            </a:r>
            <a:r>
              <a:rPr lang="en-US" sz="2800" dirty="0" err="1"/>
              <a:t>einer</a:t>
            </a:r>
            <a:r>
              <a:rPr lang="en-US" sz="2800" dirty="0"/>
              <a:t> RA </a:t>
            </a:r>
            <a:r>
              <a:rPr lang="en-US" sz="2800" dirty="0" err="1"/>
              <a:t>durch</a:t>
            </a:r>
            <a:r>
              <a:rPr lang="en-US" sz="2800" dirty="0"/>
              <a:t> </a:t>
            </a:r>
            <a:r>
              <a:rPr lang="en-US" sz="2800" dirty="0" err="1"/>
              <a:t>Ernährung</a:t>
            </a:r>
            <a:r>
              <a:rPr lang="en-US" sz="2800" dirty="0"/>
              <a:t>?</a:t>
            </a:r>
            <a:endParaRPr lang="de-DE" altLang="de-DE" sz="2600" dirty="0"/>
          </a:p>
        </p:txBody>
      </p:sp>
      <p:sp>
        <p:nvSpPr>
          <p:cNvPr id="46085" name="Inhaltsplatzhalter 1"/>
          <p:cNvSpPr>
            <a:spLocks noGrp="1"/>
          </p:cNvSpPr>
          <p:nvPr>
            <p:ph idx="1"/>
          </p:nvPr>
        </p:nvSpPr>
        <p:spPr>
          <a:xfrm>
            <a:off x="1981200" y="1642288"/>
            <a:ext cx="8229600" cy="4937760"/>
          </a:xfrm>
        </p:spPr>
        <p:txBody>
          <a:bodyPr>
            <a:normAutofit/>
          </a:bodyPr>
          <a:lstStyle/>
          <a:p>
            <a:r>
              <a:rPr lang="en-US" altLang="de-DE" sz="3200" dirty="0" err="1"/>
              <a:t>Geringere</a:t>
            </a:r>
            <a:r>
              <a:rPr lang="en-US" altLang="de-DE" sz="3200" dirty="0"/>
              <a:t> </a:t>
            </a:r>
            <a:r>
              <a:rPr lang="en-US" altLang="de-DE" sz="3200" dirty="0" err="1"/>
              <a:t>Bildung</a:t>
            </a:r>
            <a:endParaRPr lang="en-US" altLang="de-DE" sz="3200" dirty="0"/>
          </a:p>
          <a:p>
            <a:r>
              <a:rPr lang="en-US" altLang="de-DE" sz="3200" dirty="0" err="1"/>
              <a:t>Niedriger</a:t>
            </a:r>
            <a:r>
              <a:rPr lang="en-US" altLang="de-DE" sz="3200" dirty="0"/>
              <a:t> </a:t>
            </a:r>
            <a:r>
              <a:rPr lang="en-US" altLang="de-DE" sz="3200" dirty="0" err="1"/>
              <a:t>Lebensstandard</a:t>
            </a:r>
            <a:endParaRPr lang="en-US" altLang="de-DE" sz="3200" dirty="0"/>
          </a:p>
          <a:p>
            <a:r>
              <a:rPr lang="en-US" altLang="de-DE" sz="3200" dirty="0" err="1"/>
              <a:t>Nahrungsmangel</a:t>
            </a:r>
            <a:r>
              <a:rPr lang="en-US" altLang="de-DE" sz="3200" dirty="0"/>
              <a:t> in der </a:t>
            </a:r>
            <a:r>
              <a:rPr lang="en-US" altLang="de-DE" sz="3200" dirty="0" err="1"/>
              <a:t>Kindheit</a:t>
            </a:r>
            <a:endParaRPr lang="en-US" altLang="de-DE" sz="3200" dirty="0"/>
          </a:p>
          <a:p>
            <a:r>
              <a:rPr lang="en-US" altLang="de-DE" sz="3200" dirty="0" err="1"/>
              <a:t>Frühe</a:t>
            </a:r>
            <a:r>
              <a:rPr lang="en-US" altLang="de-DE" sz="3200" dirty="0"/>
              <a:t> </a:t>
            </a:r>
            <a:r>
              <a:rPr lang="en-US" altLang="de-DE" sz="3200" dirty="0" err="1"/>
              <a:t>Eheschließung</a:t>
            </a:r>
            <a:endParaRPr lang="en-US" altLang="de-DE" sz="3200" dirty="0"/>
          </a:p>
          <a:p>
            <a:r>
              <a:rPr lang="en-US" altLang="de-DE" sz="3200" dirty="0" err="1"/>
              <a:t>Geringes</a:t>
            </a:r>
            <a:r>
              <a:rPr lang="en-US" altLang="de-DE" sz="3200" dirty="0"/>
              <a:t> </a:t>
            </a:r>
            <a:r>
              <a:rPr lang="en-US" altLang="de-DE" sz="3200" dirty="0" err="1"/>
              <a:t>Geburtsgewicht</a:t>
            </a:r>
            <a:endParaRPr lang="en-US" altLang="de-DE" sz="3200" dirty="0"/>
          </a:p>
          <a:p>
            <a:r>
              <a:rPr lang="en-US" altLang="de-DE" sz="3200" dirty="0" err="1"/>
              <a:t>Rauchende</a:t>
            </a:r>
            <a:r>
              <a:rPr lang="en-US" altLang="de-DE" sz="3200" dirty="0"/>
              <a:t> </a:t>
            </a:r>
            <a:r>
              <a:rPr lang="en-US" altLang="de-DE" sz="3200" dirty="0" err="1"/>
              <a:t>Eltern</a:t>
            </a:r>
            <a:r>
              <a:rPr lang="en-US" altLang="de-DE" sz="3200" dirty="0"/>
              <a:t> </a:t>
            </a:r>
            <a:r>
              <a:rPr lang="en-US" altLang="de-DE" sz="3200" dirty="0" err="1"/>
              <a:t>vor</a:t>
            </a:r>
            <a:r>
              <a:rPr lang="en-US" altLang="de-DE" sz="3200" dirty="0"/>
              <a:t> der </a:t>
            </a:r>
            <a:r>
              <a:rPr lang="en-US" altLang="de-DE" sz="3200" dirty="0" err="1"/>
              <a:t>Geburt</a:t>
            </a:r>
            <a:endParaRPr lang="en-US" altLang="de-DE" sz="3200" dirty="0"/>
          </a:p>
        </p:txBody>
      </p:sp>
      <p:sp>
        <p:nvSpPr>
          <p:cNvPr id="2" name="Ellipse 1"/>
          <p:cNvSpPr/>
          <p:nvPr/>
        </p:nvSpPr>
        <p:spPr>
          <a:xfrm>
            <a:off x="6068704" y="996286"/>
            <a:ext cx="4449171" cy="14466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prstClr val="white"/>
                </a:solidFill>
                <a:latin typeface="Gill Sans MT"/>
              </a:rPr>
              <a:t>NIHS </a:t>
            </a:r>
            <a:br>
              <a:rPr lang="de-DE" dirty="0">
                <a:solidFill>
                  <a:prstClr val="white"/>
                </a:solidFill>
                <a:latin typeface="Gill Sans MT"/>
              </a:rPr>
            </a:br>
            <a:r>
              <a:rPr lang="de-DE" dirty="0">
                <a:solidFill>
                  <a:prstClr val="white"/>
                </a:solidFill>
                <a:latin typeface="Gill Sans MT"/>
              </a:rPr>
              <a:t>Sister Study </a:t>
            </a:r>
            <a:r>
              <a:rPr lang="de-DE" dirty="0" err="1">
                <a:solidFill>
                  <a:prstClr val="white"/>
                </a:solidFill>
                <a:latin typeface="Gill Sans MT"/>
              </a:rPr>
              <a:t>Cohort</a:t>
            </a:r>
            <a:endParaRPr lang="de-DE" dirty="0">
              <a:solidFill>
                <a:prstClr val="white"/>
              </a:solidFill>
              <a:latin typeface="Gill Sans MT"/>
            </a:endParaRPr>
          </a:p>
          <a:p>
            <a:r>
              <a:rPr lang="de-DE" dirty="0">
                <a:solidFill>
                  <a:prstClr val="white"/>
                </a:solidFill>
                <a:latin typeface="Gill Sans MT"/>
              </a:rPr>
              <a:t>n=50.884</a:t>
            </a:r>
          </a:p>
          <a:p>
            <a:r>
              <a:rPr lang="de-DE" dirty="0">
                <a:solidFill>
                  <a:prstClr val="white"/>
                </a:solidFill>
                <a:latin typeface="Gill Sans MT"/>
              </a:rPr>
              <a:t>2004–2009</a:t>
            </a:r>
          </a:p>
        </p:txBody>
      </p:sp>
      <p:sp>
        <p:nvSpPr>
          <p:cNvPr id="3" name="Abgerundetes Rechteck 2"/>
          <p:cNvSpPr/>
          <p:nvPr/>
        </p:nvSpPr>
        <p:spPr>
          <a:xfrm>
            <a:off x="1878843" y="2797792"/>
            <a:ext cx="6100549" cy="61414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a:solidFill>
                <a:prstClr val="white"/>
              </a:solidFill>
              <a:latin typeface="Gill Sans MT"/>
            </a:endParaRPr>
          </a:p>
        </p:txBody>
      </p:sp>
      <p:sp>
        <p:nvSpPr>
          <p:cNvPr id="8" name="Abgerundetes Rechteck 7"/>
          <p:cNvSpPr/>
          <p:nvPr/>
        </p:nvSpPr>
        <p:spPr>
          <a:xfrm>
            <a:off x="1730992" y="3891888"/>
            <a:ext cx="6100549" cy="61414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a:solidFill>
                <a:prstClr val="white"/>
              </a:solidFill>
              <a:latin typeface="Gill Sans MT"/>
            </a:endParaRPr>
          </a:p>
        </p:txBody>
      </p:sp>
    </p:spTree>
    <p:custDataLst>
      <p:tags r:id="rId1"/>
    </p:custDataLst>
    <p:extLst>
      <p:ext uri="{BB962C8B-B14F-4D97-AF65-F5344CB8AC3E}">
        <p14:creationId xmlns:p14="http://schemas.microsoft.com/office/powerpoint/2010/main" val="1154044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085">
                                            <p:txEl>
                                              <p:pRg st="0" end="0"/>
                                            </p:txEl>
                                          </p:spTgt>
                                        </p:tgtEl>
                                        <p:attrNameLst>
                                          <p:attrName>style.visibility</p:attrName>
                                        </p:attrNameLst>
                                      </p:cBhvr>
                                      <p:to>
                                        <p:strVal val="visible"/>
                                      </p:to>
                                    </p:set>
                                    <p:animEffect transition="in" filter="fade">
                                      <p:cBhvr>
                                        <p:cTn id="16" dur="500"/>
                                        <p:tgtEl>
                                          <p:spTgt spid="46085">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085">
                                            <p:txEl>
                                              <p:pRg st="1" end="1"/>
                                            </p:txEl>
                                          </p:spTgt>
                                        </p:tgtEl>
                                        <p:attrNameLst>
                                          <p:attrName>style.visibility</p:attrName>
                                        </p:attrNameLst>
                                      </p:cBhvr>
                                      <p:to>
                                        <p:strVal val="visible"/>
                                      </p:to>
                                    </p:set>
                                    <p:animEffect transition="in" filter="fade">
                                      <p:cBhvr>
                                        <p:cTn id="19" dur="500"/>
                                        <p:tgtEl>
                                          <p:spTgt spid="46085">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085">
                                            <p:txEl>
                                              <p:pRg st="2" end="2"/>
                                            </p:txEl>
                                          </p:spTgt>
                                        </p:tgtEl>
                                        <p:attrNameLst>
                                          <p:attrName>style.visibility</p:attrName>
                                        </p:attrNameLst>
                                      </p:cBhvr>
                                      <p:to>
                                        <p:strVal val="visible"/>
                                      </p:to>
                                    </p:set>
                                    <p:animEffect transition="in" filter="fade">
                                      <p:cBhvr>
                                        <p:cTn id="22" dur="500"/>
                                        <p:tgtEl>
                                          <p:spTgt spid="46085">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085">
                                            <p:txEl>
                                              <p:pRg st="3" end="3"/>
                                            </p:txEl>
                                          </p:spTgt>
                                        </p:tgtEl>
                                        <p:attrNameLst>
                                          <p:attrName>style.visibility</p:attrName>
                                        </p:attrNameLst>
                                      </p:cBhvr>
                                      <p:to>
                                        <p:strVal val="visible"/>
                                      </p:to>
                                    </p:set>
                                    <p:animEffect transition="in" filter="fade">
                                      <p:cBhvr>
                                        <p:cTn id="25" dur="500"/>
                                        <p:tgtEl>
                                          <p:spTgt spid="46085">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085">
                                            <p:txEl>
                                              <p:pRg st="4" end="4"/>
                                            </p:txEl>
                                          </p:spTgt>
                                        </p:tgtEl>
                                        <p:attrNameLst>
                                          <p:attrName>style.visibility</p:attrName>
                                        </p:attrNameLst>
                                      </p:cBhvr>
                                      <p:to>
                                        <p:strVal val="visible"/>
                                      </p:to>
                                    </p:set>
                                    <p:animEffect transition="in" filter="fade">
                                      <p:cBhvr>
                                        <p:cTn id="28" dur="500"/>
                                        <p:tgtEl>
                                          <p:spTgt spid="46085">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085">
                                            <p:txEl>
                                              <p:pRg st="5" end="5"/>
                                            </p:txEl>
                                          </p:spTgt>
                                        </p:tgtEl>
                                        <p:attrNameLst>
                                          <p:attrName>style.visibility</p:attrName>
                                        </p:attrNameLst>
                                      </p:cBhvr>
                                      <p:to>
                                        <p:strVal val="visible"/>
                                      </p:to>
                                    </p:set>
                                    <p:animEffect transition="in" filter="fade">
                                      <p:cBhvr>
                                        <p:cTn id="31" dur="500"/>
                                        <p:tgtEl>
                                          <p:spTgt spid="4608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build="p"/>
      <p:bldP spid="2" grpId="0" animBg="1"/>
      <p:bldP spid="3"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981200" y="152400"/>
            <a:ext cx="8229600" cy="1512627"/>
          </a:xfrm>
          <a:noFill/>
        </p:spPr>
        <p:txBody>
          <a:bodyPr>
            <a:normAutofit/>
          </a:bodyPr>
          <a:lstStyle/>
          <a:p>
            <a:r>
              <a:rPr lang="en-US" dirty="0" err="1" smtClean="0"/>
              <a:t>Wundermittel</a:t>
            </a:r>
            <a:r>
              <a:rPr lang="en-US" dirty="0" smtClean="0"/>
              <a:t> </a:t>
            </a:r>
            <a:br>
              <a:rPr lang="en-US" dirty="0" smtClean="0"/>
            </a:br>
            <a:r>
              <a:rPr lang="en-US" dirty="0" err="1" smtClean="0"/>
              <a:t>Heilfasten</a:t>
            </a:r>
            <a:r>
              <a:rPr lang="en-US" dirty="0" smtClean="0"/>
              <a:t>?</a:t>
            </a:r>
            <a:endParaRPr lang="de-DE" sz="2200" dirty="0"/>
          </a:p>
        </p:txBody>
      </p:sp>
      <p:pic>
        <p:nvPicPr>
          <p:cNvPr id="4" name="Grafik 3"/>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33135" t="19380" r="35970" b="7876"/>
          <a:stretch/>
        </p:blipFill>
        <p:spPr>
          <a:xfrm>
            <a:off x="5290783" y="152400"/>
            <a:ext cx="5268036" cy="6718655"/>
          </a:xfrm>
          <a:prstGeom prst="rect">
            <a:avLst/>
          </a:prstGeom>
        </p:spPr>
      </p:pic>
      <p:sp>
        <p:nvSpPr>
          <p:cNvPr id="5" name="Textfeld 4"/>
          <p:cNvSpPr txBox="1"/>
          <p:nvPr/>
        </p:nvSpPr>
        <p:spPr>
          <a:xfrm>
            <a:off x="1646831" y="5131558"/>
            <a:ext cx="8461613" cy="1384995"/>
          </a:xfrm>
          <a:prstGeom prst="rect">
            <a:avLst/>
          </a:prstGeom>
          <a:solidFill>
            <a:srgbClr val="FF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Gill Sans MT"/>
                <a:ea typeface="+mn-ea"/>
                <a:cs typeface="+mn-cs"/>
              </a:rPr>
              <a:t>Mit dem bewussten Verzicht auf Nahrung </a:t>
            </a:r>
            <a:br>
              <a:rPr kumimoji="0" lang="de-DE" sz="2800" b="0" i="0" u="none" strike="noStrike" kern="1200" cap="none" spc="0" normalizeH="0" baseline="0" noProof="0" dirty="0">
                <a:ln>
                  <a:noFill/>
                </a:ln>
                <a:solidFill>
                  <a:prstClr val="white"/>
                </a:solidFill>
                <a:effectLst/>
                <a:uLnTx/>
                <a:uFillTx/>
                <a:latin typeface="Gill Sans MT"/>
                <a:ea typeface="+mn-ea"/>
                <a:cs typeface="+mn-cs"/>
              </a:rPr>
            </a:br>
            <a:r>
              <a:rPr kumimoji="0" lang="de-DE" sz="2800" b="0" i="0" u="none" strike="noStrike" kern="1200" cap="none" spc="0" normalizeH="0" baseline="0" noProof="0" dirty="0">
                <a:ln>
                  <a:noFill/>
                </a:ln>
                <a:solidFill>
                  <a:prstClr val="white"/>
                </a:solidFill>
                <a:effectLst/>
                <a:uLnTx/>
                <a:uFillTx/>
                <a:latin typeface="Gill Sans MT"/>
                <a:ea typeface="+mn-ea"/>
                <a:cs typeface="+mn-cs"/>
              </a:rPr>
              <a:t>gibt man dem Körper die Chance, </a:t>
            </a:r>
            <a:br>
              <a:rPr kumimoji="0" lang="de-DE" sz="2800" b="0" i="0" u="none" strike="noStrike" kern="1200" cap="none" spc="0" normalizeH="0" baseline="0" noProof="0" dirty="0">
                <a:ln>
                  <a:noFill/>
                </a:ln>
                <a:solidFill>
                  <a:prstClr val="white"/>
                </a:solidFill>
                <a:effectLst/>
                <a:uLnTx/>
                <a:uFillTx/>
                <a:latin typeface="Gill Sans MT"/>
                <a:ea typeface="+mn-ea"/>
                <a:cs typeface="+mn-cs"/>
              </a:rPr>
            </a:br>
            <a:r>
              <a:rPr kumimoji="0" lang="de-DE" sz="2800" b="1" i="0" u="none" strike="noStrike" kern="1200" cap="none" spc="0" normalizeH="0" baseline="0" noProof="0" dirty="0">
                <a:ln>
                  <a:noFill/>
                </a:ln>
                <a:solidFill>
                  <a:prstClr val="white"/>
                </a:solidFill>
                <a:effectLst/>
                <a:uLnTx/>
                <a:uFillTx/>
                <a:latin typeface="Gill Sans MT"/>
                <a:ea typeface="+mn-ea"/>
                <a:cs typeface="+mn-cs"/>
              </a:rPr>
              <a:t>sich zu entschlacken, zu entgiften und zu reinigen.</a:t>
            </a:r>
          </a:p>
        </p:txBody>
      </p:sp>
    </p:spTree>
    <p:extLst>
      <p:ext uri="{BB962C8B-B14F-4D97-AF65-F5344CB8AC3E}">
        <p14:creationId xmlns:p14="http://schemas.microsoft.com/office/powerpoint/2010/main" val="188815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3392" y="188640"/>
            <a:ext cx="10972800" cy="990600"/>
          </a:xfrm>
        </p:spPr>
        <p:txBody>
          <a:bodyPr anchor="t">
            <a:noAutofit/>
          </a:bodyPr>
          <a:lstStyle/>
          <a:p>
            <a:r>
              <a:rPr lang="de-DE" sz="2400" dirty="0" smtClean="0"/>
              <a:t>Spektrum der Fastentechniken</a:t>
            </a:r>
            <a:endParaRPr lang="de-DE" sz="2400" dirty="0"/>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graphicFrame>
        <p:nvGraphicFramePr>
          <p:cNvPr id="7" name="Tabelle 6"/>
          <p:cNvGraphicFramePr>
            <a:graphicFrameLocks noGrp="1"/>
          </p:cNvGraphicFramePr>
          <p:nvPr>
            <p:extLst>
              <p:ext uri="{D42A27DB-BD31-4B8C-83A1-F6EECF244321}">
                <p14:modId xmlns:p14="http://schemas.microsoft.com/office/powerpoint/2010/main" val="4022767153"/>
              </p:ext>
            </p:extLst>
          </p:nvPr>
        </p:nvGraphicFramePr>
        <p:xfrm>
          <a:off x="176463" y="1245232"/>
          <a:ext cx="11806989" cy="4573400"/>
        </p:xfrm>
        <a:graphic>
          <a:graphicData uri="http://schemas.openxmlformats.org/drawingml/2006/table">
            <a:tbl>
              <a:tblPr firstRow="1" bandRow="1">
                <a:tableStyleId>{5C22544A-7EE6-4342-B048-85BDC9FD1C3A}</a:tableStyleId>
              </a:tblPr>
              <a:tblGrid>
                <a:gridCol w="3700203">
                  <a:extLst>
                    <a:ext uri="{9D8B030D-6E8A-4147-A177-3AD203B41FA5}">
                      <a16:colId xmlns:a16="http://schemas.microsoft.com/office/drawing/2014/main" val="947364732"/>
                    </a:ext>
                  </a:extLst>
                </a:gridCol>
                <a:gridCol w="8106786">
                  <a:extLst>
                    <a:ext uri="{9D8B030D-6E8A-4147-A177-3AD203B41FA5}">
                      <a16:colId xmlns:a16="http://schemas.microsoft.com/office/drawing/2014/main" val="3133601703"/>
                    </a:ext>
                  </a:extLst>
                </a:gridCol>
              </a:tblGrid>
              <a:tr h="580208">
                <a:tc>
                  <a:txBody>
                    <a:bodyPr/>
                    <a:lstStyle/>
                    <a:p>
                      <a:r>
                        <a:rPr lang="de-DE" sz="2800" b="1" dirty="0" smtClean="0"/>
                        <a:t>Bezeichnung</a:t>
                      </a:r>
                      <a:endParaRPr lang="de-DE" sz="2800" b="1" dirty="0"/>
                    </a:p>
                  </a:txBody>
                  <a:tcPr/>
                </a:tc>
                <a:tc>
                  <a:txBody>
                    <a:bodyPr/>
                    <a:lstStyle/>
                    <a:p>
                      <a:r>
                        <a:rPr lang="de-DE" sz="2800" b="1" dirty="0" smtClean="0"/>
                        <a:t>Prinzip</a:t>
                      </a:r>
                      <a:endParaRPr lang="de-DE" sz="2800" b="1" dirty="0"/>
                    </a:p>
                  </a:txBody>
                  <a:tcPr/>
                </a:tc>
                <a:extLst>
                  <a:ext uri="{0D108BD9-81ED-4DB2-BD59-A6C34878D82A}">
                    <a16:rowId xmlns:a16="http://schemas.microsoft.com/office/drawing/2014/main" val="1307175723"/>
                  </a:ext>
                </a:extLst>
              </a:tr>
              <a:tr h="1331064">
                <a:tc>
                  <a:txBody>
                    <a:bodyPr/>
                    <a:lstStyle/>
                    <a:p>
                      <a:r>
                        <a:rPr lang="de-DE" sz="2400" dirty="0" smtClean="0"/>
                        <a:t>Prolongiertes Fasten – </a:t>
                      </a:r>
                      <a:br>
                        <a:rPr lang="de-DE" sz="2400" dirty="0" smtClean="0"/>
                      </a:br>
                      <a:r>
                        <a:rPr lang="de-DE" sz="2400" dirty="0" smtClean="0"/>
                        <a:t>„Heilfasten“ </a:t>
                      </a:r>
                      <a:endParaRPr lang="de-DE"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smtClean="0"/>
                        <a:t>Nutritive Energiezufuhr von 200–500 kcal/Tag über 5–28 Tage</a:t>
                      </a:r>
                    </a:p>
                    <a:p>
                      <a:r>
                        <a:rPr lang="de-DE" sz="2400" dirty="0" smtClean="0"/>
                        <a:t>(z. B. Buchinger-, Mayr-, Suppen-, Schleimfasten)</a:t>
                      </a:r>
                      <a:endParaRPr lang="de-DE" sz="2400" dirty="0"/>
                    </a:p>
                  </a:txBody>
                  <a:tcPr/>
                </a:tc>
                <a:extLst>
                  <a:ext uri="{0D108BD9-81ED-4DB2-BD59-A6C34878D82A}">
                    <a16:rowId xmlns:a16="http://schemas.microsoft.com/office/drawing/2014/main" val="288393902"/>
                  </a:ext>
                </a:extLst>
              </a:tr>
              <a:tr h="1331064">
                <a:tc>
                  <a:txBody>
                    <a:bodyPr/>
                    <a:lstStyle/>
                    <a:p>
                      <a:r>
                        <a:rPr lang="de-DE" sz="2400" dirty="0" smtClean="0"/>
                        <a:t>„</a:t>
                      </a:r>
                      <a:r>
                        <a:rPr lang="de-DE" sz="2400" dirty="0" err="1" smtClean="0"/>
                        <a:t>Fasting-mimicking</a:t>
                      </a:r>
                      <a:r>
                        <a:rPr lang="de-DE" sz="2400" dirty="0" smtClean="0"/>
                        <a:t> </a:t>
                      </a:r>
                      <a:r>
                        <a:rPr lang="de-DE" sz="2400" dirty="0" err="1" smtClean="0"/>
                        <a:t>diet</a:t>
                      </a:r>
                      <a:r>
                        <a:rPr lang="de-DE" sz="2400" dirty="0" smtClean="0"/>
                        <a:t>“ – „Scheinfasten“ </a:t>
                      </a:r>
                      <a:endParaRPr lang="de-DE" sz="2400" dirty="0"/>
                    </a:p>
                  </a:txBody>
                  <a:tcPr/>
                </a:tc>
                <a:tc>
                  <a:txBody>
                    <a:bodyPr/>
                    <a:lstStyle/>
                    <a:p>
                      <a:r>
                        <a:rPr lang="de-DE" sz="2400" dirty="0" smtClean="0"/>
                        <a:t>Nutritive Energiezufuhr (vegan, zuckerarm) </a:t>
                      </a:r>
                      <a:br>
                        <a:rPr lang="de-DE" sz="2400" dirty="0" smtClean="0"/>
                      </a:br>
                      <a:r>
                        <a:rPr lang="de-DE" sz="2400" dirty="0" smtClean="0"/>
                        <a:t>von 500–800 kcal/d</a:t>
                      </a:r>
                      <a:r>
                        <a:rPr lang="de-DE" sz="2400" baseline="0" dirty="0" smtClean="0"/>
                        <a:t> </a:t>
                      </a:r>
                      <a:r>
                        <a:rPr lang="de-DE" sz="2400" dirty="0" smtClean="0"/>
                        <a:t>über 5–7 Tage, </a:t>
                      </a:r>
                    </a:p>
                    <a:p>
                      <a:r>
                        <a:rPr lang="de-DE" sz="2400" dirty="0" smtClean="0"/>
                        <a:t>mehrmals jährlich</a:t>
                      </a:r>
                      <a:endParaRPr lang="de-DE" sz="2400" dirty="0"/>
                    </a:p>
                  </a:txBody>
                  <a:tcPr/>
                </a:tc>
                <a:extLst>
                  <a:ext uri="{0D108BD9-81ED-4DB2-BD59-A6C34878D82A}">
                    <a16:rowId xmlns:a16="http://schemas.microsoft.com/office/drawing/2014/main" val="3983431498"/>
                  </a:ext>
                </a:extLst>
              </a:tr>
              <a:tr h="1331064">
                <a:tc>
                  <a:txBody>
                    <a:bodyPr/>
                    <a:lstStyle/>
                    <a:p>
                      <a:r>
                        <a:rPr lang="de-DE" sz="2400" dirty="0" smtClean="0"/>
                        <a:t>Intervallfasten </a:t>
                      </a:r>
                      <a:endParaRPr lang="de-DE" sz="2400" dirty="0"/>
                    </a:p>
                  </a:txBody>
                  <a:tcPr/>
                </a:tc>
                <a:tc>
                  <a:txBody>
                    <a:bodyPr/>
                    <a:lstStyle/>
                    <a:p>
                      <a:r>
                        <a:rPr lang="de-DE" sz="2400" dirty="0" smtClean="0"/>
                        <a:t>-  Einzelne Fastentage (1:6 oder 2:5 je Woche)</a:t>
                      </a:r>
                      <a:br>
                        <a:rPr lang="de-DE" sz="2400" dirty="0" smtClean="0"/>
                      </a:br>
                      <a:r>
                        <a:rPr lang="de-DE" sz="2400" dirty="0" smtClean="0"/>
                        <a:t>-</a:t>
                      </a:r>
                      <a:r>
                        <a:rPr lang="de-DE" sz="2400" baseline="0" dirty="0" smtClean="0"/>
                        <a:t>  </a:t>
                      </a:r>
                      <a:r>
                        <a:rPr lang="de-DE" sz="2400" dirty="0" smtClean="0"/>
                        <a:t>Tägliches „time-</a:t>
                      </a:r>
                      <a:r>
                        <a:rPr lang="de-DE" sz="2400" dirty="0" err="1" smtClean="0"/>
                        <a:t>restricted</a:t>
                      </a:r>
                      <a:r>
                        <a:rPr lang="de-DE" sz="2400" dirty="0" smtClean="0"/>
                        <a:t> </a:t>
                      </a:r>
                      <a:r>
                        <a:rPr lang="de-DE" sz="2400" dirty="0" err="1" smtClean="0"/>
                        <a:t>eating</a:t>
                      </a:r>
                      <a:r>
                        <a:rPr lang="de-DE" sz="2400" dirty="0" smtClean="0"/>
                        <a:t>“, z. B. 16:8/14:10: </a:t>
                      </a:r>
                      <a:br>
                        <a:rPr lang="de-DE" sz="2400" dirty="0" smtClean="0"/>
                      </a:br>
                      <a:r>
                        <a:rPr lang="de-DE" sz="2400" dirty="0" smtClean="0"/>
                        <a:t>   Nahrungsaufnahme in einem 8 h oder 10 h Zeitfenster</a:t>
                      </a:r>
                      <a:endParaRPr lang="de-DE" sz="2400" dirty="0"/>
                    </a:p>
                  </a:txBody>
                  <a:tcPr/>
                </a:tc>
                <a:extLst>
                  <a:ext uri="{0D108BD9-81ED-4DB2-BD59-A6C34878D82A}">
                    <a16:rowId xmlns:a16="http://schemas.microsoft.com/office/drawing/2014/main" val="1252969711"/>
                  </a:ext>
                </a:extLst>
              </a:tr>
            </a:tbl>
          </a:graphicData>
        </a:graphic>
      </p:graphicFrame>
      <p:sp>
        <p:nvSpPr>
          <p:cNvPr id="8" name="Textfeld 7"/>
          <p:cNvSpPr txBox="1"/>
          <p:nvPr/>
        </p:nvSpPr>
        <p:spPr>
          <a:xfrm>
            <a:off x="734195" y="6029692"/>
            <a:ext cx="887377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6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Modif</a:t>
            </a:r>
            <a:r>
              <a:rPr kumimoji="0" lang="de-DE" sz="1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nach Michalsen A., Z. </a:t>
            </a:r>
            <a:r>
              <a:rPr kumimoji="0" lang="de-DE" sz="16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Rheumatol</a:t>
            </a:r>
            <a:r>
              <a:rPr kumimoji="0" lang="de-DE" sz="1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2024 · 83:697–705 https://</a:t>
            </a:r>
            <a:r>
              <a:rPr kumimoji="0" lang="de-DE" sz="1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doi.org/10.1007/s00393-024-01557-0</a:t>
            </a:r>
            <a:endParaRPr kumimoji="0" lang="de-DE"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168415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610840" y="6432266"/>
            <a:ext cx="575349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Michalsen, A. et al.; </a:t>
            </a:r>
            <a:r>
              <a:rPr kumimoji="0" lang="fr-FR" sz="1800" b="0" i="0" u="none" strike="noStrike" kern="1200" cap="none" spc="0" normalizeH="0" baseline="0" noProof="0" dirty="0" err="1">
                <a:ln>
                  <a:noFill/>
                </a:ln>
                <a:solidFill>
                  <a:prstClr val="black"/>
                </a:solidFill>
                <a:effectLst/>
                <a:uLnTx/>
                <a:uFillTx/>
                <a:latin typeface="Gill Sans MT"/>
                <a:ea typeface="+mn-ea"/>
                <a:cs typeface="+mn-cs"/>
              </a:rPr>
              <a:t>Nutritional</a:t>
            </a:r>
            <a:r>
              <a:rPr kumimoji="0" lang="fr-FR" sz="1800" b="0" i="0" u="none" strike="noStrike" kern="1200" cap="none" spc="0" normalizeH="0" baseline="0" noProof="0" dirty="0">
                <a:ln>
                  <a:noFill/>
                </a:ln>
                <a:solidFill>
                  <a:prstClr val="black"/>
                </a:solidFill>
                <a:effectLst/>
                <a:uLnTx/>
                <a:uFillTx/>
                <a:latin typeface="Gill Sans MT"/>
                <a:ea typeface="+mn-ea"/>
                <a:cs typeface="+mn-cs"/>
              </a:rPr>
              <a:t> </a:t>
            </a:r>
            <a:r>
              <a:rPr kumimoji="0" lang="fr-FR" sz="1800" b="0" i="0" u="none" strike="noStrike" kern="1200" cap="none" spc="0" normalizeH="0" baseline="0" noProof="0" dirty="0" smtClean="0">
                <a:ln>
                  <a:noFill/>
                </a:ln>
                <a:solidFill>
                  <a:prstClr val="black"/>
                </a:solidFill>
                <a:effectLst/>
                <a:uLnTx/>
                <a:uFillTx/>
                <a:latin typeface="Gill Sans MT"/>
                <a:ea typeface="+mn-ea"/>
                <a:cs typeface="+mn-cs"/>
              </a:rPr>
              <a:t>Neuroscience 6: 11–18, 2003</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11220903" y="3424729"/>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Rechteck 7"/>
          <p:cNvSpPr/>
          <p:nvPr/>
        </p:nvSpPr>
        <p:spPr>
          <a:xfrm>
            <a:off x="657992" y="98723"/>
            <a:ext cx="1109682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Kurzzeit-Effekte</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des Fastens auf das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Neuroendokrine</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System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bei</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Patienten</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mit</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chronischen</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Schmerzsyndromen</a:t>
            </a:r>
            <a:endParaRPr kumimoji="0" lang="en-US" sz="3200" b="1"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3" name="Grafik 2"/>
          <p:cNvPicPr>
            <a:picLocks noChangeAspect="1"/>
          </p:cNvPicPr>
          <p:nvPr/>
        </p:nvPicPr>
        <p:blipFill rotWithShape="1">
          <a:blip r:embed="rId4"/>
          <a:srcRect l="4106"/>
          <a:stretch/>
        </p:blipFill>
        <p:spPr>
          <a:xfrm>
            <a:off x="6001690" y="2072317"/>
            <a:ext cx="5634922" cy="3402018"/>
          </a:xfrm>
          <a:prstGeom prst="rect">
            <a:avLst/>
          </a:prstGeom>
        </p:spPr>
      </p:pic>
      <p:sp>
        <p:nvSpPr>
          <p:cNvPr id="2" name="Textfeld 1"/>
          <p:cNvSpPr txBox="1"/>
          <p:nvPr/>
        </p:nvSpPr>
        <p:spPr>
          <a:xfrm>
            <a:off x="7875206" y="1639255"/>
            <a:ext cx="1887889" cy="461665"/>
          </a:xfrm>
          <a:prstGeom prst="rect">
            <a:avLst/>
          </a:prstGeom>
          <a:solidFill>
            <a:schemeClr val="accent2">
              <a:lumMod val="75000"/>
            </a:schemeClr>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Hungergefühl</a:t>
            </a:r>
            <a:endParaRPr kumimoji="0" lang="de-DE"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0" name="Grafik 9"/>
          <p:cNvPicPr>
            <a:picLocks noChangeAspect="1"/>
          </p:cNvPicPr>
          <p:nvPr/>
        </p:nvPicPr>
        <p:blipFill>
          <a:blip r:embed="rId5"/>
          <a:stretch>
            <a:fillRect/>
          </a:stretch>
        </p:blipFill>
        <p:spPr>
          <a:xfrm>
            <a:off x="1179952" y="1639255"/>
            <a:ext cx="4243969" cy="2350393"/>
          </a:xfrm>
          <a:prstGeom prst="rect">
            <a:avLst/>
          </a:prstGeom>
        </p:spPr>
      </p:pic>
      <p:pic>
        <p:nvPicPr>
          <p:cNvPr id="11" name="Grafik 10"/>
          <p:cNvPicPr>
            <a:picLocks noChangeAspect="1"/>
          </p:cNvPicPr>
          <p:nvPr/>
        </p:nvPicPr>
        <p:blipFill>
          <a:blip r:embed="rId6"/>
          <a:stretch>
            <a:fillRect/>
          </a:stretch>
        </p:blipFill>
        <p:spPr>
          <a:xfrm>
            <a:off x="1277978" y="4463075"/>
            <a:ext cx="4145943" cy="2302090"/>
          </a:xfrm>
          <a:prstGeom prst="rect">
            <a:avLst/>
          </a:prstGeom>
        </p:spPr>
      </p:pic>
      <p:sp>
        <p:nvSpPr>
          <p:cNvPr id="6" name="Textfeld 5"/>
          <p:cNvSpPr txBox="1"/>
          <p:nvPr/>
        </p:nvSpPr>
        <p:spPr>
          <a:xfrm>
            <a:off x="1416569" y="1141635"/>
            <a:ext cx="4113627" cy="461665"/>
          </a:xfrm>
          <a:prstGeom prst="rect">
            <a:avLst/>
          </a:prstGeom>
          <a:solidFill>
            <a:schemeClr val="accent2">
              <a:lumMod val="75000"/>
            </a:schemeClr>
          </a:solidFill>
        </p:spPr>
        <p:txBody>
          <a:bodyPr wrap="none" rtlCol="0">
            <a:spAutoFit/>
          </a:bodyPr>
          <a:lstStyle>
            <a:defPPr>
              <a:defRPr lang="en-US"/>
            </a:defPPr>
            <a:lvl1pPr>
              <a:defRPr>
                <a:solidFill>
                  <a:schemeClr val="bg1"/>
                </a:solidFill>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Adrenalinausscheidung im Urin</a:t>
            </a:r>
          </a:p>
        </p:txBody>
      </p:sp>
      <p:sp>
        <p:nvSpPr>
          <p:cNvPr id="12" name="Textfeld 11"/>
          <p:cNvSpPr txBox="1"/>
          <p:nvPr/>
        </p:nvSpPr>
        <p:spPr>
          <a:xfrm>
            <a:off x="1217347" y="3985241"/>
            <a:ext cx="4512069" cy="461665"/>
          </a:xfrm>
          <a:prstGeom prst="rect">
            <a:avLst/>
          </a:prstGeom>
          <a:solidFill>
            <a:schemeClr val="accent2">
              <a:lumMod val="75000"/>
            </a:schemeClr>
          </a:solidFill>
        </p:spPr>
        <p:txBody>
          <a:bodyPr wrap="none" rtlCol="0">
            <a:spAutoFit/>
          </a:bodyPr>
          <a:lstStyle>
            <a:defPPr>
              <a:defRPr lang="en-US"/>
            </a:defPPr>
            <a:lvl1pPr>
              <a:defRPr>
                <a:solidFill>
                  <a:schemeClr val="bg1"/>
                </a:solidFill>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smtClean="0">
                <a:ln>
                  <a:noFill/>
                </a:ln>
                <a:solidFill>
                  <a:prstClr val="white"/>
                </a:solidFill>
                <a:effectLst/>
                <a:uLnTx/>
                <a:uFillTx/>
                <a:latin typeface="Calibri" panose="020F0502020204030204" pitchFamily="34" charset="0"/>
                <a:ea typeface="+mn-ea"/>
                <a:cs typeface="Calibri" panose="020F0502020204030204" pitchFamily="34" charset="0"/>
              </a:rPr>
              <a:t>Noradrenalinausscheidung</a:t>
            </a:r>
            <a:r>
              <a:rPr kumimoji="0" lang="de-DE" sz="2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de-DE"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 Urin</a:t>
            </a:r>
          </a:p>
        </p:txBody>
      </p:sp>
    </p:spTree>
    <p:extLst>
      <p:ext uri="{BB962C8B-B14F-4D97-AF65-F5344CB8AC3E}">
        <p14:creationId xmlns:p14="http://schemas.microsoft.com/office/powerpoint/2010/main" val="395947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45018" y="6052326"/>
            <a:ext cx="5753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Michalsen, A. et al.; </a:t>
            </a:r>
            <a:r>
              <a:rPr kumimoji="0" lang="fr-FR" sz="1800" b="0" i="0" u="none" strike="noStrike" kern="1200" cap="none" spc="0" normalizeH="0" baseline="0" noProof="0" dirty="0" err="1">
                <a:ln>
                  <a:noFill/>
                </a:ln>
                <a:solidFill>
                  <a:prstClr val="black"/>
                </a:solidFill>
                <a:effectLst/>
                <a:uLnTx/>
                <a:uFillTx/>
                <a:latin typeface="Gill Sans MT"/>
                <a:ea typeface="+mn-ea"/>
                <a:cs typeface="+mn-cs"/>
              </a:rPr>
              <a:t>Nutritional</a:t>
            </a:r>
            <a:r>
              <a:rPr kumimoji="0" lang="fr-FR" sz="1800" b="0" i="0" u="none" strike="noStrike" kern="1200" cap="none" spc="0" normalizeH="0" baseline="0" noProof="0" dirty="0">
                <a:ln>
                  <a:noFill/>
                </a:ln>
                <a:solidFill>
                  <a:prstClr val="black"/>
                </a:solidFill>
                <a:effectLst/>
                <a:uLnTx/>
                <a:uFillTx/>
                <a:latin typeface="Gill Sans MT"/>
                <a:ea typeface="+mn-ea"/>
                <a:cs typeface="+mn-cs"/>
              </a:rPr>
              <a:t> </a:t>
            </a:r>
            <a:r>
              <a:rPr kumimoji="0" lang="fr-FR" sz="1800" b="0" i="0" u="none" strike="noStrike" kern="1200" cap="none" spc="0" normalizeH="0" baseline="0" noProof="0" dirty="0" smtClean="0">
                <a:ln>
                  <a:noFill/>
                </a:ln>
                <a:solidFill>
                  <a:prstClr val="black"/>
                </a:solidFill>
                <a:effectLst/>
                <a:uLnTx/>
                <a:uFillTx/>
                <a:latin typeface="Gill Sans MT"/>
                <a:ea typeface="+mn-ea"/>
                <a:cs typeface="+mn-cs"/>
              </a:rPr>
              <a:t>Neuroscience 6: 11–18, 2003</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pic>
        <p:nvPicPr>
          <p:cNvPr id="3" name="Grafik 2"/>
          <p:cNvPicPr>
            <a:picLocks noChangeAspect="1"/>
          </p:cNvPicPr>
          <p:nvPr/>
        </p:nvPicPr>
        <p:blipFill>
          <a:blip r:embed="rId4"/>
          <a:stretch>
            <a:fillRect/>
          </a:stretch>
        </p:blipFill>
        <p:spPr>
          <a:xfrm>
            <a:off x="429690" y="2536832"/>
            <a:ext cx="5426903" cy="2999078"/>
          </a:xfrm>
          <a:prstGeom prst="rect">
            <a:avLst/>
          </a:prstGeom>
        </p:spPr>
      </p:pic>
      <p:pic>
        <p:nvPicPr>
          <p:cNvPr id="7" name="Grafik 6"/>
          <p:cNvPicPr>
            <a:picLocks noChangeAspect="1"/>
          </p:cNvPicPr>
          <p:nvPr/>
        </p:nvPicPr>
        <p:blipFill>
          <a:blip r:embed="rId5"/>
          <a:stretch>
            <a:fillRect/>
          </a:stretch>
        </p:blipFill>
        <p:spPr>
          <a:xfrm>
            <a:off x="6653461" y="1862799"/>
            <a:ext cx="4480883" cy="2452694"/>
          </a:xfrm>
          <a:prstGeom prst="rect">
            <a:avLst/>
          </a:prstGeom>
        </p:spPr>
      </p:pic>
      <p:sp>
        <p:nvSpPr>
          <p:cNvPr id="10" name="Rechteck 9"/>
          <p:cNvSpPr/>
          <p:nvPr/>
        </p:nvSpPr>
        <p:spPr>
          <a:xfrm>
            <a:off x="657992" y="98723"/>
            <a:ext cx="1109682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Kurzzeit-Effekte</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des Fastens auf das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Neuroendokrine</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System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bei</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Patienten</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mit</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chronischen</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Schmerzsyndromen</a:t>
            </a:r>
            <a:endParaRPr kumimoji="0" lang="en-US" sz="3200" b="1" i="0" u="none" strike="noStrike" kern="1200" cap="none" spc="0" normalizeH="0" baseline="0" noProof="0" dirty="0">
              <a:ln>
                <a:noFill/>
              </a:ln>
              <a:solidFill>
                <a:prstClr val="black"/>
              </a:solidFill>
              <a:effectLst/>
              <a:uLnTx/>
              <a:uFillTx/>
              <a:latin typeface="Bookman Old Style"/>
              <a:ea typeface="+mn-ea"/>
              <a:cs typeface="+mn-cs"/>
            </a:endParaRPr>
          </a:p>
        </p:txBody>
      </p:sp>
      <p:sp>
        <p:nvSpPr>
          <p:cNvPr id="12" name="Textfeld 11"/>
          <p:cNvSpPr txBox="1"/>
          <p:nvPr/>
        </p:nvSpPr>
        <p:spPr>
          <a:xfrm>
            <a:off x="1419286" y="1915556"/>
            <a:ext cx="3829896" cy="461665"/>
          </a:xfrm>
          <a:prstGeom prst="rect">
            <a:avLst/>
          </a:prstGeom>
          <a:solidFill>
            <a:schemeClr val="accent2">
              <a:lumMod val="75000"/>
            </a:schemeClr>
          </a:solidFill>
        </p:spPr>
        <p:txBody>
          <a:bodyPr wrap="none" rtlCol="0">
            <a:spAutoFit/>
          </a:bodyPr>
          <a:lstStyle>
            <a:defPPr>
              <a:defRPr lang="en-US"/>
            </a:defPPr>
            <a:lvl1pPr>
              <a:defRPr>
                <a:solidFill>
                  <a:schemeClr val="bg1"/>
                </a:solidFill>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smtClean="0">
                <a:ln>
                  <a:noFill/>
                </a:ln>
                <a:solidFill>
                  <a:prstClr val="white"/>
                </a:solidFill>
                <a:effectLst/>
                <a:uLnTx/>
                <a:uFillTx/>
                <a:latin typeface="Calibri" panose="020F0502020204030204" pitchFamily="34" charset="0"/>
                <a:ea typeface="+mn-ea"/>
                <a:cs typeface="Calibri" panose="020F0502020204030204" pitchFamily="34" charset="0"/>
              </a:rPr>
              <a:t>Cortisolausscheidung</a:t>
            </a:r>
            <a:r>
              <a:rPr kumimoji="0" lang="de-DE" sz="2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de-DE"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 Urin</a:t>
            </a:r>
          </a:p>
        </p:txBody>
      </p:sp>
      <p:sp>
        <p:nvSpPr>
          <p:cNvPr id="13" name="Textfeld 12"/>
          <p:cNvSpPr txBox="1"/>
          <p:nvPr/>
        </p:nvSpPr>
        <p:spPr>
          <a:xfrm>
            <a:off x="6877877" y="980761"/>
            <a:ext cx="4455449" cy="830997"/>
          </a:xfrm>
          <a:prstGeom prst="rect">
            <a:avLst/>
          </a:prstGeom>
          <a:solidFill>
            <a:schemeClr val="accent2">
              <a:lumMod val="75000"/>
            </a:schemeClr>
          </a:solidFill>
        </p:spPr>
        <p:txBody>
          <a:bodyPr wrap="square" rtlCol="0">
            <a:spAutoFit/>
          </a:bodyPr>
          <a:lstStyle>
            <a:defPPr>
              <a:defRPr lang="en-US"/>
            </a:defPPr>
            <a:lvl1pPr>
              <a:defRPr>
                <a:solidFill>
                  <a:schemeClr val="bg1"/>
                </a:solidFill>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Abhängigkeit der Veränderungen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von BMI und Alter</a:t>
            </a:r>
            <a:endParaRPr kumimoji="0" lang="de-DE"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4" name="Grafik 13"/>
          <p:cNvPicPr>
            <a:picLocks noChangeAspect="1"/>
          </p:cNvPicPr>
          <p:nvPr/>
        </p:nvPicPr>
        <p:blipFill>
          <a:blip r:embed="rId6"/>
          <a:stretch>
            <a:fillRect/>
          </a:stretch>
        </p:blipFill>
        <p:spPr>
          <a:xfrm>
            <a:off x="6653460" y="4366534"/>
            <a:ext cx="4679865" cy="2260342"/>
          </a:xfrm>
          <a:prstGeom prst="rect">
            <a:avLst/>
          </a:prstGeom>
        </p:spPr>
      </p:pic>
      <p:pic>
        <p:nvPicPr>
          <p:cNvPr id="15" name="Grafik 14"/>
          <p:cNvPicPr>
            <a:picLocks noChangeAspect="1"/>
          </p:cNvPicPr>
          <p:nvPr/>
        </p:nvPicPr>
        <p:blipFill rotWithShape="1">
          <a:blip r:embed="rId5"/>
          <a:srcRect l="10479" t="3747" r="69336" b="73560"/>
          <a:stretch/>
        </p:blipFill>
        <p:spPr>
          <a:xfrm>
            <a:off x="7116417" y="1954808"/>
            <a:ext cx="1372841" cy="844826"/>
          </a:xfrm>
          <a:prstGeom prst="rect">
            <a:avLst/>
          </a:prstGeom>
        </p:spPr>
      </p:pic>
      <p:pic>
        <p:nvPicPr>
          <p:cNvPr id="16" name="Grafik 15"/>
          <p:cNvPicPr>
            <a:picLocks noChangeAspect="1"/>
          </p:cNvPicPr>
          <p:nvPr/>
        </p:nvPicPr>
        <p:blipFill rotWithShape="1">
          <a:blip r:embed="rId6"/>
          <a:srcRect l="10459" t="2348" r="68728" b="73027"/>
          <a:stretch/>
        </p:blipFill>
        <p:spPr>
          <a:xfrm>
            <a:off x="7120039" y="4407502"/>
            <a:ext cx="1369219" cy="782410"/>
          </a:xfrm>
          <a:prstGeom prst="rect">
            <a:avLst/>
          </a:prstGeom>
        </p:spPr>
      </p:pic>
    </p:spTree>
    <p:extLst>
      <p:ext uri="{BB962C8B-B14F-4D97-AF65-F5344CB8AC3E}">
        <p14:creationId xmlns:p14="http://schemas.microsoft.com/office/powerpoint/2010/main" val="40807504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34466" y="6456086"/>
            <a:ext cx="5878852"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Molina, P.E. et al.;  </a:t>
            </a:r>
            <a:r>
              <a:rPr kumimoji="0" lang="de-DE" sz="14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Biochemical</a:t>
            </a:r>
            <a:r>
              <a:rPr kumimoji="0" lang="de-DE" sz="1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de-DE" sz="14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and</a:t>
            </a:r>
            <a:r>
              <a:rPr kumimoji="0" lang="de-DE" sz="1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de-DE" sz="14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Biophysical</a:t>
            </a:r>
            <a:r>
              <a:rPr kumimoji="0" lang="de-DE" sz="1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Res </a:t>
            </a:r>
            <a:r>
              <a:rPr kumimoji="0" lang="de-DE" sz="14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Comm</a:t>
            </a:r>
            <a:r>
              <a:rPr kumimoji="0" lang="de-DE" sz="1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201: 312-317, 1995</a:t>
            </a:r>
            <a:endPar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Rechteck 7"/>
          <p:cNvSpPr/>
          <p:nvPr/>
        </p:nvSpPr>
        <p:spPr>
          <a:xfrm>
            <a:off x="2105548" y="23374"/>
            <a:ext cx="8124339" cy="95410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ookman Old Style"/>
                <a:ea typeface="+mn-ea"/>
                <a:cs typeface="+mn-cs"/>
              </a:rPr>
              <a:t>Modulation </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der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endogenen</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Opiatproduktion</a:t>
            </a:r>
            <a:r>
              <a:rPr kumimoji="0" lang="en-US" sz="2800" b="0" i="0" u="none" strike="noStrike" kern="1200" cap="none" spc="0" normalizeH="0" baseline="0" noProof="0" dirty="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r>
            <a:b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b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Effekt</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des Fastens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im</a:t>
            </a:r>
            <a:r>
              <a:rPr kumimoji="0" lang="en-US" sz="28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Bookman Old Style"/>
                <a:ea typeface="+mn-ea"/>
                <a:cs typeface="+mn-cs"/>
              </a:rPr>
              <a:t>Tiermodell</a:t>
            </a:r>
            <a:endParaRPr kumimoji="0" lang="en-US" sz="2800" b="0"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2" name="Grafik 1"/>
          <p:cNvPicPr>
            <a:picLocks noChangeAspect="1"/>
          </p:cNvPicPr>
          <p:nvPr/>
        </p:nvPicPr>
        <p:blipFill>
          <a:blip r:embed="rId4"/>
          <a:stretch>
            <a:fillRect/>
          </a:stretch>
        </p:blipFill>
        <p:spPr>
          <a:xfrm>
            <a:off x="1869896" y="1198109"/>
            <a:ext cx="7164869" cy="5257977"/>
          </a:xfrm>
          <a:prstGeom prst="rect">
            <a:avLst/>
          </a:prstGeom>
        </p:spPr>
      </p:pic>
    </p:spTree>
    <p:extLst>
      <p:ext uri="{BB962C8B-B14F-4D97-AF65-F5344CB8AC3E}">
        <p14:creationId xmlns:p14="http://schemas.microsoft.com/office/powerpoint/2010/main" val="29583245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61123" y="261730"/>
            <a:ext cx="10972800" cy="990600"/>
          </a:xfrm>
        </p:spPr>
        <p:txBody>
          <a:bodyPr anchor="t">
            <a:noAutofit/>
          </a:bodyPr>
          <a:lstStyle/>
          <a:p>
            <a:r>
              <a:rPr lang="en-US" sz="2400" dirty="0" err="1"/>
              <a:t>Änderungen</a:t>
            </a:r>
            <a:r>
              <a:rPr lang="en-US" sz="2400" dirty="0"/>
              <a:t> des </a:t>
            </a:r>
            <a:r>
              <a:rPr lang="en-US" sz="2400" dirty="0" err="1"/>
              <a:t>Darm-Mikrobioms</a:t>
            </a:r>
            <a:r>
              <a:rPr lang="en-US" sz="2400" dirty="0"/>
              <a:t> </a:t>
            </a:r>
            <a:br>
              <a:rPr lang="en-US" sz="2400" dirty="0"/>
            </a:br>
            <a:r>
              <a:rPr lang="en-US" sz="2400" dirty="0" err="1"/>
              <a:t>während</a:t>
            </a:r>
            <a:r>
              <a:rPr lang="en-US" sz="2400" dirty="0"/>
              <a:t> 10-tägigem Fasten </a:t>
            </a:r>
            <a:r>
              <a:rPr lang="en-US" sz="2400" dirty="0" err="1"/>
              <a:t>nach</a:t>
            </a:r>
            <a:r>
              <a:rPr lang="en-US" sz="2400" dirty="0"/>
              <a:t> </a:t>
            </a:r>
            <a:r>
              <a:rPr lang="en-US" sz="2400" dirty="0" err="1"/>
              <a:t>Buchinger</a:t>
            </a:r>
            <a:endParaRPr lang="de-DE" sz="2400" dirty="0"/>
          </a:p>
        </p:txBody>
      </p:sp>
      <p:sp>
        <p:nvSpPr>
          <p:cNvPr id="4" name="Textfeld 3"/>
          <p:cNvSpPr txBox="1"/>
          <p:nvPr/>
        </p:nvSpPr>
        <p:spPr>
          <a:xfrm>
            <a:off x="662321" y="5918379"/>
            <a:ext cx="40784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prstClr val="black"/>
                </a:solidFill>
                <a:effectLst/>
                <a:uLnTx/>
                <a:uFillTx/>
                <a:latin typeface="Gill Sans MT"/>
                <a:ea typeface="+mn-ea"/>
                <a:cs typeface="+mn-cs"/>
              </a:rPr>
              <a:t>Mesnage</a:t>
            </a:r>
            <a:r>
              <a:rPr kumimoji="0" lang="de-DE" sz="1400" b="0" i="0" u="none" strike="noStrike" kern="1200" cap="none" spc="0" normalizeH="0" baseline="0" noProof="0" dirty="0">
                <a:ln>
                  <a:noFill/>
                </a:ln>
                <a:solidFill>
                  <a:prstClr val="black"/>
                </a:solidFill>
                <a:effectLst/>
                <a:uLnTx/>
                <a:uFillTx/>
                <a:latin typeface="Gill Sans MT"/>
                <a:ea typeface="+mn-ea"/>
                <a:cs typeface="+mn-cs"/>
              </a:rPr>
              <a:t>, R. et al.; </a:t>
            </a:r>
            <a:r>
              <a:rPr kumimoji="0" lang="en-US" sz="1400" b="0" i="0" u="none" strike="noStrike" kern="1200" cap="none" spc="0" normalizeH="0" baseline="0" noProof="0" dirty="0">
                <a:ln>
                  <a:noFill/>
                </a:ln>
                <a:solidFill>
                  <a:prstClr val="black"/>
                </a:solidFill>
                <a:effectLst/>
                <a:uLnTx/>
                <a:uFillTx/>
                <a:latin typeface="Gill Sans MT"/>
                <a:ea typeface="+mn-ea"/>
                <a:cs typeface="+mn-cs"/>
              </a:rPr>
              <a:t>J of Nutri Science 8: e36, 1-14, 2019</a:t>
            </a:r>
            <a:endParaRPr kumimoji="0" lang="de-DE" sz="14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098"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61123" y="2156680"/>
            <a:ext cx="5958633" cy="353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640814" y="295365"/>
            <a:ext cx="5246949" cy="461665"/>
          </a:xfrm>
          <a:prstGeom prst="rect">
            <a:avLst/>
          </a:prstGeom>
        </p:spPr>
        <p:txBody>
          <a:bodyPr vert="horz" anchor="t" anchorCtr="0">
            <a:noAutofit/>
          </a:bodyPr>
          <a:lstStyle>
            <a:lvl1pPr algn="l" eaLnBrk="1" latinLnBrk="0" hangingPunct="1">
              <a:buNone/>
              <a:defRPr kumimoji="0">
                <a:solidFill>
                  <a:schemeClr val="tx2"/>
                </a:solidFill>
                <a:latin typeface="+mj-lt"/>
                <a:ea typeface="+mj-ea"/>
                <a:cs typeface="+mj-cs"/>
              </a:defRPr>
            </a:lvl1pPr>
          </a:lstStyle>
          <a:p>
            <a:r>
              <a:rPr lang="de-DE" dirty="0" err="1"/>
              <a:t>Autophagie</a:t>
            </a:r>
            <a:r>
              <a:rPr lang="de-DE" dirty="0"/>
              <a:t>-Marker </a:t>
            </a:r>
            <a:endParaRPr lang="de-DE" dirty="0" smtClean="0"/>
          </a:p>
          <a:p>
            <a:r>
              <a:rPr lang="de-DE" dirty="0" smtClean="0"/>
              <a:t>In vitro bei Intervallfasten</a:t>
            </a:r>
            <a:endParaRPr lang="de-DE" dirty="0"/>
          </a:p>
        </p:txBody>
      </p:sp>
      <p:sp>
        <p:nvSpPr>
          <p:cNvPr id="5" name="Textfeld 4"/>
          <p:cNvSpPr txBox="1"/>
          <p:nvPr/>
        </p:nvSpPr>
        <p:spPr>
          <a:xfrm>
            <a:off x="8070850" y="5918379"/>
            <a:ext cx="3263073" cy="523220"/>
          </a:xfrm>
          <a:prstGeom prst="rect">
            <a:avLst/>
          </a:prstGeom>
          <a:noFill/>
        </p:spPr>
        <p:txBody>
          <a:bodyPr wrap="none" rtlCol="0">
            <a:spAutoFit/>
          </a:bodyPr>
          <a:lstStyle>
            <a:defPPr>
              <a:defRPr lang="en-US"/>
            </a:defPPr>
            <a:lvl1pPr marL="0" marR="0" lvl="0" indent="0" algn="l" defTabSz="914400" eaLnBrk="1" fontAlgn="auto" latinLnBrk="0" hangingPunct="1">
              <a:lnSpc>
                <a:spcPct val="10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Gill Sans MT"/>
              </a:defRPr>
            </a:lvl1pPr>
          </a:lstStyle>
          <a:p>
            <a:r>
              <a:rPr lang="de-DE" dirty="0" err="1"/>
              <a:t>Jamshed</a:t>
            </a:r>
            <a:r>
              <a:rPr lang="de-DE" dirty="0"/>
              <a:t> H et al., </a:t>
            </a:r>
            <a:r>
              <a:rPr lang="de-DE" dirty="0" err="1"/>
              <a:t>Nutrients</a:t>
            </a:r>
            <a:r>
              <a:rPr lang="de-DE" dirty="0"/>
              <a:t>. 2019;11:1234. </a:t>
            </a:r>
            <a:endParaRPr lang="de-DE" dirty="0" smtClean="0"/>
          </a:p>
          <a:p>
            <a:r>
              <a:rPr lang="de-DE" dirty="0" err="1" smtClean="0"/>
              <a:t>doi</a:t>
            </a:r>
            <a:r>
              <a:rPr lang="de-DE" dirty="0"/>
              <a:t>: 10.3390/nu11061234.</a:t>
            </a:r>
          </a:p>
        </p:txBody>
      </p:sp>
      <p:pic>
        <p:nvPicPr>
          <p:cNvPr id="6" name="Grafik 5"/>
          <p:cNvPicPr>
            <a:picLocks noChangeAspect="1"/>
          </p:cNvPicPr>
          <p:nvPr/>
        </p:nvPicPr>
        <p:blipFill rotWithShape="1">
          <a:blip r:embed="rId4"/>
          <a:srcRect l="32194" t="28826" r="33333" b="47368"/>
          <a:stretch/>
        </p:blipFill>
        <p:spPr>
          <a:xfrm>
            <a:off x="6406386" y="2616462"/>
            <a:ext cx="5785614" cy="2164085"/>
          </a:xfrm>
          <a:prstGeom prst="rect">
            <a:avLst/>
          </a:prstGeom>
        </p:spPr>
      </p:pic>
      <p:sp>
        <p:nvSpPr>
          <p:cNvPr id="7" name="Rechteck 6"/>
          <p:cNvSpPr/>
          <p:nvPr/>
        </p:nvSpPr>
        <p:spPr>
          <a:xfrm>
            <a:off x="6406386" y="2294021"/>
            <a:ext cx="363382"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unten 7"/>
          <p:cNvSpPr/>
          <p:nvPr/>
        </p:nvSpPr>
        <p:spPr>
          <a:xfrm>
            <a:off x="7058526" y="2021305"/>
            <a:ext cx="582288" cy="7700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4369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sz="quarter" idx="1"/>
          </p:nvPr>
        </p:nvPicPr>
        <p:blipFill>
          <a:blip r:embed="rId3"/>
          <a:stretch>
            <a:fillRect/>
          </a:stretch>
        </p:blipFill>
        <p:spPr>
          <a:xfrm>
            <a:off x="3171752" y="3793584"/>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Rechteck 7"/>
          <p:cNvSpPr/>
          <p:nvPr/>
        </p:nvSpPr>
        <p:spPr>
          <a:xfrm>
            <a:off x="687810" y="423112"/>
            <a:ext cx="1109682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ookman Old Style"/>
                <a:ea typeface="+mn-ea"/>
                <a:cs typeface="+mn-cs"/>
              </a:rPr>
              <a:t>To eat or not to </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eat—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eine</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de-DE" sz="2400" b="0" i="0" u="none" strike="noStrike" kern="1200" cap="none" spc="0" normalizeH="0" baseline="0" noProof="0" dirty="0" smtClean="0">
                <a:ln>
                  <a:noFill/>
                </a:ln>
                <a:solidFill>
                  <a:prstClr val="black"/>
                </a:solidFill>
                <a:effectLst/>
                <a:uLnTx/>
                <a:uFillTx/>
                <a:latin typeface="Bookman Old Style"/>
                <a:ea typeface="+mn-ea"/>
                <a:cs typeface="+mn-cs"/>
              </a:rPr>
              <a:t>randomisierte, k</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ontrollierte</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Studie</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zu</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Fasten und p</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flanzenbasierter</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Ernährung</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(PBD) </a:t>
            </a:r>
            <a:r>
              <a:rPr kumimoji="0" lang="en-US" sz="2400" b="0" i="0" u="none" strike="noStrike" kern="1200" cap="none" spc="0" normalizeH="0" baseline="0" noProof="0" dirty="0" err="1" smtClean="0">
                <a:ln>
                  <a:noFill/>
                </a:ln>
                <a:solidFill>
                  <a:prstClr val="black"/>
                </a:solidFill>
                <a:effectLst/>
                <a:uLnTx/>
                <a:uFillTx/>
                <a:latin typeface="Bookman Old Style"/>
                <a:ea typeface="+mn-ea"/>
                <a:cs typeface="+mn-cs"/>
              </a:rPr>
              <a:t>bei</a:t>
            </a:r>
            <a:r>
              <a:rPr kumimoji="0" lang="en-US" sz="2400" b="0" i="0" u="none" strike="noStrike" kern="1200" cap="none" spc="0" normalizeH="0" baseline="0" noProof="0" dirty="0" smtClean="0">
                <a:ln>
                  <a:noFill/>
                </a:ln>
                <a:solidFill>
                  <a:prstClr val="black"/>
                </a:solidFill>
                <a:effectLst/>
                <a:uLnTx/>
                <a:uFillTx/>
                <a:latin typeface="Bookman Old Style"/>
                <a:ea typeface="+mn-ea"/>
                <a:cs typeface="+mn-cs"/>
              </a:rPr>
              <a:t> RA</a:t>
            </a:r>
            <a:endParaRPr kumimoji="0" lang="en-US" sz="2400" b="0" i="0" u="none" strike="noStrike" kern="1200" cap="none" spc="0" normalizeH="0" baseline="0" noProof="0" dirty="0">
              <a:ln>
                <a:noFill/>
              </a:ln>
              <a:solidFill>
                <a:prstClr val="black"/>
              </a:solidFill>
              <a:effectLst/>
              <a:uLnTx/>
              <a:uFillTx/>
              <a:latin typeface="Bookman Old Style"/>
              <a:ea typeface="+mn-ea"/>
              <a:cs typeface="+mn-cs"/>
            </a:endParaRPr>
          </a:p>
        </p:txBody>
      </p:sp>
      <p:pic>
        <p:nvPicPr>
          <p:cNvPr id="2" name="Grafik 1"/>
          <p:cNvPicPr>
            <a:picLocks noChangeAspect="1"/>
          </p:cNvPicPr>
          <p:nvPr/>
        </p:nvPicPr>
        <p:blipFill rotWithShape="1">
          <a:blip r:embed="rId4"/>
          <a:srcRect t="5145" b="5633"/>
          <a:stretch/>
        </p:blipFill>
        <p:spPr>
          <a:xfrm>
            <a:off x="579173" y="1566601"/>
            <a:ext cx="4914621" cy="4714929"/>
          </a:xfrm>
          <a:prstGeom prst="rect">
            <a:avLst/>
          </a:prstGeom>
        </p:spPr>
      </p:pic>
      <p:sp>
        <p:nvSpPr>
          <p:cNvPr id="3" name="Textfeld 2"/>
          <p:cNvSpPr txBox="1"/>
          <p:nvPr/>
        </p:nvSpPr>
        <p:spPr>
          <a:xfrm>
            <a:off x="1382054" y="1397465"/>
            <a:ext cx="1457515" cy="369332"/>
          </a:xfrm>
          <a:prstGeom prst="rect">
            <a:avLst/>
          </a:prstGeom>
          <a:solidFill>
            <a:schemeClr val="accent2"/>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HAQ-DI  (0-3)</a:t>
            </a:r>
            <a:endParaRPr kumimoji="0" lang="de-DE"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feld 9"/>
          <p:cNvSpPr txBox="1"/>
          <p:nvPr/>
        </p:nvSpPr>
        <p:spPr>
          <a:xfrm>
            <a:off x="3642450" y="1388589"/>
            <a:ext cx="1472226" cy="369332"/>
          </a:xfrm>
          <a:prstGeom prst="rect">
            <a:avLst/>
          </a:prstGeom>
          <a:solidFill>
            <a:schemeClr val="accent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DAS28</a:t>
            </a:r>
            <a:endParaRPr kumimoji="0" lang="de-DE"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feld 10"/>
          <p:cNvSpPr txBox="1"/>
          <p:nvPr/>
        </p:nvSpPr>
        <p:spPr>
          <a:xfrm>
            <a:off x="1382054" y="3888240"/>
            <a:ext cx="1472226" cy="369332"/>
          </a:xfrm>
          <a:prstGeom prst="rect">
            <a:avLst/>
          </a:prstGeom>
          <a:solidFill>
            <a:schemeClr val="accent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CDAI</a:t>
            </a:r>
            <a:endParaRPr kumimoji="0" lang="de-DE"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feld 11"/>
          <p:cNvSpPr txBox="1"/>
          <p:nvPr/>
        </p:nvSpPr>
        <p:spPr>
          <a:xfrm>
            <a:off x="3719587" y="3888240"/>
            <a:ext cx="1472226" cy="369332"/>
          </a:xfrm>
          <a:prstGeom prst="rect">
            <a:avLst/>
          </a:prstGeom>
          <a:solidFill>
            <a:schemeClr val="accent2"/>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SDAI</a:t>
            </a:r>
            <a:endParaRPr kumimoji="0" lang="de-DE"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Grafik 15"/>
          <p:cNvPicPr>
            <a:picLocks noChangeAspect="1"/>
          </p:cNvPicPr>
          <p:nvPr/>
        </p:nvPicPr>
        <p:blipFill>
          <a:blip r:embed="rId5"/>
          <a:stretch>
            <a:fillRect/>
          </a:stretch>
        </p:blipFill>
        <p:spPr>
          <a:xfrm>
            <a:off x="6462287" y="2877214"/>
            <a:ext cx="4798748" cy="3692751"/>
          </a:xfrm>
          <a:prstGeom prst="rect">
            <a:avLst/>
          </a:prstGeom>
        </p:spPr>
      </p:pic>
      <p:sp>
        <p:nvSpPr>
          <p:cNvPr id="17" name="Rechteck 16"/>
          <p:cNvSpPr/>
          <p:nvPr/>
        </p:nvSpPr>
        <p:spPr>
          <a:xfrm>
            <a:off x="6223667" y="2594113"/>
            <a:ext cx="664150" cy="596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9" name="Gruppieren 18"/>
          <p:cNvGrpSpPr/>
          <p:nvPr/>
        </p:nvGrpSpPr>
        <p:grpSpPr>
          <a:xfrm>
            <a:off x="5493794" y="1388589"/>
            <a:ext cx="3193006" cy="1080619"/>
            <a:chOff x="5493794" y="1388589"/>
            <a:chExt cx="3193006" cy="1080619"/>
          </a:xfrm>
        </p:grpSpPr>
        <p:sp>
          <p:nvSpPr>
            <p:cNvPr id="6" name="Textfeld 5"/>
            <p:cNvSpPr txBox="1"/>
            <p:nvPr/>
          </p:nvSpPr>
          <p:spPr>
            <a:xfrm>
              <a:off x="6223667" y="1494119"/>
              <a:ext cx="2332690"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Ernährung nach DGE</a:t>
              </a:r>
              <a:endParaRPr kumimoji="0" lang="de-D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feld 12"/>
            <p:cNvSpPr txBox="1"/>
            <p:nvPr/>
          </p:nvSpPr>
          <p:spPr>
            <a:xfrm>
              <a:off x="6223667" y="2069098"/>
              <a:ext cx="181363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Fasten und PBD</a:t>
              </a:r>
              <a:endParaRPr kumimoji="0" lang="de-D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14" name="Gerader Verbinder 13"/>
            <p:cNvCxnSpPr>
              <a:endCxn id="6" idx="1"/>
            </p:cNvCxnSpPr>
            <p:nvPr/>
          </p:nvCxnSpPr>
          <p:spPr>
            <a:xfrm>
              <a:off x="5636953" y="1694174"/>
              <a:ext cx="586714" cy="0"/>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a:off x="5636953" y="2269153"/>
              <a:ext cx="586714"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5493794" y="1388589"/>
              <a:ext cx="3193006" cy="10806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4" name="Textfeld 3"/>
          <p:cNvSpPr txBox="1"/>
          <p:nvPr/>
        </p:nvSpPr>
        <p:spPr>
          <a:xfrm>
            <a:off x="1487488" y="6381328"/>
            <a:ext cx="69517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Hartmann, A. M. et al.;  </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Front Nutrition 10.3389/fnut.2022.1030380, 2022</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5675799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
          </p:nvPr>
        </p:nvSpPr>
        <p:spPr/>
        <p:txBody>
          <a:bodyPr>
            <a:noAutofit/>
          </a:bodyPr>
          <a:lstStyle/>
          <a:p>
            <a:r>
              <a:rPr lang="en-US" sz="2400" dirty="0" err="1" smtClean="0"/>
              <a:t>Adipositas</a:t>
            </a:r>
            <a:r>
              <a:rPr lang="en-US" sz="2400" dirty="0" smtClean="0"/>
              <a:t> und (</a:t>
            </a:r>
            <a:r>
              <a:rPr lang="en-US" sz="2400" dirty="0" err="1" smtClean="0"/>
              <a:t>Fehl</a:t>
            </a:r>
            <a:r>
              <a:rPr lang="en-US" sz="2400" dirty="0" smtClean="0"/>
              <a:t>-)</a:t>
            </a:r>
            <a:r>
              <a:rPr lang="en-US" sz="2400" dirty="0" err="1" smtClean="0"/>
              <a:t>Ernährung</a:t>
            </a:r>
            <a:r>
              <a:rPr lang="en-US" sz="2400" dirty="0" smtClean="0"/>
              <a:t> </a:t>
            </a:r>
            <a:r>
              <a:rPr lang="en-US" sz="2400" dirty="0" err="1" smtClean="0"/>
              <a:t>als</a:t>
            </a:r>
            <a:r>
              <a:rPr lang="en-US" sz="2400" dirty="0" smtClean="0"/>
              <a:t> </a:t>
            </a:r>
            <a:r>
              <a:rPr lang="en-US" sz="2400" dirty="0" err="1" smtClean="0"/>
              <a:t>Auslöser</a:t>
            </a:r>
            <a:r>
              <a:rPr lang="en-US" sz="2400" dirty="0" smtClean="0"/>
              <a:t> </a:t>
            </a:r>
            <a:r>
              <a:rPr lang="en-US" sz="2400" dirty="0" err="1" smtClean="0"/>
              <a:t>rheumatischer</a:t>
            </a:r>
            <a:r>
              <a:rPr lang="en-US" sz="2400" dirty="0" smtClean="0"/>
              <a:t> </a:t>
            </a:r>
            <a:r>
              <a:rPr lang="en-US" sz="2400" dirty="0" err="1" smtClean="0"/>
              <a:t>Erkrankungen</a:t>
            </a:r>
            <a:endParaRPr lang="en-US" sz="2400" dirty="0" smtClean="0"/>
          </a:p>
          <a:p>
            <a:r>
              <a:rPr lang="en-US" sz="2400" dirty="0" err="1" smtClean="0"/>
              <a:t>Adipositas</a:t>
            </a:r>
            <a:r>
              <a:rPr lang="en-US" sz="2400" dirty="0" smtClean="0"/>
              <a:t> und der </a:t>
            </a:r>
            <a:r>
              <a:rPr lang="en-US" sz="2400" dirty="0" err="1" smtClean="0"/>
              <a:t>Therapieerfolg</a:t>
            </a:r>
            <a:endParaRPr lang="en-US" sz="2400" dirty="0" smtClean="0"/>
          </a:p>
          <a:p>
            <a:r>
              <a:rPr lang="en-US" sz="2400" dirty="0" err="1" smtClean="0"/>
              <a:t>Ernährungsformen</a:t>
            </a:r>
            <a:r>
              <a:rPr lang="en-US" sz="2400" dirty="0" smtClean="0"/>
              <a:t> </a:t>
            </a:r>
            <a:r>
              <a:rPr lang="en-US" sz="2400" dirty="0" err="1" smtClean="0"/>
              <a:t>bei</a:t>
            </a:r>
            <a:r>
              <a:rPr lang="en-US" sz="2400" dirty="0" smtClean="0"/>
              <a:t> </a:t>
            </a:r>
            <a:r>
              <a:rPr lang="en-US" sz="2400" dirty="0" err="1" smtClean="0"/>
              <a:t>etablierten</a:t>
            </a:r>
            <a:r>
              <a:rPr lang="en-US" sz="2400" dirty="0" smtClean="0"/>
              <a:t> </a:t>
            </a:r>
            <a:r>
              <a:rPr lang="en-US" sz="2400" dirty="0" err="1" smtClean="0"/>
              <a:t>rheumatischen</a:t>
            </a:r>
            <a:r>
              <a:rPr lang="en-US" sz="2400" dirty="0" smtClean="0"/>
              <a:t> </a:t>
            </a:r>
            <a:r>
              <a:rPr lang="en-US" sz="2400" dirty="0" err="1" smtClean="0"/>
              <a:t>Erkrankungen</a:t>
            </a:r>
            <a:endParaRPr lang="en-US" sz="2400" dirty="0" smtClean="0"/>
          </a:p>
          <a:p>
            <a:pPr lvl="1"/>
            <a:r>
              <a:rPr lang="en-US" sz="2175" dirty="0" err="1" smtClean="0"/>
              <a:t>Mediterrane</a:t>
            </a:r>
            <a:r>
              <a:rPr lang="en-US" sz="2175" dirty="0" smtClean="0"/>
              <a:t> </a:t>
            </a:r>
            <a:r>
              <a:rPr lang="en-US" sz="2175" dirty="0" err="1" smtClean="0"/>
              <a:t>Kost</a:t>
            </a:r>
            <a:r>
              <a:rPr lang="en-US" sz="2175" dirty="0" smtClean="0"/>
              <a:t> und </a:t>
            </a:r>
            <a:r>
              <a:rPr lang="en-US" sz="2175" dirty="0" err="1" smtClean="0"/>
              <a:t>andere</a:t>
            </a:r>
            <a:r>
              <a:rPr lang="en-US" sz="2175" dirty="0" smtClean="0"/>
              <a:t> </a:t>
            </a:r>
            <a:r>
              <a:rPr lang="en-US" sz="2175" dirty="0" err="1" smtClean="0"/>
              <a:t>pflanzenbasierte</a:t>
            </a:r>
            <a:r>
              <a:rPr lang="en-US" sz="2175" dirty="0" smtClean="0"/>
              <a:t> </a:t>
            </a:r>
            <a:r>
              <a:rPr lang="en-US" sz="2175" dirty="0" err="1" smtClean="0"/>
              <a:t>Kostformen</a:t>
            </a:r>
            <a:endParaRPr lang="en-US" sz="2175" dirty="0" smtClean="0"/>
          </a:p>
          <a:p>
            <a:pPr lvl="1"/>
            <a:r>
              <a:rPr lang="en-US" sz="2175" dirty="0"/>
              <a:t>Glutenfreie </a:t>
            </a:r>
            <a:r>
              <a:rPr lang="en-US" sz="2175" dirty="0" err="1"/>
              <a:t>Ernährung</a:t>
            </a:r>
            <a:endParaRPr lang="en-US" sz="2175" dirty="0"/>
          </a:p>
          <a:p>
            <a:pPr lvl="1"/>
            <a:r>
              <a:rPr lang="en-US" sz="2175" dirty="0" err="1" smtClean="0"/>
              <a:t>Ketogene</a:t>
            </a:r>
            <a:r>
              <a:rPr lang="en-US" sz="2175" dirty="0" smtClean="0"/>
              <a:t> </a:t>
            </a:r>
            <a:r>
              <a:rPr lang="en-US" sz="2175" dirty="0" err="1" smtClean="0"/>
              <a:t>Ernährung</a:t>
            </a:r>
            <a:endParaRPr lang="en-US" sz="2175" dirty="0" smtClean="0"/>
          </a:p>
          <a:p>
            <a:pPr lvl="1"/>
            <a:r>
              <a:rPr lang="en-US" sz="2175" dirty="0" smtClean="0"/>
              <a:t>Fasten</a:t>
            </a:r>
          </a:p>
          <a:p>
            <a:r>
              <a:rPr lang="en-US" sz="2400" dirty="0" err="1" smtClean="0"/>
              <a:t>Nahrungsergänzungsmittel</a:t>
            </a:r>
            <a:endParaRPr lang="en-US" sz="2400" dirty="0"/>
          </a:p>
        </p:txBody>
      </p:sp>
      <p:sp>
        <p:nvSpPr>
          <p:cNvPr id="77828" name="Rectangle 4"/>
          <p:cNvSpPr>
            <a:spLocks noGrp="1" noChangeArrowheads="1"/>
          </p:cNvSpPr>
          <p:nvPr>
            <p:ph type="title"/>
          </p:nvPr>
        </p:nvSpPr>
        <p:spPr/>
        <p:txBody>
          <a:bodyPr>
            <a:noAutofit/>
          </a:bodyPr>
          <a:lstStyle/>
          <a:p>
            <a:r>
              <a:rPr lang="de-DE" altLang="de-DE" dirty="0" smtClean="0"/>
              <a:t>Rheuma und Ernährung </a:t>
            </a:r>
            <a:endParaRPr lang="de-DE" altLang="de-DE" dirty="0"/>
          </a:p>
        </p:txBody>
      </p:sp>
      <p:sp>
        <p:nvSpPr>
          <p:cNvPr id="5" name="Textfeld 4"/>
          <p:cNvSpPr txBox="1"/>
          <p:nvPr/>
        </p:nvSpPr>
        <p:spPr>
          <a:xfrm>
            <a:off x="2276467" y="6627168"/>
            <a:ext cx="564930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black"/>
                </a:solidFill>
                <a:effectLst/>
                <a:uLnTx/>
                <a:uFillTx/>
                <a:latin typeface="Calibri"/>
                <a:ea typeface="+mn-ea"/>
                <a:cs typeface="+mn-cs"/>
              </a:rPr>
              <a:t>https://cdn.prod.www.spiegel.de/images/7868b5bc-f3ed-4b7b-be19-f79e22b35f84_w1024_r1.5_fpx51_fpy78.webp</a:t>
            </a:r>
            <a:endParaRPr kumimoji="0" lang="de-DE" sz="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descr="https://cdn.prod.www.spiegel.de/images/7868b5bc-f3ed-4b7b-be19-f79e22b35f84_w520_r1.5_fpx51_fpy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073"/>
            <a:ext cx="8983035" cy="5994448"/>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ige Legende 6"/>
          <p:cNvSpPr/>
          <p:nvPr/>
        </p:nvSpPr>
        <p:spPr>
          <a:xfrm>
            <a:off x="2554672" y="1909255"/>
            <a:ext cx="1125415" cy="612648"/>
          </a:xfrm>
          <a:prstGeom prst="wedgeRectCallout">
            <a:avLst>
              <a:gd name="adj1" fmla="val 166787"/>
              <a:gd name="adj2" fmla="val 2045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Thema</a:t>
            </a:r>
            <a:endParaRPr lang="de-DE" sz="2400" dirty="0"/>
          </a:p>
        </p:txBody>
      </p:sp>
      <p:sp>
        <p:nvSpPr>
          <p:cNvPr id="8" name="Rechteckige Legende 7"/>
          <p:cNvSpPr/>
          <p:nvPr/>
        </p:nvSpPr>
        <p:spPr>
          <a:xfrm>
            <a:off x="6092618" y="1909255"/>
            <a:ext cx="2065655" cy="612648"/>
          </a:xfrm>
          <a:prstGeom prst="wedgeRectCallout">
            <a:avLst>
              <a:gd name="adj1" fmla="val -55592"/>
              <a:gd name="adj2" fmla="val 8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smtClean="0"/>
              <a:t>Zeitrahmen</a:t>
            </a:r>
            <a:endParaRPr lang="de-DE" sz="2400" dirty="0"/>
          </a:p>
        </p:txBody>
      </p:sp>
    </p:spTree>
    <p:extLst>
      <p:ext uri="{BB962C8B-B14F-4D97-AF65-F5344CB8AC3E}">
        <p14:creationId xmlns:p14="http://schemas.microsoft.com/office/powerpoint/2010/main" val="318369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404588"/>
            <a:ext cx="5576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Costenbader</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K. H. et al.; Arth &amp; </a:t>
            </a: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Rheum</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76: 973-983, 2024</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 name="Titel 1"/>
          <p:cNvSpPr>
            <a:spLocks noGrp="1"/>
          </p:cNvSpPr>
          <p:nvPr>
            <p:ph type="title"/>
          </p:nvPr>
        </p:nvSpPr>
        <p:spPr/>
        <p:txBody>
          <a:bodyPr>
            <a:noAutofit/>
          </a:bodyPr>
          <a:lstStyle/>
          <a:p>
            <a:r>
              <a:rPr lang="en-US" sz="2400" dirty="0" smtClean="0"/>
              <a:t>Was </a:t>
            </a:r>
            <a:r>
              <a:rPr lang="en-US" sz="2400" dirty="0" err="1" smtClean="0"/>
              <a:t>schützt</a:t>
            </a:r>
            <a:r>
              <a:rPr lang="en-US" sz="2400" dirty="0" smtClean="0"/>
              <a:t> </a:t>
            </a:r>
            <a:r>
              <a:rPr lang="en-US" sz="2400" dirty="0" err="1" smtClean="0"/>
              <a:t>vor</a:t>
            </a:r>
            <a:r>
              <a:rPr lang="en-US" sz="2400" dirty="0" smtClean="0"/>
              <a:t> </a:t>
            </a:r>
            <a:r>
              <a:rPr lang="en-US" sz="2400" dirty="0" err="1" smtClean="0"/>
              <a:t>Autoimmunerkrankungen</a:t>
            </a:r>
            <a:r>
              <a:rPr lang="en-US" sz="2400" dirty="0" smtClean="0"/>
              <a:t>? </a:t>
            </a:r>
            <a:br>
              <a:rPr lang="en-US" sz="2400" dirty="0" smtClean="0"/>
            </a:br>
            <a:r>
              <a:rPr lang="en-US" sz="2400" dirty="0" smtClean="0"/>
              <a:t>Vitamin </a:t>
            </a:r>
            <a:r>
              <a:rPr lang="en-US" sz="2400" dirty="0"/>
              <a:t>D </a:t>
            </a:r>
            <a:r>
              <a:rPr lang="en-US" sz="2400" dirty="0" err="1" smtClean="0"/>
              <a:t>oder</a:t>
            </a:r>
            <a:r>
              <a:rPr lang="en-US" sz="2400" dirty="0" smtClean="0"/>
              <a:t> n-3-Fettsäuren </a:t>
            </a:r>
            <a:r>
              <a:rPr lang="en-US" sz="2400" dirty="0" err="1" smtClean="0"/>
              <a:t>aus</a:t>
            </a:r>
            <a:r>
              <a:rPr lang="en-US" sz="2400" dirty="0" smtClean="0"/>
              <a:t> </a:t>
            </a:r>
            <a:r>
              <a:rPr lang="en-US" sz="2400" dirty="0" err="1" smtClean="0"/>
              <a:t>Fischöl</a:t>
            </a:r>
            <a:r>
              <a:rPr lang="en-US" sz="2400" dirty="0" smtClean="0"/>
              <a:t>?</a:t>
            </a:r>
            <a:endParaRPr lang="en-US" sz="2400" dirty="0"/>
          </a:p>
        </p:txBody>
      </p:sp>
      <p:sp>
        <p:nvSpPr>
          <p:cNvPr id="6" name="Inhaltsplatzhalter 5"/>
          <p:cNvSpPr>
            <a:spLocks noGrp="1"/>
          </p:cNvSpPr>
          <p:nvPr>
            <p:ph sz="quarter" idx="1"/>
          </p:nvPr>
        </p:nvSpPr>
        <p:spPr/>
        <p:txBody>
          <a:bodyPr/>
          <a:lstStyle/>
          <a:p>
            <a:r>
              <a:rPr lang="de-DE" dirty="0" smtClean="0"/>
              <a:t>Nachbereitung einer Studie an ca. 21.600 Patienten </a:t>
            </a:r>
          </a:p>
          <a:p>
            <a:r>
              <a:rPr lang="de-DE" dirty="0" smtClean="0"/>
              <a:t>Doppelblinde, placebokontrollierte Behandlung mit</a:t>
            </a:r>
          </a:p>
          <a:p>
            <a:pPr lvl="1"/>
            <a:r>
              <a:rPr lang="de-DE" dirty="0" smtClean="0"/>
              <a:t>2000IU Vitamin D/d</a:t>
            </a:r>
          </a:p>
          <a:p>
            <a:pPr lvl="1"/>
            <a:r>
              <a:rPr lang="de-DE" dirty="0" smtClean="0"/>
              <a:t>1000mg n-3-FS/d</a:t>
            </a:r>
            <a:endParaRPr lang="de-DE" dirty="0"/>
          </a:p>
        </p:txBody>
      </p:sp>
    </p:spTree>
    <p:extLst>
      <p:ext uri="{BB962C8B-B14F-4D97-AF65-F5344CB8AC3E}">
        <p14:creationId xmlns:p14="http://schemas.microsoft.com/office/powerpoint/2010/main" val="24131589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404588"/>
            <a:ext cx="5576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Costenbader</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K. H. et al.; Arth &amp; </a:t>
            </a: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Rheum</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76: 973-983, 2024</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 name="Titel 1"/>
          <p:cNvSpPr>
            <a:spLocks noGrp="1"/>
          </p:cNvSpPr>
          <p:nvPr>
            <p:ph type="title"/>
          </p:nvPr>
        </p:nvSpPr>
        <p:spPr/>
        <p:txBody>
          <a:bodyPr>
            <a:noAutofit/>
          </a:bodyPr>
          <a:lstStyle/>
          <a:p>
            <a:r>
              <a:rPr lang="en-US" sz="2400" dirty="0"/>
              <a:t>Was </a:t>
            </a:r>
            <a:r>
              <a:rPr lang="en-US" sz="2400" dirty="0" err="1"/>
              <a:t>schützt</a:t>
            </a:r>
            <a:r>
              <a:rPr lang="en-US" sz="2400" dirty="0"/>
              <a:t> </a:t>
            </a:r>
            <a:r>
              <a:rPr lang="en-US" sz="2400" dirty="0" err="1"/>
              <a:t>vor</a:t>
            </a:r>
            <a:r>
              <a:rPr lang="en-US" sz="2400" dirty="0"/>
              <a:t> </a:t>
            </a:r>
            <a:r>
              <a:rPr lang="en-US" sz="2400" dirty="0" err="1"/>
              <a:t>Autoimmunerkrankungen</a:t>
            </a:r>
            <a:r>
              <a:rPr lang="en-US" sz="2400" dirty="0"/>
              <a:t>? </a:t>
            </a:r>
            <a:br>
              <a:rPr lang="en-US" sz="2400" dirty="0"/>
            </a:br>
            <a:r>
              <a:rPr lang="en-US" sz="2400" dirty="0"/>
              <a:t>Vitamin D </a:t>
            </a:r>
            <a:r>
              <a:rPr lang="en-US" sz="2400" dirty="0" err="1"/>
              <a:t>oder</a:t>
            </a:r>
            <a:r>
              <a:rPr lang="en-US" sz="2400" dirty="0"/>
              <a:t> n-3-Fettsäuren </a:t>
            </a:r>
            <a:r>
              <a:rPr lang="en-US" sz="2400" dirty="0" err="1"/>
              <a:t>aus</a:t>
            </a:r>
            <a:r>
              <a:rPr lang="en-US" sz="2400" dirty="0"/>
              <a:t> </a:t>
            </a:r>
            <a:r>
              <a:rPr lang="en-US" sz="2400" dirty="0" err="1"/>
              <a:t>Fischöl</a:t>
            </a:r>
            <a:r>
              <a:rPr lang="en-US" sz="2400" dirty="0"/>
              <a:t>?</a:t>
            </a:r>
          </a:p>
        </p:txBody>
      </p:sp>
      <p:pic>
        <p:nvPicPr>
          <p:cNvPr id="7" name="Main graphic"/>
          <p:cNvPicPr/>
          <p:nvPr/>
        </p:nvPicPr>
        <p:blipFill>
          <a:blip r:embed="rId4"/>
          <a:stretch/>
        </p:blipFill>
        <p:spPr>
          <a:xfrm>
            <a:off x="1343472" y="1390402"/>
            <a:ext cx="7776864" cy="4766784"/>
          </a:xfrm>
          <a:prstGeom prst="rect">
            <a:avLst/>
          </a:prstGeom>
          <a:ln>
            <a:noFill/>
          </a:ln>
        </p:spPr>
      </p:pic>
      <p:pic>
        <p:nvPicPr>
          <p:cNvPr id="8" name="Main graphic"/>
          <p:cNvPicPr/>
          <p:nvPr/>
        </p:nvPicPr>
        <p:blipFill rotWithShape="1">
          <a:blip r:embed="rId4"/>
          <a:srcRect l="11930" t="1804" r="55663" b="86111"/>
          <a:stretch/>
        </p:blipFill>
        <p:spPr>
          <a:xfrm>
            <a:off x="2351584" y="1390402"/>
            <a:ext cx="4104456" cy="1008112"/>
          </a:xfrm>
          <a:prstGeom prst="rect">
            <a:avLst/>
          </a:prstGeom>
          <a:ln>
            <a:noFill/>
          </a:ln>
        </p:spPr>
      </p:pic>
      <p:sp>
        <p:nvSpPr>
          <p:cNvPr id="10" name="Rechteck 9"/>
          <p:cNvSpPr/>
          <p:nvPr/>
        </p:nvSpPr>
        <p:spPr>
          <a:xfrm>
            <a:off x="3071664" y="2636912"/>
            <a:ext cx="374441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Rechteck 10"/>
          <p:cNvSpPr/>
          <p:nvPr/>
        </p:nvSpPr>
        <p:spPr>
          <a:xfrm>
            <a:off x="4960615" y="4675510"/>
            <a:ext cx="3744416" cy="791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Textfeld 5"/>
          <p:cNvSpPr txBox="1"/>
          <p:nvPr/>
        </p:nvSpPr>
        <p:spPr>
          <a:xfrm>
            <a:off x="3676927" y="3032956"/>
            <a:ext cx="3109954" cy="369332"/>
          </a:xfrm>
          <a:prstGeom prst="rect">
            <a:avLst/>
          </a:prstGeom>
          <a:solidFill>
            <a:schemeClr val="bg1"/>
          </a:solidFill>
          <a:ln>
            <a:solidFill>
              <a:schemeClr val="tx2">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Ende der randomisierten Phase</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feld 11"/>
          <p:cNvSpPr txBox="1"/>
          <p:nvPr/>
        </p:nvSpPr>
        <p:spPr>
          <a:xfrm>
            <a:off x="5375920" y="4763053"/>
            <a:ext cx="3615092" cy="369332"/>
          </a:xfrm>
          <a:prstGeom prst="rect">
            <a:avLst/>
          </a:prstGeom>
          <a:solidFill>
            <a:schemeClr val="bg1"/>
          </a:solidFill>
          <a:ln>
            <a:solidFill>
              <a:schemeClr val="tx2">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Ende der verlängerten Beobachtung</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863283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chor="t">
            <a:noAutofit/>
          </a:bodyPr>
          <a:lstStyle/>
          <a:p>
            <a:r>
              <a:rPr lang="de-DE" sz="2800" dirty="0"/>
              <a:t>Allergien und das Risiko einer RA</a:t>
            </a:r>
          </a:p>
        </p:txBody>
      </p:sp>
      <p:sp>
        <p:nvSpPr>
          <p:cNvPr id="4" name="Textfeld 3"/>
          <p:cNvSpPr txBox="1"/>
          <p:nvPr/>
        </p:nvSpPr>
        <p:spPr>
          <a:xfrm>
            <a:off x="2441785" y="6551816"/>
            <a:ext cx="5240152" cy="369332"/>
          </a:xfrm>
          <a:prstGeom prst="rect">
            <a:avLst/>
          </a:prstGeom>
          <a:noFill/>
        </p:spPr>
        <p:txBody>
          <a:bodyPr wrap="none" rtlCol="0">
            <a:spAutoFit/>
          </a:bodyPr>
          <a:lstStyle/>
          <a:p>
            <a:pPr algn="l" eaLnBrk="1" fontAlgn="auto" hangingPunct="1">
              <a:spcBef>
                <a:spcPts val="0"/>
              </a:spcBef>
              <a:spcAft>
                <a:spcPts val="0"/>
              </a:spcAft>
            </a:pPr>
            <a:r>
              <a:rPr lang="de-DE" sz="1800" dirty="0" err="1">
                <a:solidFill>
                  <a:prstClr val="black"/>
                </a:solidFill>
                <a:latin typeface="Gill Sans MT"/>
              </a:rPr>
              <a:t>Kronzer</a:t>
            </a:r>
            <a:r>
              <a:rPr lang="de-DE" sz="1800" dirty="0">
                <a:solidFill>
                  <a:prstClr val="black"/>
                </a:solidFill>
                <a:latin typeface="Gill Sans MT"/>
              </a:rPr>
              <a:t>, V. L. et al.; Arth &amp; </a:t>
            </a:r>
            <a:r>
              <a:rPr lang="de-DE" sz="1800" dirty="0" err="1">
                <a:solidFill>
                  <a:prstClr val="black"/>
                </a:solidFill>
                <a:latin typeface="Gill Sans MT"/>
              </a:rPr>
              <a:t>Rheum</a:t>
            </a:r>
            <a:r>
              <a:rPr lang="de-DE" sz="1800" dirty="0">
                <a:solidFill>
                  <a:prstClr val="black"/>
                </a:solidFill>
                <a:latin typeface="Gill Sans MT"/>
              </a:rPr>
              <a:t> 71: 1217-1224, 2019</a:t>
            </a:r>
          </a:p>
        </p:txBody>
      </p:sp>
      <p:pic>
        <p:nvPicPr>
          <p:cNvPr id="1026" name="Picture 2"/>
          <p:cNvPicPr>
            <a:picLocks noGrp="1" noChangeAspect="1" noChangeArrowheads="1"/>
          </p:cNvPicPr>
          <p:nvPr>
            <p:ph sz="quarter" idx="1"/>
          </p:nvPr>
        </p:nvPicPr>
        <p:blipFill>
          <a:blip r:embed="rId4" cstate="print">
            <a:extLst>
              <a:ext uri="{BEBA8EAE-BF5A-486C-A8C5-ECC9F3942E4B}">
                <a14:imgProps xmlns:a14="http://schemas.microsoft.com/office/drawing/2010/main">
                  <a14:imgLayer r:embed="rId5">
                    <a14:imgEffect>
                      <a14:sharpenSoften amount="11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028967" y="965497"/>
            <a:ext cx="8106770" cy="546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bgerundetes Rechteck 1"/>
          <p:cNvSpPr/>
          <p:nvPr/>
        </p:nvSpPr>
        <p:spPr>
          <a:xfrm>
            <a:off x="2916073" y="1009934"/>
            <a:ext cx="2606722" cy="52953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a:solidFill>
                <a:prstClr val="white"/>
              </a:solidFill>
              <a:latin typeface="Gill Sans MT"/>
            </a:endParaRPr>
          </a:p>
        </p:txBody>
      </p:sp>
    </p:spTree>
    <p:custDataLst>
      <p:tags r:id="rId1"/>
    </p:custDataLst>
    <p:extLst>
      <p:ext uri="{BB962C8B-B14F-4D97-AF65-F5344CB8AC3E}">
        <p14:creationId xmlns:p14="http://schemas.microsoft.com/office/powerpoint/2010/main" val="3621465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404588"/>
            <a:ext cx="5576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Costenbader</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K. H. et al.; Arth &amp; </a:t>
            </a: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Rheum</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76: 973-983, 2024</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 name="Titel 1"/>
          <p:cNvSpPr>
            <a:spLocks noGrp="1"/>
          </p:cNvSpPr>
          <p:nvPr>
            <p:ph type="title"/>
          </p:nvPr>
        </p:nvSpPr>
        <p:spPr/>
        <p:txBody>
          <a:bodyPr>
            <a:noAutofit/>
          </a:bodyPr>
          <a:lstStyle/>
          <a:p>
            <a:r>
              <a:rPr lang="en-US" sz="2400" dirty="0"/>
              <a:t>Was </a:t>
            </a:r>
            <a:r>
              <a:rPr lang="en-US" sz="2400" dirty="0" err="1"/>
              <a:t>schützt</a:t>
            </a:r>
            <a:r>
              <a:rPr lang="en-US" sz="2400" dirty="0"/>
              <a:t> </a:t>
            </a:r>
            <a:r>
              <a:rPr lang="en-US" sz="2400" dirty="0" err="1"/>
              <a:t>vor</a:t>
            </a:r>
            <a:r>
              <a:rPr lang="en-US" sz="2400" dirty="0"/>
              <a:t> </a:t>
            </a:r>
            <a:r>
              <a:rPr lang="en-US" sz="2400" dirty="0" err="1"/>
              <a:t>Autoimmunerkrankungen</a:t>
            </a:r>
            <a:r>
              <a:rPr lang="en-US" sz="2400" dirty="0"/>
              <a:t>? </a:t>
            </a:r>
            <a:br>
              <a:rPr lang="en-US" sz="2400" dirty="0"/>
            </a:br>
            <a:r>
              <a:rPr lang="en-US" sz="2400" dirty="0"/>
              <a:t>Vitamin D </a:t>
            </a:r>
            <a:r>
              <a:rPr lang="en-US" sz="2400" dirty="0" err="1"/>
              <a:t>oder</a:t>
            </a:r>
            <a:r>
              <a:rPr lang="en-US" sz="2400" dirty="0"/>
              <a:t> n-3-Fettsäuren </a:t>
            </a:r>
            <a:r>
              <a:rPr lang="en-US" sz="2400" dirty="0" err="1"/>
              <a:t>aus</a:t>
            </a:r>
            <a:r>
              <a:rPr lang="en-US" sz="2400" dirty="0"/>
              <a:t> </a:t>
            </a:r>
            <a:r>
              <a:rPr lang="en-US" sz="2400" dirty="0" err="1"/>
              <a:t>Fischöl</a:t>
            </a:r>
            <a:r>
              <a:rPr lang="en-US" sz="2400" dirty="0"/>
              <a:t>?</a:t>
            </a:r>
          </a:p>
        </p:txBody>
      </p:sp>
      <p:pic>
        <p:nvPicPr>
          <p:cNvPr id="3" name="Grafik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80450" y="1318086"/>
            <a:ext cx="7487666" cy="4849394"/>
          </a:xfrm>
          <a:prstGeom prst="rect">
            <a:avLst/>
          </a:prstGeom>
        </p:spPr>
      </p:pic>
    </p:spTree>
    <p:extLst>
      <p:ext uri="{BB962C8B-B14F-4D97-AF65-F5344CB8AC3E}">
        <p14:creationId xmlns:p14="http://schemas.microsoft.com/office/powerpoint/2010/main" val="9036959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8"/>
          <p:cNvSpPr>
            <a:spLocks noGrp="1" noChangeArrowheads="1"/>
          </p:cNvSpPr>
          <p:nvPr>
            <p:ph type="title"/>
          </p:nvPr>
        </p:nvSpPr>
        <p:spPr/>
        <p:txBody>
          <a:bodyPr/>
          <a:lstStyle/>
          <a:p>
            <a:pPr eaLnBrk="1" hangingPunct="1"/>
            <a:r>
              <a:rPr lang="de-DE" sz="2800" dirty="0"/>
              <a:t>Omega-3-Fettsäuren bei Arthritis-Schmerzen</a:t>
            </a:r>
          </a:p>
        </p:txBody>
      </p:sp>
      <p:sp>
        <p:nvSpPr>
          <p:cNvPr id="4" name="Inhaltsplatzhalter 3"/>
          <p:cNvSpPr>
            <a:spLocks noGrp="1"/>
          </p:cNvSpPr>
          <p:nvPr>
            <p:ph sz="quarter" idx="1"/>
          </p:nvPr>
        </p:nvSpPr>
        <p:spPr/>
        <p:txBody>
          <a:bodyPr/>
          <a:lstStyle/>
          <a:p>
            <a:r>
              <a:rPr lang="de-DE" dirty="0" err="1" smtClean="0"/>
              <a:t>Cochrane</a:t>
            </a:r>
            <a:r>
              <a:rPr lang="de-DE" dirty="0" smtClean="0"/>
              <a:t>-Analyse</a:t>
            </a:r>
            <a:br>
              <a:rPr lang="de-DE" dirty="0" smtClean="0"/>
            </a:br>
            <a:r>
              <a:rPr lang="de-DE" dirty="0" smtClean="0"/>
              <a:t>von 30 Studien</a:t>
            </a:r>
          </a:p>
          <a:p>
            <a:r>
              <a:rPr lang="de-DE" dirty="0" smtClean="0"/>
              <a:t>Signifikant für RA,</a:t>
            </a:r>
            <a:br>
              <a:rPr lang="de-DE" dirty="0" smtClean="0"/>
            </a:br>
            <a:r>
              <a:rPr lang="de-DE" dirty="0" smtClean="0"/>
              <a:t>nicht für Arthrose</a:t>
            </a:r>
          </a:p>
          <a:p>
            <a:r>
              <a:rPr lang="de-DE" dirty="0" smtClean="0"/>
              <a:t>Qualität mäßig</a:t>
            </a:r>
            <a:endParaRPr lang="de-DE"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85" t="12890" r="28880" b="13025"/>
          <a:stretch/>
        </p:blipFill>
        <p:spPr bwMode="auto">
          <a:xfrm>
            <a:off x="4803216" y="1467136"/>
            <a:ext cx="5864784" cy="539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1524000" y="6227059"/>
            <a:ext cx="3256020" cy="584775"/>
          </a:xfrm>
          <a:prstGeom prst="rect">
            <a:avLst/>
          </a:prstGeom>
          <a:solidFill>
            <a:schemeClr val="bg1"/>
          </a:solidFill>
        </p:spPr>
        <p:txBody>
          <a:bodyPr wrap="none" rtlCol="0">
            <a:spAutoFit/>
          </a:bodyPr>
          <a:lstStyle/>
          <a:p>
            <a:pPr algn="l">
              <a:defRPr/>
            </a:pPr>
            <a:r>
              <a:rPr lang="de-DE" sz="1600" dirty="0" err="1">
                <a:solidFill>
                  <a:prstClr val="black"/>
                </a:solidFill>
                <a:latin typeface="Gill Sans MT"/>
              </a:rPr>
              <a:t>Senftleber</a:t>
            </a:r>
            <a:r>
              <a:rPr lang="de-DE" sz="1600" dirty="0">
                <a:solidFill>
                  <a:prstClr val="black"/>
                </a:solidFill>
                <a:latin typeface="Gill Sans MT"/>
              </a:rPr>
              <a:t>, NK, </a:t>
            </a:r>
            <a:r>
              <a:rPr lang="fr-FR" sz="1600" dirty="0" err="1">
                <a:solidFill>
                  <a:prstClr val="black"/>
                </a:solidFill>
                <a:latin typeface="Gill Sans MT"/>
              </a:rPr>
              <a:t>Nutrients</a:t>
            </a:r>
            <a:r>
              <a:rPr lang="fr-FR" sz="1600" dirty="0">
                <a:solidFill>
                  <a:prstClr val="black"/>
                </a:solidFill>
                <a:latin typeface="Gill Sans MT"/>
              </a:rPr>
              <a:t> 2017, 9, 42;</a:t>
            </a:r>
          </a:p>
          <a:p>
            <a:pPr algn="l">
              <a:defRPr/>
            </a:pPr>
            <a:r>
              <a:rPr lang="fr-FR" sz="1600" dirty="0">
                <a:solidFill>
                  <a:prstClr val="black"/>
                </a:solidFill>
                <a:latin typeface="Gill Sans MT"/>
              </a:rPr>
              <a:t> doi:10.3390/nu9010042</a:t>
            </a:r>
            <a:endParaRPr lang="de-DE" sz="1600" dirty="0">
              <a:solidFill>
                <a:prstClr val="black"/>
              </a:solidFill>
              <a:latin typeface="Gill Sans MT"/>
            </a:endParaRPr>
          </a:p>
        </p:txBody>
      </p:sp>
      <p:grpSp>
        <p:nvGrpSpPr>
          <p:cNvPr id="6" name="Gruppieren 5"/>
          <p:cNvGrpSpPr/>
          <p:nvPr/>
        </p:nvGrpSpPr>
        <p:grpSpPr>
          <a:xfrm>
            <a:off x="1524001" y="4450769"/>
            <a:ext cx="9007527" cy="2361064"/>
            <a:chOff x="110884" y="3671248"/>
            <a:chExt cx="9007527" cy="2361064"/>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722" t="53358" r="35330" b="32530"/>
            <a:stretch/>
          </p:blipFill>
          <p:spPr bwMode="auto">
            <a:xfrm>
              <a:off x="110884" y="3671248"/>
              <a:ext cx="9007527" cy="236106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feld 4"/>
            <p:cNvSpPr txBox="1"/>
            <p:nvPr/>
          </p:nvSpPr>
          <p:spPr>
            <a:xfrm>
              <a:off x="2822538" y="5570647"/>
              <a:ext cx="1936749" cy="461665"/>
            </a:xfrm>
            <a:prstGeom prst="rect">
              <a:avLst/>
            </a:prstGeom>
            <a:solidFill>
              <a:schemeClr val="accent4">
                <a:lumMod val="60000"/>
                <a:lumOff val="40000"/>
              </a:schemeClr>
            </a:solidFill>
          </p:spPr>
          <p:txBody>
            <a:bodyPr wrap="none" rtlCol="0">
              <a:spAutoFit/>
            </a:bodyPr>
            <a:lstStyle/>
            <a:p>
              <a:pPr>
                <a:defRPr/>
              </a:pPr>
              <a:r>
                <a:rPr lang="de-DE" dirty="0">
                  <a:solidFill>
                    <a:prstClr val="black"/>
                  </a:solidFill>
                  <a:latin typeface="Gill Sans MT"/>
                </a:rPr>
                <a:t>Fischöl besser</a:t>
              </a:r>
            </a:p>
          </p:txBody>
        </p:sp>
        <p:sp>
          <p:nvSpPr>
            <p:cNvPr id="10" name="Textfeld 9"/>
            <p:cNvSpPr txBox="1"/>
            <p:nvPr/>
          </p:nvSpPr>
          <p:spPr>
            <a:xfrm>
              <a:off x="4904609" y="5556999"/>
              <a:ext cx="2253630" cy="461665"/>
            </a:xfrm>
            <a:prstGeom prst="rect">
              <a:avLst/>
            </a:prstGeom>
            <a:solidFill>
              <a:schemeClr val="accent4">
                <a:lumMod val="60000"/>
                <a:lumOff val="40000"/>
              </a:schemeClr>
            </a:solidFill>
          </p:spPr>
          <p:txBody>
            <a:bodyPr wrap="none" rtlCol="0">
              <a:spAutoFit/>
            </a:bodyPr>
            <a:lstStyle/>
            <a:p>
              <a:pPr>
                <a:defRPr/>
              </a:pPr>
              <a:r>
                <a:rPr lang="de-DE" dirty="0">
                  <a:solidFill>
                    <a:prstClr val="black"/>
                  </a:solidFill>
                  <a:latin typeface="Gill Sans MT"/>
                </a:rPr>
                <a:t>Kontrolle besser</a:t>
              </a:r>
            </a:p>
          </p:txBody>
        </p:sp>
      </p:grpSp>
    </p:spTree>
    <p:extLst>
      <p:ext uri="{BB962C8B-B14F-4D97-AF65-F5344CB8AC3E}">
        <p14:creationId xmlns:p14="http://schemas.microsoft.com/office/powerpoint/2010/main" val="368088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2495826" y="6526765"/>
            <a:ext cx="85344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defRPr/>
            </a:pPr>
            <a:r>
              <a:rPr lang="it-IT" sz="1600" dirty="0" err="1">
                <a:solidFill>
                  <a:prstClr val="black"/>
                </a:solidFill>
                <a:latin typeface="Arial" charset="0"/>
              </a:rPr>
              <a:t>Alipour</a:t>
            </a:r>
            <a:r>
              <a:rPr lang="it-IT" sz="1600" dirty="0">
                <a:solidFill>
                  <a:prstClr val="black"/>
                </a:solidFill>
                <a:latin typeface="Arial" charset="0"/>
              </a:rPr>
              <a:t> et al, </a:t>
            </a:r>
            <a:r>
              <a:rPr lang="it-IT" sz="1600" dirty="0" err="1">
                <a:solidFill>
                  <a:prstClr val="black"/>
                </a:solidFill>
                <a:latin typeface="Arial" charset="0"/>
              </a:rPr>
              <a:t>Int</a:t>
            </a:r>
            <a:r>
              <a:rPr lang="it-IT" sz="1600" dirty="0">
                <a:solidFill>
                  <a:prstClr val="black"/>
                </a:solidFill>
                <a:latin typeface="Arial" charset="0"/>
              </a:rPr>
              <a:t> J </a:t>
            </a:r>
            <a:r>
              <a:rPr lang="it-IT" sz="1600" dirty="0" err="1">
                <a:solidFill>
                  <a:prstClr val="black"/>
                </a:solidFill>
                <a:latin typeface="Arial" charset="0"/>
              </a:rPr>
              <a:t>Rheum</a:t>
            </a:r>
            <a:r>
              <a:rPr lang="it-IT" sz="1600" dirty="0">
                <a:solidFill>
                  <a:prstClr val="black"/>
                </a:solidFill>
                <a:latin typeface="Arial" charset="0"/>
              </a:rPr>
              <a:t> </a:t>
            </a:r>
            <a:r>
              <a:rPr lang="it-IT" sz="1600" dirty="0" err="1">
                <a:solidFill>
                  <a:prstClr val="black"/>
                </a:solidFill>
                <a:latin typeface="Arial" charset="0"/>
              </a:rPr>
              <a:t>Dis</a:t>
            </a:r>
            <a:r>
              <a:rPr lang="it-IT" sz="1600" dirty="0">
                <a:solidFill>
                  <a:prstClr val="black"/>
                </a:solidFill>
                <a:latin typeface="Arial" charset="0"/>
              </a:rPr>
              <a:t> 17:519-27, 2014</a:t>
            </a:r>
            <a:endParaRPr lang="en-US" sz="1600" dirty="0">
              <a:solidFill>
                <a:prstClr val="black"/>
              </a:solidFill>
              <a:latin typeface="Arial" charset="0"/>
            </a:endParaRPr>
          </a:p>
        </p:txBody>
      </p:sp>
      <p:sp>
        <p:nvSpPr>
          <p:cNvPr id="116740" name="Rectangle 4"/>
          <p:cNvSpPr>
            <a:spLocks noGrp="1" noChangeArrowheads="1"/>
          </p:cNvSpPr>
          <p:nvPr>
            <p:ph type="title"/>
          </p:nvPr>
        </p:nvSpPr>
        <p:spPr>
          <a:xfrm>
            <a:off x="2008496" y="0"/>
            <a:ext cx="8229600" cy="990600"/>
          </a:xfrm>
        </p:spPr>
        <p:txBody>
          <a:bodyPr>
            <a:normAutofit fontScale="90000"/>
          </a:bodyPr>
          <a:lstStyle/>
          <a:p>
            <a:pPr eaLnBrk="1" hangingPunct="1"/>
            <a:r>
              <a:rPr lang="en-US" dirty="0" smtClean="0"/>
              <a:t>Supplementation </a:t>
            </a:r>
            <a:br>
              <a:rPr lang="en-US" dirty="0" smtClean="0"/>
            </a:br>
            <a:r>
              <a:rPr lang="en-US" dirty="0" err="1" smtClean="0"/>
              <a:t>mit</a:t>
            </a:r>
            <a:r>
              <a:rPr lang="en-US" dirty="0" smtClean="0"/>
              <a:t> Lactobacillus </a:t>
            </a:r>
            <a:r>
              <a:rPr lang="en-US" dirty="0" err="1" smtClean="0"/>
              <a:t>Casei</a:t>
            </a:r>
            <a:r>
              <a:rPr lang="en-US" dirty="0" smtClean="0"/>
              <a:t> </a:t>
            </a:r>
            <a:r>
              <a:rPr lang="en-US" dirty="0" err="1" smtClean="0"/>
              <a:t>bei</a:t>
            </a:r>
            <a:r>
              <a:rPr lang="en-US" dirty="0" smtClean="0"/>
              <a:t> RA</a:t>
            </a:r>
          </a:p>
        </p:txBody>
      </p:sp>
      <p:sp>
        <p:nvSpPr>
          <p:cNvPr id="2" name="Inhaltsplatzhalter 1"/>
          <p:cNvSpPr>
            <a:spLocks noGrp="1"/>
          </p:cNvSpPr>
          <p:nvPr>
            <p:ph sz="quarter" idx="1"/>
          </p:nvPr>
        </p:nvSpPr>
        <p:spPr/>
        <p:txBody>
          <a:bodyPr/>
          <a:lstStyle/>
          <a:p>
            <a:r>
              <a:rPr lang="de-DE" dirty="0" smtClean="0"/>
              <a:t>Behandlung von Patientinnen mit RA für 8 Wochen</a:t>
            </a:r>
          </a:p>
          <a:p>
            <a:pPr lvl="1"/>
            <a:r>
              <a:rPr lang="de-DE" dirty="0" smtClean="0"/>
              <a:t>24 mit Placebo</a:t>
            </a:r>
          </a:p>
          <a:p>
            <a:pPr lvl="1"/>
            <a:r>
              <a:rPr lang="de-DE" dirty="0" smtClean="0"/>
              <a:t>22 mit 1 Kapsel L. </a:t>
            </a:r>
            <a:r>
              <a:rPr lang="de-DE" dirty="0" err="1" smtClean="0"/>
              <a:t>casei</a:t>
            </a:r>
            <a:r>
              <a:rPr lang="de-DE" dirty="0" smtClean="0"/>
              <a:t> pro Tag</a:t>
            </a:r>
          </a:p>
          <a:p>
            <a:r>
              <a:rPr lang="de-DE" dirty="0" smtClean="0"/>
              <a:t>Ergebnisse:			Placebo	</a:t>
            </a:r>
            <a:r>
              <a:rPr lang="de-DE" dirty="0" err="1" smtClean="0"/>
              <a:t>Verum</a:t>
            </a:r>
            <a:endParaRPr lang="de-DE" dirty="0" smtClean="0"/>
          </a:p>
          <a:p>
            <a:r>
              <a:rPr lang="de-DE" dirty="0" smtClean="0"/>
              <a:t>DAS28			2,3   2,2	2,6    2,1     p:0,03</a:t>
            </a:r>
          </a:p>
          <a:p>
            <a:r>
              <a:rPr lang="de-DE" dirty="0" smtClean="0"/>
              <a:t>Geschwollene Gel. 	1,0   1,0	0,0    0,0</a:t>
            </a:r>
          </a:p>
          <a:p>
            <a:r>
              <a:rPr lang="de-DE" dirty="0" smtClean="0"/>
              <a:t>Schmerzhafte Gel.		0,0   0,0	0,0    0,0</a:t>
            </a:r>
          </a:p>
          <a:p>
            <a:pPr lvl="1"/>
            <a:endParaRPr lang="de-DE" dirty="0"/>
          </a:p>
        </p:txBody>
      </p:sp>
      <p:sp>
        <p:nvSpPr>
          <p:cNvPr id="4" name="Pfeil nach rechts 3"/>
          <p:cNvSpPr/>
          <p:nvPr/>
        </p:nvSpPr>
        <p:spPr>
          <a:xfrm>
            <a:off x="6164239" y="3057097"/>
            <a:ext cx="177421" cy="382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
        <p:nvSpPr>
          <p:cNvPr id="8" name="Pfeil nach rechts 7"/>
          <p:cNvSpPr/>
          <p:nvPr/>
        </p:nvSpPr>
        <p:spPr>
          <a:xfrm>
            <a:off x="6164239" y="3537039"/>
            <a:ext cx="177421" cy="382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
        <p:nvSpPr>
          <p:cNvPr id="9" name="Pfeil nach rechts 8"/>
          <p:cNvSpPr/>
          <p:nvPr/>
        </p:nvSpPr>
        <p:spPr>
          <a:xfrm>
            <a:off x="6164239" y="3973768"/>
            <a:ext cx="177421" cy="382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
        <p:nvSpPr>
          <p:cNvPr id="10" name="Pfeil nach rechts 9"/>
          <p:cNvSpPr/>
          <p:nvPr/>
        </p:nvSpPr>
        <p:spPr>
          <a:xfrm>
            <a:off x="8077200" y="3057097"/>
            <a:ext cx="177421" cy="382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
        <p:nvSpPr>
          <p:cNvPr id="11" name="Pfeil nach rechts 10"/>
          <p:cNvSpPr/>
          <p:nvPr/>
        </p:nvSpPr>
        <p:spPr>
          <a:xfrm>
            <a:off x="8077200" y="3537039"/>
            <a:ext cx="177421" cy="382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
        <p:nvSpPr>
          <p:cNvPr id="12" name="Pfeil nach rechts 11"/>
          <p:cNvSpPr/>
          <p:nvPr/>
        </p:nvSpPr>
        <p:spPr>
          <a:xfrm>
            <a:off x="8077200" y="3973768"/>
            <a:ext cx="177421" cy="382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3" t="1747" r="30803" b="25336"/>
          <a:stretch/>
        </p:blipFill>
        <p:spPr bwMode="auto">
          <a:xfrm>
            <a:off x="1844720" y="23774"/>
            <a:ext cx="8340813" cy="683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46" t="59095" r="31511" b="26780"/>
          <a:stretch/>
        </p:blipFill>
        <p:spPr bwMode="auto">
          <a:xfrm>
            <a:off x="1735539" y="4615133"/>
            <a:ext cx="8559177" cy="2076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3709061" y="23775"/>
            <a:ext cx="6768935" cy="2458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3600" dirty="0">
                <a:solidFill>
                  <a:prstClr val="white"/>
                </a:solidFill>
                <a:latin typeface="Gill Sans MT"/>
              </a:rPr>
              <a:t>Probiotika bei </a:t>
            </a:r>
          </a:p>
          <a:p>
            <a:pPr>
              <a:defRPr/>
            </a:pPr>
            <a:r>
              <a:rPr lang="de-DE" sz="3600" dirty="0">
                <a:solidFill>
                  <a:prstClr val="white"/>
                </a:solidFill>
                <a:latin typeface="Gill Sans MT"/>
              </a:rPr>
              <a:t>Rheumatoider Arthritis</a:t>
            </a:r>
          </a:p>
        </p:txBody>
      </p:sp>
    </p:spTree>
    <p:extLst>
      <p:ext uri="{BB962C8B-B14F-4D97-AF65-F5344CB8AC3E}">
        <p14:creationId xmlns:p14="http://schemas.microsoft.com/office/powerpoint/2010/main" val="309721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2495826" y="6526765"/>
            <a:ext cx="85344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defRPr/>
            </a:pPr>
            <a:r>
              <a:rPr lang="it-IT" sz="1600" dirty="0" err="1">
                <a:solidFill>
                  <a:prstClr val="black"/>
                </a:solidFill>
                <a:latin typeface="Arial" charset="0"/>
              </a:rPr>
              <a:t>Alipour</a:t>
            </a:r>
            <a:r>
              <a:rPr lang="it-IT" sz="1600" dirty="0">
                <a:solidFill>
                  <a:prstClr val="black"/>
                </a:solidFill>
                <a:latin typeface="Arial" charset="0"/>
              </a:rPr>
              <a:t> et al, </a:t>
            </a:r>
            <a:r>
              <a:rPr lang="it-IT" sz="1600" dirty="0" err="1">
                <a:solidFill>
                  <a:prstClr val="black"/>
                </a:solidFill>
                <a:latin typeface="Arial" charset="0"/>
              </a:rPr>
              <a:t>Int</a:t>
            </a:r>
            <a:r>
              <a:rPr lang="it-IT" sz="1600" dirty="0">
                <a:solidFill>
                  <a:prstClr val="black"/>
                </a:solidFill>
                <a:latin typeface="Arial" charset="0"/>
              </a:rPr>
              <a:t> J </a:t>
            </a:r>
            <a:r>
              <a:rPr lang="it-IT" sz="1600" dirty="0" err="1">
                <a:solidFill>
                  <a:prstClr val="black"/>
                </a:solidFill>
                <a:latin typeface="Arial" charset="0"/>
              </a:rPr>
              <a:t>Rheum</a:t>
            </a:r>
            <a:r>
              <a:rPr lang="it-IT" sz="1600" dirty="0">
                <a:solidFill>
                  <a:prstClr val="black"/>
                </a:solidFill>
                <a:latin typeface="Arial" charset="0"/>
              </a:rPr>
              <a:t> </a:t>
            </a:r>
            <a:r>
              <a:rPr lang="it-IT" sz="1600" dirty="0" err="1">
                <a:solidFill>
                  <a:prstClr val="black"/>
                </a:solidFill>
                <a:latin typeface="Arial" charset="0"/>
              </a:rPr>
              <a:t>Dis</a:t>
            </a:r>
            <a:r>
              <a:rPr lang="it-IT" sz="1600" dirty="0">
                <a:solidFill>
                  <a:prstClr val="black"/>
                </a:solidFill>
                <a:latin typeface="Arial" charset="0"/>
              </a:rPr>
              <a:t> 17:519-27, 2014</a:t>
            </a:r>
            <a:endParaRPr lang="en-US" sz="1600" dirty="0">
              <a:solidFill>
                <a:prstClr val="black"/>
              </a:solidFill>
              <a:latin typeface="Arial" charset="0"/>
            </a:endParaRPr>
          </a:p>
        </p:txBody>
      </p:sp>
      <p:sp>
        <p:nvSpPr>
          <p:cNvPr id="116740" name="Rectangle 4"/>
          <p:cNvSpPr>
            <a:spLocks noGrp="1" noChangeArrowheads="1"/>
          </p:cNvSpPr>
          <p:nvPr>
            <p:ph type="title"/>
          </p:nvPr>
        </p:nvSpPr>
        <p:spPr>
          <a:xfrm>
            <a:off x="2008496" y="0"/>
            <a:ext cx="8229600" cy="990600"/>
          </a:xfrm>
        </p:spPr>
        <p:txBody>
          <a:bodyPr>
            <a:normAutofit fontScale="90000"/>
          </a:bodyPr>
          <a:lstStyle/>
          <a:p>
            <a:pPr eaLnBrk="1" hangingPunct="1"/>
            <a:r>
              <a:rPr lang="en-US" dirty="0" err="1" smtClean="0"/>
              <a:t>Nahrungsergänzung</a:t>
            </a:r>
            <a:r>
              <a:rPr lang="en-US" dirty="0" smtClean="0"/>
              <a:t> </a:t>
            </a:r>
            <a:r>
              <a:rPr lang="en-US" dirty="0" err="1" smtClean="0"/>
              <a:t>mit</a:t>
            </a:r>
            <a:r>
              <a:rPr lang="en-US" dirty="0" smtClean="0"/>
              <a:t/>
            </a:r>
            <a:br>
              <a:rPr lang="en-US" dirty="0" smtClean="0"/>
            </a:br>
            <a:r>
              <a:rPr lang="en-US" dirty="0" err="1" smtClean="0"/>
              <a:t>mit</a:t>
            </a:r>
            <a:r>
              <a:rPr lang="en-US" dirty="0" smtClean="0"/>
              <a:t> Lactobacillus </a:t>
            </a:r>
            <a:r>
              <a:rPr lang="en-US" dirty="0" err="1" smtClean="0"/>
              <a:t>Casei</a:t>
            </a:r>
            <a:r>
              <a:rPr lang="en-US" dirty="0" smtClean="0"/>
              <a:t> </a:t>
            </a:r>
            <a:r>
              <a:rPr lang="en-US" dirty="0" err="1" smtClean="0"/>
              <a:t>bei</a:t>
            </a:r>
            <a:r>
              <a:rPr lang="en-US" dirty="0" smtClean="0"/>
              <a:t> RA</a:t>
            </a:r>
          </a:p>
        </p:txBody>
      </p:sp>
      <p:sp>
        <p:nvSpPr>
          <p:cNvPr id="2" name="Inhaltsplatzhalter 1"/>
          <p:cNvSpPr>
            <a:spLocks noGrp="1"/>
          </p:cNvSpPr>
          <p:nvPr>
            <p:ph sz="quarter" idx="1"/>
          </p:nvPr>
        </p:nvSpPr>
        <p:spPr/>
        <p:txBody>
          <a:bodyPr/>
          <a:lstStyle/>
          <a:p>
            <a:r>
              <a:rPr lang="de-DE" dirty="0" smtClean="0"/>
              <a:t>Behandlung von Patientinnen mit RA für 8 Wochen</a:t>
            </a:r>
          </a:p>
          <a:p>
            <a:pPr lvl="1"/>
            <a:r>
              <a:rPr lang="de-DE" dirty="0" smtClean="0"/>
              <a:t>24 mit Placebo</a:t>
            </a:r>
          </a:p>
          <a:p>
            <a:pPr lvl="1"/>
            <a:r>
              <a:rPr lang="de-DE" dirty="0" smtClean="0"/>
              <a:t>22 mit einer Kapsel </a:t>
            </a:r>
            <a:r>
              <a:rPr lang="de-DE" dirty="0" err="1" smtClean="0"/>
              <a:t>Lactobacillus</a:t>
            </a:r>
            <a:r>
              <a:rPr lang="de-DE" dirty="0" smtClean="0"/>
              <a:t> </a:t>
            </a:r>
            <a:r>
              <a:rPr lang="de-DE" dirty="0" err="1" smtClean="0"/>
              <a:t>casei</a:t>
            </a:r>
            <a:r>
              <a:rPr lang="de-DE" dirty="0" smtClean="0"/>
              <a:t> pro Tag</a:t>
            </a:r>
          </a:p>
          <a:p>
            <a:pPr lvl="1"/>
            <a:endParaRPr lang="de-DE" dirty="0"/>
          </a:p>
          <a:p>
            <a:pPr lvl="1"/>
            <a:endParaRPr lang="de-DE" dirty="0" smtClean="0"/>
          </a:p>
          <a:p>
            <a:r>
              <a:rPr lang="de-DE" dirty="0" smtClean="0"/>
              <a:t>Ergebnisse:			Placebo	</a:t>
            </a:r>
            <a:r>
              <a:rPr lang="de-DE" dirty="0" err="1" smtClean="0"/>
              <a:t>Lactobacillus</a:t>
            </a:r>
            <a:endParaRPr lang="de-DE" dirty="0" smtClean="0"/>
          </a:p>
          <a:p>
            <a:r>
              <a:rPr lang="de-DE" dirty="0" smtClean="0"/>
              <a:t>DAS28			2,3     2,2	2,6    2,1     p:0,03</a:t>
            </a:r>
          </a:p>
          <a:p>
            <a:r>
              <a:rPr lang="de-DE" dirty="0" smtClean="0"/>
              <a:t>Geschwollene Gelenke 	1,0     1,0	0,0    0,0</a:t>
            </a:r>
          </a:p>
          <a:p>
            <a:r>
              <a:rPr lang="de-DE" dirty="0" smtClean="0"/>
              <a:t>Schmerzhafte Gelenke	0,0     0,0	0,0    0,0</a:t>
            </a:r>
          </a:p>
          <a:p>
            <a:pPr lvl="1"/>
            <a:endParaRPr lang="de-DE" dirty="0"/>
          </a:p>
        </p:txBody>
      </p:sp>
      <p:sp>
        <p:nvSpPr>
          <p:cNvPr id="4" name="Pfeil nach rechts 3"/>
          <p:cNvSpPr/>
          <p:nvPr/>
        </p:nvSpPr>
        <p:spPr>
          <a:xfrm>
            <a:off x="4855312" y="4009406"/>
            <a:ext cx="177421" cy="19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
        <p:nvSpPr>
          <p:cNvPr id="8" name="Pfeil nach rechts 7"/>
          <p:cNvSpPr/>
          <p:nvPr/>
        </p:nvSpPr>
        <p:spPr>
          <a:xfrm>
            <a:off x="4855312" y="4489348"/>
            <a:ext cx="177421" cy="19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
        <p:nvSpPr>
          <p:cNvPr id="9" name="Pfeil nach rechts 8"/>
          <p:cNvSpPr/>
          <p:nvPr/>
        </p:nvSpPr>
        <p:spPr>
          <a:xfrm>
            <a:off x="4855312" y="4926077"/>
            <a:ext cx="177421" cy="19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
        <p:nvSpPr>
          <p:cNvPr id="10" name="Pfeil nach rechts 9"/>
          <p:cNvSpPr/>
          <p:nvPr/>
        </p:nvSpPr>
        <p:spPr>
          <a:xfrm>
            <a:off x="6693567" y="4009406"/>
            <a:ext cx="177421" cy="191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
        <p:nvSpPr>
          <p:cNvPr id="11" name="Pfeil nach rechts 10"/>
          <p:cNvSpPr/>
          <p:nvPr/>
        </p:nvSpPr>
        <p:spPr>
          <a:xfrm>
            <a:off x="6693567" y="4489348"/>
            <a:ext cx="177421" cy="191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
        <p:nvSpPr>
          <p:cNvPr id="12" name="Pfeil nach rechts 11"/>
          <p:cNvSpPr/>
          <p:nvPr/>
        </p:nvSpPr>
        <p:spPr>
          <a:xfrm>
            <a:off x="6693567" y="4926077"/>
            <a:ext cx="177421" cy="191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Tree>
    <p:extLst>
      <p:ext uri="{BB962C8B-B14F-4D97-AF65-F5344CB8AC3E}">
        <p14:creationId xmlns:p14="http://schemas.microsoft.com/office/powerpoint/2010/main" val="4019009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en-US" sz="2400" dirty="0" err="1"/>
              <a:t>Einweisungen</a:t>
            </a:r>
            <a:r>
              <a:rPr lang="en-US" sz="2400" dirty="0"/>
              <a:t> in die </a:t>
            </a:r>
            <a:r>
              <a:rPr lang="en-US" sz="2400" dirty="0" err="1"/>
              <a:t>Notfallambulanz</a:t>
            </a:r>
            <a:r>
              <a:rPr lang="en-US" sz="2400" dirty="0"/>
              <a:t> </a:t>
            </a:r>
            <a:r>
              <a:rPr lang="en-US" sz="2400" dirty="0" err="1"/>
              <a:t>wegen</a:t>
            </a:r>
            <a:r>
              <a:rPr lang="en-US" sz="2400" dirty="0"/>
              <a:t> </a:t>
            </a:r>
            <a:r>
              <a:rPr lang="en-US" sz="2400" dirty="0" err="1"/>
              <a:t>Nebenwirkungen</a:t>
            </a:r>
            <a:r>
              <a:rPr lang="en-US" sz="2400" dirty="0"/>
              <a:t> von </a:t>
            </a:r>
            <a:r>
              <a:rPr lang="en-US" sz="2400" dirty="0" err="1"/>
              <a:t>Nahrungsergänzungsmitteln</a:t>
            </a:r>
            <a:endParaRPr lang="de-DE" sz="2400" dirty="0"/>
          </a:p>
        </p:txBody>
      </p:sp>
      <p:sp>
        <p:nvSpPr>
          <p:cNvPr id="4" name="Textfeld 3"/>
          <p:cNvSpPr txBox="1"/>
          <p:nvPr/>
        </p:nvSpPr>
        <p:spPr>
          <a:xfrm>
            <a:off x="2441786" y="6415336"/>
            <a:ext cx="5031827" cy="369332"/>
          </a:xfrm>
          <a:prstGeom prst="rect">
            <a:avLst/>
          </a:prstGeom>
          <a:noFill/>
        </p:spPr>
        <p:txBody>
          <a:bodyPr wrap="none" rtlCol="0">
            <a:spAutoFit/>
          </a:bodyPr>
          <a:lstStyle/>
          <a:p>
            <a:pPr algn="l" eaLnBrk="1" fontAlgn="auto" hangingPunct="1">
              <a:spcBef>
                <a:spcPts val="0"/>
              </a:spcBef>
              <a:spcAft>
                <a:spcPts val="0"/>
              </a:spcAft>
              <a:defRPr/>
            </a:pPr>
            <a:r>
              <a:rPr lang="de-DE" sz="1800" dirty="0">
                <a:solidFill>
                  <a:prstClr val="black"/>
                </a:solidFill>
                <a:latin typeface="Gill Sans MT"/>
              </a:rPr>
              <a:t>Geller, A. I. et al.; N Engl J </a:t>
            </a:r>
            <a:r>
              <a:rPr lang="de-DE" sz="1800" dirty="0" err="1">
                <a:solidFill>
                  <a:prstClr val="black"/>
                </a:solidFill>
                <a:latin typeface="Gill Sans MT"/>
              </a:rPr>
              <a:t>Med</a:t>
            </a:r>
            <a:r>
              <a:rPr lang="de-DE" sz="1800" dirty="0">
                <a:solidFill>
                  <a:prstClr val="black"/>
                </a:solidFill>
                <a:latin typeface="Gill Sans MT"/>
              </a:rPr>
              <a:t> 373: 1531-1540, 2015</a:t>
            </a:r>
          </a:p>
        </p:txBody>
      </p:sp>
      <p:pic>
        <p:nvPicPr>
          <p:cNvPr id="1026" name="Picture 2"/>
          <p:cNvPicPr>
            <a:picLocks noGrp="1" noChangeAspect="1" noChangeArrowheads="1"/>
          </p:cNvPicPr>
          <p:nvPr>
            <p:ph sz="quarter" idx="1"/>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74020" y="1501255"/>
            <a:ext cx="9027652" cy="4380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7019" t="22689" r="28804"/>
          <a:stretch/>
        </p:blipFill>
        <p:spPr bwMode="auto">
          <a:xfrm>
            <a:off x="6764741" y="2497542"/>
            <a:ext cx="1279811" cy="338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bgerundetes Rechteck 1"/>
          <p:cNvSpPr/>
          <p:nvPr/>
        </p:nvSpPr>
        <p:spPr>
          <a:xfrm>
            <a:off x="6764741" y="2269787"/>
            <a:ext cx="1279811" cy="37354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de-DE">
              <a:solidFill>
                <a:prstClr val="white"/>
              </a:solidFill>
              <a:latin typeface="Gill Sans MT"/>
            </a:endParaRPr>
          </a:p>
        </p:txBody>
      </p:sp>
    </p:spTree>
    <p:extLst>
      <p:ext uri="{BB962C8B-B14F-4D97-AF65-F5344CB8AC3E}">
        <p14:creationId xmlns:p14="http://schemas.microsoft.com/office/powerpoint/2010/main" val="324486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75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2157453" y="262006"/>
            <a:ext cx="8020215" cy="6178059"/>
          </a:xfrm>
          <a:prstGeom prst="rect">
            <a:avLst/>
          </a:prstGeom>
          <a:ln>
            <a:solidFill>
              <a:schemeClr val="accent2">
                <a:lumMod val="50000"/>
              </a:schemeClr>
            </a:solidFill>
          </a:ln>
        </p:spPr>
      </p:pic>
    </p:spTree>
    <p:extLst>
      <p:ext uri="{BB962C8B-B14F-4D97-AF65-F5344CB8AC3E}">
        <p14:creationId xmlns:p14="http://schemas.microsoft.com/office/powerpoint/2010/main" val="405071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7488" y="6381328"/>
            <a:ext cx="5928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smtClean="0">
                <a:ln>
                  <a:noFill/>
                </a:ln>
                <a:solidFill>
                  <a:prstClr val="black"/>
                </a:solidFill>
                <a:effectLst/>
                <a:uLnTx/>
                <a:uFillTx/>
                <a:latin typeface="Gill Sans MT"/>
                <a:ea typeface="+mn-ea"/>
                <a:cs typeface="+mn-cs"/>
              </a:rPr>
              <a:t>Zhang, J. et al.; </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ACR 2024: Poster Session B, Abstract </a:t>
            </a:r>
            <a:r>
              <a:rPr kumimoji="0" lang="de-DE" sz="1800" b="0" i="0" u="none" strike="noStrike" kern="1200" cap="none" spc="0" normalizeH="0" baseline="0" noProof="0" dirty="0" err="1" smtClean="0">
                <a:ln>
                  <a:noFill/>
                </a:ln>
                <a:solidFill>
                  <a:prstClr val="black"/>
                </a:solidFill>
                <a:effectLst/>
                <a:uLnTx/>
                <a:uFillTx/>
                <a:latin typeface="Gill Sans MT"/>
                <a:ea typeface="+mn-ea"/>
                <a:cs typeface="+mn-cs"/>
              </a:rPr>
              <a:t>No</a:t>
            </a:r>
            <a:r>
              <a:rPr kumimoji="0" lang="de-DE" sz="1800" b="0" i="0" u="none" strike="noStrike" kern="1200" cap="none" spc="0" normalizeH="0" baseline="0" noProof="0" dirty="0" smtClean="0">
                <a:ln>
                  <a:noFill/>
                </a:ln>
                <a:solidFill>
                  <a:prstClr val="black"/>
                </a:solidFill>
                <a:effectLst/>
                <a:uLnTx/>
                <a:uFillTx/>
                <a:latin typeface="Gill Sans MT"/>
                <a:ea typeface="+mn-ea"/>
                <a:cs typeface="+mn-cs"/>
              </a:rPr>
              <a:t>. 1325</a:t>
            </a:r>
            <a:endParaRPr kumimoji="0" lang="de-DE"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Inhaltsplatzhalter 4"/>
          <p:cNvPicPr>
            <a:picLocks noGrp="1" noChangeAspect="1"/>
          </p:cNvPicPr>
          <p:nvPr>
            <p:ph sz="quarter" idx="1"/>
          </p:nvPr>
        </p:nvPicPr>
        <p:blipFill>
          <a:blip r:embed="rId3"/>
          <a:stretch>
            <a:fillRect/>
          </a:stretch>
        </p:blipFill>
        <p:spPr>
          <a:xfrm>
            <a:off x="6024283" y="3674315"/>
            <a:ext cx="143435" cy="26894"/>
          </a:xfrm>
          <a:prstGeom prst="rect">
            <a:avLst/>
          </a:prstGeom>
        </p:spPr>
      </p:pic>
      <p:sp>
        <p:nvSpPr>
          <p:cNvPr id="9" name="AutoShape 3"/>
          <p:cNvSpPr>
            <a:spLocks noChangeAspect="1" noChangeArrowheads="1" noTextEdit="1"/>
          </p:cNvSpPr>
          <p:nvPr/>
        </p:nvSpPr>
        <p:spPr bwMode="auto">
          <a:xfrm>
            <a:off x="2584028" y="1245233"/>
            <a:ext cx="7023943" cy="49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Rechteck 7"/>
          <p:cNvSpPr/>
          <p:nvPr/>
        </p:nvSpPr>
        <p:spPr>
          <a:xfrm>
            <a:off x="384667" y="165745"/>
            <a:ext cx="10806163"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err="1" smtClean="0">
                <a:ln>
                  <a:noFill/>
                </a:ln>
                <a:solidFill>
                  <a:prstClr val="black"/>
                </a:solidFill>
                <a:effectLst/>
                <a:uLnTx/>
                <a:uFillTx/>
                <a:latin typeface="+mj-lt"/>
                <a:ea typeface="+mn-ea"/>
                <a:cs typeface="+mn-cs"/>
              </a:rPr>
              <a:t>Zusammenhang</a:t>
            </a:r>
            <a:r>
              <a:rPr kumimoji="0" lang="en-US" i="0" u="none" strike="noStrike" kern="1200" cap="none" spc="0" normalizeH="0" baseline="0" noProof="0" dirty="0" smtClean="0">
                <a:ln>
                  <a:noFill/>
                </a:ln>
                <a:solidFill>
                  <a:prstClr val="black"/>
                </a:solidFill>
                <a:effectLst/>
                <a:uLnTx/>
                <a:uFillTx/>
                <a:latin typeface="+mj-lt"/>
                <a:ea typeface="+mn-ea"/>
                <a:cs typeface="+mn-cs"/>
              </a:rPr>
              <a:t> </a:t>
            </a:r>
            <a:r>
              <a:rPr kumimoji="0" lang="en-US" i="0" u="none" strike="noStrike" kern="1200" cap="none" spc="0" normalizeH="0" baseline="0" noProof="0" dirty="0" err="1" smtClean="0">
                <a:ln>
                  <a:noFill/>
                </a:ln>
                <a:solidFill>
                  <a:prstClr val="black"/>
                </a:solidFill>
                <a:effectLst/>
                <a:uLnTx/>
                <a:uFillTx/>
                <a:latin typeface="+mj-lt"/>
                <a:ea typeface="+mn-ea"/>
                <a:cs typeface="+mn-cs"/>
              </a:rPr>
              <a:t>zwischen</a:t>
            </a:r>
            <a:r>
              <a:rPr kumimoji="0" lang="en-US" i="0" u="none" strike="noStrike" kern="1200" cap="none" spc="0" normalizeH="0" baseline="0" noProof="0" dirty="0" smtClean="0">
                <a:ln>
                  <a:noFill/>
                </a:ln>
                <a:solidFill>
                  <a:prstClr val="black"/>
                </a:solidFill>
                <a:effectLst/>
                <a:uLnTx/>
                <a:uFillTx/>
                <a:latin typeface="+mj-lt"/>
                <a:ea typeface="+mn-ea"/>
                <a:cs typeface="+mn-cs"/>
              </a:rPr>
              <a:t> der </a:t>
            </a:r>
            <a:r>
              <a:rPr kumimoji="0" lang="en-US" i="0" u="none" strike="noStrike" kern="1200" cap="none" spc="0" normalizeH="0" baseline="0" noProof="0" dirty="0" err="1" smtClean="0">
                <a:ln>
                  <a:noFill/>
                </a:ln>
                <a:solidFill>
                  <a:prstClr val="black"/>
                </a:solidFill>
                <a:effectLst/>
                <a:uLnTx/>
                <a:uFillTx/>
                <a:latin typeface="+mj-lt"/>
                <a:ea typeface="+mn-ea"/>
                <a:cs typeface="+mn-cs"/>
              </a:rPr>
              <a:t>Zahl</a:t>
            </a:r>
            <a:r>
              <a:rPr kumimoji="0" lang="en-US" i="0" u="none" strike="noStrike" kern="1200" cap="none" spc="0" normalizeH="0" baseline="0" noProof="0" dirty="0" smtClean="0">
                <a:ln>
                  <a:noFill/>
                </a:ln>
                <a:solidFill>
                  <a:prstClr val="black"/>
                </a:solidFill>
                <a:effectLst/>
                <a:uLnTx/>
                <a:uFillTx/>
                <a:latin typeface="+mj-lt"/>
                <a:ea typeface="+mn-ea"/>
                <a:cs typeface="+mn-cs"/>
              </a:rPr>
              <a:t> der </a:t>
            </a:r>
            <a:r>
              <a:rPr kumimoji="0" lang="en-US" i="0" u="none" strike="noStrike" kern="1200" cap="none" spc="0" normalizeH="0" baseline="0" noProof="0" dirty="0" err="1" smtClean="0">
                <a:ln>
                  <a:noFill/>
                </a:ln>
                <a:solidFill>
                  <a:prstClr val="black"/>
                </a:solidFill>
                <a:effectLst/>
                <a:uLnTx/>
                <a:uFillTx/>
                <a:latin typeface="+mj-lt"/>
                <a:ea typeface="+mn-ea"/>
                <a:cs typeface="+mn-cs"/>
              </a:rPr>
              <a:t>Zähne</a:t>
            </a:r>
            <a:r>
              <a:rPr kumimoji="0" lang="en-US" i="0" u="none" strike="noStrike" kern="1200" cap="none" spc="0" normalizeH="0" baseline="0" noProof="0" dirty="0" smtClean="0">
                <a:ln>
                  <a:noFill/>
                </a:ln>
                <a:solidFill>
                  <a:prstClr val="black"/>
                </a:solidFill>
                <a:effectLst/>
                <a:uLnTx/>
                <a:uFillTx/>
                <a:latin typeface="+mj-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smtClean="0">
                <a:ln>
                  <a:noFill/>
                </a:ln>
                <a:solidFill>
                  <a:prstClr val="black"/>
                </a:solidFill>
                <a:effectLst/>
                <a:uLnTx/>
                <a:uFillTx/>
                <a:latin typeface="+mj-lt"/>
                <a:ea typeface="+mn-ea"/>
                <a:cs typeface="+mn-cs"/>
              </a:rPr>
              <a:t>und der </a:t>
            </a:r>
            <a:r>
              <a:rPr kumimoji="0" lang="en-US" i="0" u="none" strike="noStrike" kern="1200" cap="none" spc="0" normalizeH="0" baseline="0" noProof="0" dirty="0" err="1" smtClean="0">
                <a:ln>
                  <a:noFill/>
                </a:ln>
                <a:solidFill>
                  <a:prstClr val="black"/>
                </a:solidFill>
                <a:effectLst/>
                <a:uLnTx/>
                <a:uFillTx/>
                <a:latin typeface="+mj-lt"/>
                <a:ea typeface="+mn-ea"/>
                <a:cs typeface="+mn-cs"/>
              </a:rPr>
              <a:t>Gesamt</a:t>
            </a:r>
            <a:r>
              <a:rPr kumimoji="0" lang="en-US" i="0" u="none" strike="noStrike" kern="1200" cap="none" spc="0" normalizeH="0" baseline="0" noProof="0" dirty="0" smtClean="0">
                <a:ln>
                  <a:noFill/>
                </a:ln>
                <a:solidFill>
                  <a:prstClr val="black"/>
                </a:solidFill>
                <a:effectLst/>
                <a:uLnTx/>
                <a:uFillTx/>
                <a:latin typeface="+mj-lt"/>
                <a:ea typeface="+mn-ea"/>
                <a:cs typeface="+mn-cs"/>
              </a:rPr>
              <a:t>- und </a:t>
            </a:r>
            <a:r>
              <a:rPr kumimoji="0" lang="en-US" i="0" u="none" strike="noStrike" kern="1200" cap="none" spc="0" normalizeH="0" baseline="0" noProof="0" dirty="0" err="1" smtClean="0">
                <a:ln>
                  <a:noFill/>
                </a:ln>
                <a:solidFill>
                  <a:prstClr val="black"/>
                </a:solidFill>
                <a:effectLst/>
                <a:uLnTx/>
                <a:uFillTx/>
                <a:latin typeface="+mj-lt"/>
                <a:ea typeface="+mn-ea"/>
                <a:cs typeface="+mn-cs"/>
              </a:rPr>
              <a:t>kardiovaskulären</a:t>
            </a:r>
            <a:r>
              <a:rPr kumimoji="0" lang="en-US" i="0" u="none" strike="noStrike" kern="1200" cap="none" spc="0" normalizeH="0" baseline="0" noProof="0" dirty="0" smtClean="0">
                <a:ln>
                  <a:noFill/>
                </a:ln>
                <a:solidFill>
                  <a:prstClr val="black"/>
                </a:solidFill>
                <a:effectLst/>
                <a:uLnTx/>
                <a:uFillTx/>
                <a:latin typeface="+mj-lt"/>
                <a:ea typeface="+mn-ea"/>
                <a:cs typeface="+mn-cs"/>
              </a:rPr>
              <a:t> </a:t>
            </a:r>
            <a:r>
              <a:rPr kumimoji="0" lang="en-US" i="0" u="none" strike="noStrike" kern="1200" cap="none" spc="0" normalizeH="0" baseline="0" noProof="0" dirty="0" err="1" smtClean="0">
                <a:ln>
                  <a:noFill/>
                </a:ln>
                <a:solidFill>
                  <a:prstClr val="black"/>
                </a:solidFill>
                <a:effectLst/>
                <a:uLnTx/>
                <a:uFillTx/>
                <a:latin typeface="+mj-lt"/>
                <a:ea typeface="+mn-ea"/>
                <a:cs typeface="+mn-cs"/>
              </a:rPr>
              <a:t>Sterblichkeit</a:t>
            </a:r>
            <a:r>
              <a:rPr kumimoji="0" lang="en-US" i="0" u="none" strike="noStrike" kern="1200" cap="none" spc="0" normalizeH="0" noProof="0" dirty="0" smtClean="0">
                <a:ln>
                  <a:noFill/>
                </a:ln>
                <a:solidFill>
                  <a:prstClr val="black"/>
                </a:solidFill>
                <a:effectLst/>
                <a:uLnTx/>
                <a:uFillTx/>
                <a:latin typeface="+mj-lt"/>
                <a:ea typeface="+mn-ea"/>
                <a:cs typeface="+mn-cs"/>
              </a:rPr>
              <a:t> </a:t>
            </a:r>
            <a:r>
              <a:rPr kumimoji="0" lang="en-US" i="0" u="none" strike="noStrike" kern="1200" cap="none" spc="0" normalizeH="0" noProof="0" dirty="0" err="1" smtClean="0">
                <a:ln>
                  <a:noFill/>
                </a:ln>
                <a:solidFill>
                  <a:prstClr val="black"/>
                </a:solidFill>
                <a:effectLst/>
                <a:uLnTx/>
                <a:uFillTx/>
                <a:latin typeface="+mj-lt"/>
                <a:ea typeface="+mn-ea"/>
                <a:cs typeface="+mn-cs"/>
              </a:rPr>
              <a:t>bei</a:t>
            </a:r>
            <a:r>
              <a:rPr kumimoji="0" lang="en-US" i="0" u="none" strike="noStrike" kern="1200" cap="none" spc="0" normalizeH="0" noProof="0" dirty="0" smtClean="0">
                <a:ln>
                  <a:noFill/>
                </a:ln>
                <a:solidFill>
                  <a:prstClr val="black"/>
                </a:solidFill>
                <a:effectLst/>
                <a:uLnTx/>
                <a:uFillTx/>
                <a:latin typeface="+mj-lt"/>
                <a:ea typeface="+mn-ea"/>
                <a:cs typeface="+mn-cs"/>
              </a:rPr>
              <a:t> RA-</a:t>
            </a:r>
            <a:r>
              <a:rPr kumimoji="0" lang="en-US" i="0" u="none" strike="noStrike" kern="1200" cap="none" spc="0" normalizeH="0" noProof="0" dirty="0" err="1" smtClean="0">
                <a:ln>
                  <a:noFill/>
                </a:ln>
                <a:solidFill>
                  <a:prstClr val="black"/>
                </a:solidFill>
                <a:effectLst/>
                <a:uLnTx/>
                <a:uFillTx/>
                <a:latin typeface="+mj-lt"/>
                <a:ea typeface="+mn-ea"/>
                <a:cs typeface="+mn-cs"/>
              </a:rPr>
              <a:t>Patienten</a:t>
            </a:r>
            <a:endParaRPr kumimoji="0" lang="en-US" i="0" u="none" strike="noStrike" kern="1200" cap="none" spc="0" normalizeH="0" baseline="0" noProof="0" dirty="0">
              <a:ln>
                <a:noFill/>
              </a:ln>
              <a:solidFill>
                <a:prstClr val="black"/>
              </a:solidFill>
              <a:effectLst/>
              <a:uLnTx/>
              <a:uFillTx/>
              <a:latin typeface="+mj-lt"/>
              <a:ea typeface="+mn-ea"/>
              <a:cs typeface="+mn-cs"/>
            </a:endParaRPr>
          </a:p>
        </p:txBody>
      </p:sp>
      <p:pic>
        <p:nvPicPr>
          <p:cNvPr id="2" name="Grafik 1"/>
          <p:cNvPicPr>
            <a:picLocks noChangeAspect="1"/>
          </p:cNvPicPr>
          <p:nvPr/>
        </p:nvPicPr>
        <p:blipFill rotWithShape="1">
          <a:blip r:embed="rId4"/>
          <a:srcRect t="4546"/>
          <a:stretch/>
        </p:blipFill>
        <p:spPr>
          <a:xfrm>
            <a:off x="2973476" y="1918251"/>
            <a:ext cx="9268617" cy="4383157"/>
          </a:xfrm>
          <a:prstGeom prst="rect">
            <a:avLst/>
          </a:prstGeom>
        </p:spPr>
      </p:pic>
      <p:pic>
        <p:nvPicPr>
          <p:cNvPr id="3" name="Grafik 2"/>
          <p:cNvPicPr>
            <a:picLocks noChangeAspect="1"/>
          </p:cNvPicPr>
          <p:nvPr/>
        </p:nvPicPr>
        <p:blipFill rotWithShape="1">
          <a:blip r:embed="rId5"/>
          <a:srcRect l="58854" t="70000" r="26980" b="3846"/>
          <a:stretch/>
        </p:blipFill>
        <p:spPr>
          <a:xfrm>
            <a:off x="873756" y="1344577"/>
            <a:ext cx="1790575" cy="1790575"/>
          </a:xfrm>
          <a:prstGeom prst="rect">
            <a:avLst/>
          </a:prstGeom>
        </p:spPr>
      </p:pic>
      <p:sp>
        <p:nvSpPr>
          <p:cNvPr id="6" name="Textfeld 5"/>
          <p:cNvSpPr txBox="1"/>
          <p:nvPr/>
        </p:nvSpPr>
        <p:spPr>
          <a:xfrm>
            <a:off x="3596323" y="3509097"/>
            <a:ext cx="1876347" cy="1785104"/>
          </a:xfrm>
          <a:prstGeom prst="rect">
            <a:avLst/>
          </a:prstGeom>
          <a:solidFill>
            <a:schemeClr val="bg1"/>
          </a:solidFill>
        </p:spPr>
        <p:txBody>
          <a:bodyPr wrap="none" rtlCol="0">
            <a:spAutoFit/>
          </a:bodyPr>
          <a:lstStyle/>
          <a:p>
            <a:pPr algn="l"/>
            <a:r>
              <a:rPr lang="de-DE" sz="2200" dirty="0" smtClean="0">
                <a:latin typeface="Calibri" panose="020F0502020204030204" pitchFamily="34" charset="0"/>
                <a:cs typeface="Calibri" panose="020F0502020204030204" pitchFamily="34" charset="0"/>
              </a:rPr>
              <a:t>Zahl der Zähne</a:t>
            </a:r>
          </a:p>
          <a:p>
            <a:pPr algn="l"/>
            <a:r>
              <a:rPr lang="de-DE" sz="2200" dirty="0" smtClean="0">
                <a:latin typeface="Calibri" panose="020F0502020204030204" pitchFamily="34" charset="0"/>
                <a:cs typeface="Calibri" panose="020F0502020204030204" pitchFamily="34" charset="0"/>
              </a:rPr>
              <a:t>	28</a:t>
            </a:r>
          </a:p>
          <a:p>
            <a:pPr algn="l"/>
            <a:r>
              <a:rPr lang="de-DE" sz="2200" dirty="0" smtClean="0">
                <a:latin typeface="Calibri" panose="020F0502020204030204" pitchFamily="34" charset="0"/>
                <a:cs typeface="Calibri" panose="020F0502020204030204" pitchFamily="34" charset="0"/>
              </a:rPr>
              <a:t>	21-27</a:t>
            </a:r>
          </a:p>
          <a:p>
            <a:pPr algn="l"/>
            <a:r>
              <a:rPr lang="de-DE" sz="2200" dirty="0" smtClean="0">
                <a:latin typeface="Calibri" panose="020F0502020204030204" pitchFamily="34" charset="0"/>
                <a:cs typeface="Calibri" panose="020F0502020204030204" pitchFamily="34" charset="0"/>
              </a:rPr>
              <a:t>	1-20</a:t>
            </a:r>
          </a:p>
          <a:p>
            <a:pPr algn="l"/>
            <a:r>
              <a:rPr lang="de-DE" sz="2200" dirty="0" smtClean="0">
                <a:latin typeface="Calibri" panose="020F0502020204030204" pitchFamily="34" charset="0"/>
                <a:cs typeface="Calibri" panose="020F0502020204030204" pitchFamily="34" charset="0"/>
              </a:rPr>
              <a:t>	0</a:t>
            </a:r>
            <a:endParaRPr lang="de-DE" sz="2200" dirty="0">
              <a:latin typeface="Calibri" panose="020F0502020204030204" pitchFamily="34" charset="0"/>
              <a:cs typeface="Calibri" panose="020F0502020204030204" pitchFamily="34" charset="0"/>
            </a:endParaRPr>
          </a:p>
        </p:txBody>
      </p:sp>
      <p:cxnSp>
        <p:nvCxnSpPr>
          <p:cNvPr id="11" name="Gerader Verbinder 10"/>
          <p:cNvCxnSpPr/>
          <p:nvPr/>
        </p:nvCxnSpPr>
        <p:spPr>
          <a:xfrm>
            <a:off x="3825001" y="4109829"/>
            <a:ext cx="672745" cy="0"/>
          </a:xfrm>
          <a:prstGeom prst="line">
            <a:avLst/>
          </a:prstGeom>
          <a:ln w="38100">
            <a:solidFill>
              <a:srgbClr val="00CC66"/>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3825000" y="4398337"/>
            <a:ext cx="67274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3825000" y="4738479"/>
            <a:ext cx="67274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3825001" y="5068957"/>
            <a:ext cx="672745" cy="0"/>
          </a:xfrm>
          <a:prstGeom prst="line">
            <a:avLst/>
          </a:prstGeom>
          <a:ln w="38100">
            <a:solidFill>
              <a:srgbClr val="FF6699"/>
            </a:solidFill>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4608781" y="1376666"/>
            <a:ext cx="2673745"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lvl="0" indent="0" algn="l" defTabSz="914400" latinLnBrk="0">
              <a:lnSpc>
                <a:spcPct val="100000"/>
              </a:lnSpc>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t>Gesamtsterblichkeit</a:t>
            </a:r>
          </a:p>
        </p:txBody>
      </p:sp>
      <p:sp>
        <p:nvSpPr>
          <p:cNvPr id="16" name="Textfeld 15"/>
          <p:cNvSpPr txBox="1"/>
          <p:nvPr/>
        </p:nvSpPr>
        <p:spPr>
          <a:xfrm>
            <a:off x="8750616" y="1377566"/>
            <a:ext cx="2673745"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lvl="0" indent="0" algn="l" defTabSz="914400" latinLnBrk="0">
              <a:lnSpc>
                <a:spcPct val="100000"/>
              </a:lnSpc>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smtClean="0"/>
              <a:t>Sterblichkeit CVD</a:t>
            </a:r>
            <a:endParaRPr lang="de-DE" dirty="0"/>
          </a:p>
        </p:txBody>
      </p:sp>
      <p:sp>
        <p:nvSpPr>
          <p:cNvPr id="17" name="Rechteck 16"/>
          <p:cNvSpPr/>
          <p:nvPr/>
        </p:nvSpPr>
        <p:spPr>
          <a:xfrm>
            <a:off x="8279296" y="4109829"/>
            <a:ext cx="1143000" cy="1257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701732" y="3254420"/>
            <a:ext cx="2148345" cy="3046988"/>
          </a:xfrm>
          <a:prstGeom prst="rect">
            <a:avLst/>
          </a:prstGeom>
          <a:noFill/>
          <a:ln>
            <a:solidFill>
              <a:schemeClr val="accent2">
                <a:lumMod val="75000"/>
              </a:schemeClr>
            </a:solidFill>
          </a:ln>
        </p:spPr>
        <p:txBody>
          <a:bodyPr wrap="none" rtlCol="0">
            <a:spAutoFit/>
          </a:bodyPr>
          <a:lstStyle/>
          <a:p>
            <a:pPr algn="l"/>
            <a:r>
              <a:rPr lang="de-DE" u="sng" dirty="0" smtClean="0">
                <a:latin typeface="Calibri" panose="020F0502020204030204" pitchFamily="34" charset="0"/>
                <a:cs typeface="Calibri" panose="020F0502020204030204" pitchFamily="34" charset="0"/>
              </a:rPr>
              <a:t>Adjustiert nach </a:t>
            </a:r>
          </a:p>
          <a:p>
            <a:pPr algn="l"/>
            <a:r>
              <a:rPr lang="de-DE" dirty="0" smtClean="0">
                <a:latin typeface="Calibri" panose="020F0502020204030204" pitchFamily="34" charset="0"/>
                <a:cs typeface="Calibri" panose="020F0502020204030204" pitchFamily="34" charset="0"/>
              </a:rPr>
              <a:t>Alter</a:t>
            </a:r>
          </a:p>
          <a:p>
            <a:pPr algn="l"/>
            <a:r>
              <a:rPr lang="de-DE" dirty="0" smtClean="0">
                <a:latin typeface="Calibri" panose="020F0502020204030204" pitchFamily="34" charset="0"/>
                <a:cs typeface="Calibri" panose="020F0502020204030204" pitchFamily="34" charset="0"/>
              </a:rPr>
              <a:t>Rauchen</a:t>
            </a:r>
          </a:p>
          <a:p>
            <a:pPr algn="l"/>
            <a:r>
              <a:rPr lang="de-DE" dirty="0" smtClean="0">
                <a:latin typeface="Calibri" panose="020F0502020204030204" pitchFamily="34" charset="0"/>
                <a:cs typeface="Calibri" panose="020F0502020204030204" pitchFamily="34" charset="0"/>
              </a:rPr>
              <a:t>Einkommen</a:t>
            </a:r>
          </a:p>
          <a:p>
            <a:pPr algn="l"/>
            <a:r>
              <a:rPr lang="de-DE" dirty="0" smtClean="0">
                <a:latin typeface="Calibri" panose="020F0502020204030204" pitchFamily="34" charset="0"/>
                <a:cs typeface="Calibri" panose="020F0502020204030204" pitchFamily="34" charset="0"/>
              </a:rPr>
              <a:t>Bildung</a:t>
            </a:r>
          </a:p>
          <a:p>
            <a:pPr algn="l"/>
            <a:r>
              <a:rPr lang="de-DE" dirty="0" smtClean="0">
                <a:latin typeface="Calibri" panose="020F0502020204030204" pitchFamily="34" charset="0"/>
                <a:cs typeface="Calibri" panose="020F0502020204030204" pitchFamily="34" charset="0"/>
              </a:rPr>
              <a:t>Ernährung</a:t>
            </a:r>
          </a:p>
          <a:p>
            <a:pPr algn="l"/>
            <a:r>
              <a:rPr lang="de-DE" dirty="0" smtClean="0">
                <a:latin typeface="Calibri" panose="020F0502020204030204" pitchFamily="34" charset="0"/>
                <a:cs typeface="Calibri" panose="020F0502020204030204" pitchFamily="34" charset="0"/>
              </a:rPr>
              <a:t>BMI</a:t>
            </a:r>
          </a:p>
          <a:p>
            <a:pPr algn="l"/>
            <a:r>
              <a:rPr lang="de-DE" dirty="0" err="1" smtClean="0">
                <a:latin typeface="Calibri" panose="020F0502020204030204" pitchFamily="34" charset="0"/>
                <a:cs typeface="Calibri" panose="020F0502020204030204" pitchFamily="34" charset="0"/>
              </a:rPr>
              <a:t>Comorbidität</a:t>
            </a:r>
            <a:r>
              <a:rPr lang="de-DE" dirty="0" smtClean="0">
                <a:latin typeface="Calibri" panose="020F0502020204030204" pitchFamily="34" charset="0"/>
                <a:cs typeface="Calibri" panose="020F0502020204030204" pitchFamily="34" charset="0"/>
              </a:rPr>
              <a:t>…</a:t>
            </a:r>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1291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2453758" y="6448537"/>
            <a:ext cx="85344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r>
              <a:rPr lang="en-US" sz="1600" dirty="0">
                <a:solidFill>
                  <a:prstClr val="black"/>
                </a:solidFill>
                <a:latin typeface="Arial" charset="0"/>
              </a:rPr>
              <a:t>Hu et al, Ann Rheum Dis. 76:1357-64, 2017</a:t>
            </a:r>
          </a:p>
        </p:txBody>
      </p:sp>
      <p:sp>
        <p:nvSpPr>
          <p:cNvPr id="116739" name="Rectangle 3"/>
          <p:cNvSpPr>
            <a:spLocks noGrp="1" noChangeArrowheads="1"/>
          </p:cNvSpPr>
          <p:nvPr>
            <p:ph type="body" idx="1"/>
          </p:nvPr>
        </p:nvSpPr>
        <p:spPr>
          <a:xfrm>
            <a:off x="1809751" y="1801813"/>
            <a:ext cx="8688916" cy="4114800"/>
          </a:xfrm>
        </p:spPr>
        <p:txBody>
          <a:bodyPr/>
          <a:lstStyle/>
          <a:p>
            <a:pPr marL="152400" indent="133350">
              <a:lnSpc>
                <a:spcPct val="130000"/>
              </a:lnSpc>
            </a:pPr>
            <a:r>
              <a:rPr lang="en-US" dirty="0" smtClean="0"/>
              <a:t> </a:t>
            </a:r>
            <a:r>
              <a:rPr lang="en-US" dirty="0" err="1" smtClean="0"/>
              <a:t>Datenbankanalyse</a:t>
            </a:r>
            <a:r>
              <a:rPr lang="en-US" dirty="0" smtClean="0"/>
              <a:t> von 150 000 Frauen</a:t>
            </a:r>
          </a:p>
          <a:p>
            <a:pPr marL="152400" indent="133350">
              <a:lnSpc>
                <a:spcPct val="130000"/>
              </a:lnSpc>
            </a:pPr>
            <a:r>
              <a:rPr lang="en-US" dirty="0" err="1" smtClean="0"/>
              <a:t>Langzeitverfolgung</a:t>
            </a:r>
            <a:r>
              <a:rPr lang="en-US" dirty="0" smtClean="0"/>
              <a:t>, </a:t>
            </a:r>
            <a:r>
              <a:rPr lang="en-US" dirty="0" err="1" smtClean="0"/>
              <a:t>Erfassung</a:t>
            </a:r>
            <a:r>
              <a:rPr lang="en-US" dirty="0" smtClean="0"/>
              <a:t> von 3,6 </a:t>
            </a:r>
            <a:r>
              <a:rPr lang="en-US" dirty="0" err="1" smtClean="0"/>
              <a:t>Millionen</a:t>
            </a:r>
            <a:r>
              <a:rPr lang="en-US" dirty="0" smtClean="0"/>
              <a:t> </a:t>
            </a:r>
            <a:r>
              <a:rPr lang="en-US" dirty="0" err="1" smtClean="0"/>
              <a:t>Lebensjahren</a:t>
            </a:r>
            <a:endParaRPr lang="en-US" dirty="0" smtClean="0"/>
          </a:p>
          <a:p>
            <a:pPr marL="152400" indent="133350">
              <a:lnSpc>
                <a:spcPct val="130000"/>
              </a:lnSpc>
            </a:pPr>
            <a:r>
              <a:rPr lang="en-US" dirty="0" err="1" smtClean="0"/>
              <a:t>Auftreten</a:t>
            </a:r>
            <a:r>
              <a:rPr lang="en-US" dirty="0" smtClean="0"/>
              <a:t> von 1007 </a:t>
            </a:r>
            <a:r>
              <a:rPr lang="en-US" dirty="0" err="1" smtClean="0"/>
              <a:t>neuen</a:t>
            </a:r>
            <a:r>
              <a:rPr lang="en-US" dirty="0" smtClean="0"/>
              <a:t> RA-</a:t>
            </a:r>
            <a:r>
              <a:rPr lang="en-US" dirty="0" err="1" smtClean="0"/>
              <a:t>Fällen</a:t>
            </a:r>
            <a:endParaRPr lang="en-US" dirty="0" smtClean="0"/>
          </a:p>
          <a:p>
            <a:pPr marL="152400" indent="0">
              <a:lnSpc>
                <a:spcPct val="130000"/>
              </a:lnSpc>
              <a:buNone/>
            </a:pPr>
            <a:endParaRPr lang="en-US" dirty="0" smtClean="0"/>
          </a:p>
          <a:p>
            <a:pPr lvl="1" indent="-266700">
              <a:lnSpc>
                <a:spcPct val="130000"/>
              </a:lnSpc>
              <a:buNone/>
            </a:pPr>
            <a:endParaRPr lang="en-US" dirty="0" smtClean="0"/>
          </a:p>
        </p:txBody>
      </p:sp>
      <p:sp>
        <p:nvSpPr>
          <p:cNvPr id="116740" name="Rectangle 4"/>
          <p:cNvSpPr>
            <a:spLocks noGrp="1" noChangeArrowheads="1"/>
          </p:cNvSpPr>
          <p:nvPr>
            <p:ph type="title"/>
          </p:nvPr>
        </p:nvSpPr>
        <p:spPr>
          <a:xfrm>
            <a:off x="1885951" y="471488"/>
            <a:ext cx="8410575" cy="762000"/>
          </a:xfrm>
        </p:spPr>
        <p:txBody>
          <a:bodyPr>
            <a:normAutofit fontScale="90000"/>
          </a:bodyPr>
          <a:lstStyle/>
          <a:p>
            <a:pPr eaLnBrk="1" hangingPunct="1"/>
            <a:r>
              <a:rPr lang="en-US" dirty="0" smtClean="0"/>
              <a:t>Hat </a:t>
            </a:r>
            <a:r>
              <a:rPr lang="en-US" dirty="0" err="1" smtClean="0"/>
              <a:t>eine</a:t>
            </a:r>
            <a:r>
              <a:rPr lang="en-US" dirty="0" smtClean="0"/>
              <a:t> </a:t>
            </a:r>
            <a:r>
              <a:rPr lang="en-US" dirty="0" err="1" smtClean="0"/>
              <a:t>gesunde</a:t>
            </a:r>
            <a:r>
              <a:rPr lang="en-US" dirty="0" smtClean="0"/>
              <a:t> </a:t>
            </a:r>
            <a:r>
              <a:rPr lang="en-US" dirty="0" err="1" smtClean="0"/>
              <a:t>Ernährung</a:t>
            </a:r>
            <a:r>
              <a:rPr lang="en-US" dirty="0" smtClean="0"/>
              <a:t> </a:t>
            </a:r>
            <a:r>
              <a:rPr lang="en-US" dirty="0" err="1" smtClean="0"/>
              <a:t>Einfluss</a:t>
            </a:r>
            <a:r>
              <a:rPr lang="en-US" dirty="0" smtClean="0"/>
              <a:t> </a:t>
            </a:r>
            <a:br>
              <a:rPr lang="en-US" dirty="0" smtClean="0"/>
            </a:br>
            <a:r>
              <a:rPr lang="en-US" dirty="0" smtClean="0"/>
              <a:t>auf das RA-</a:t>
            </a:r>
            <a:r>
              <a:rPr lang="en-US" dirty="0" err="1" smtClean="0"/>
              <a:t>Risiko</a:t>
            </a:r>
            <a:r>
              <a:rPr lang="en-US" dirty="0" smtClean="0"/>
              <a:t>? </a:t>
            </a:r>
            <a:br>
              <a:rPr lang="en-US" dirty="0" smtClean="0"/>
            </a:br>
            <a:r>
              <a:rPr lang="en-US" sz="2200" dirty="0" err="1"/>
              <a:t>Ergebnisse</a:t>
            </a:r>
            <a:r>
              <a:rPr lang="en-US" sz="2200" dirty="0"/>
              <a:t> der Nurses Health Study I und II</a:t>
            </a:r>
          </a:p>
        </p:txBody>
      </p:sp>
    </p:spTree>
    <p:extLst>
      <p:ext uri="{BB962C8B-B14F-4D97-AF65-F5344CB8AC3E}">
        <p14:creationId xmlns:p14="http://schemas.microsoft.com/office/powerpoint/2010/main" val="3672729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2453758" y="6448537"/>
            <a:ext cx="85344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r>
              <a:rPr lang="en-US" sz="1600" dirty="0">
                <a:solidFill>
                  <a:prstClr val="black"/>
                </a:solidFill>
                <a:latin typeface="Arial" charset="0"/>
              </a:rPr>
              <a:t>Hu et al, Ann Rheum Dis. 76:1357-64, 2017</a:t>
            </a:r>
          </a:p>
        </p:txBody>
      </p:sp>
      <p:sp>
        <p:nvSpPr>
          <p:cNvPr id="116739" name="Rectangle 3"/>
          <p:cNvSpPr>
            <a:spLocks noGrp="1" noChangeArrowheads="1"/>
          </p:cNvSpPr>
          <p:nvPr>
            <p:ph type="body" idx="1"/>
          </p:nvPr>
        </p:nvSpPr>
        <p:spPr>
          <a:xfrm>
            <a:off x="1809751" y="1801813"/>
            <a:ext cx="7791450" cy="4114800"/>
          </a:xfrm>
        </p:spPr>
        <p:txBody>
          <a:bodyPr/>
          <a:lstStyle/>
          <a:p>
            <a:pPr marL="152400" indent="133350">
              <a:lnSpc>
                <a:spcPct val="130000"/>
              </a:lnSpc>
            </a:pPr>
            <a:r>
              <a:rPr lang="en-US" dirty="0" err="1" smtClean="0"/>
              <a:t>Kontinuierliche</a:t>
            </a:r>
            <a:r>
              <a:rPr lang="en-US" dirty="0" smtClean="0"/>
              <a:t> </a:t>
            </a:r>
            <a:r>
              <a:rPr lang="en-US" dirty="0" err="1" smtClean="0"/>
              <a:t>Abfrage</a:t>
            </a:r>
            <a:r>
              <a:rPr lang="en-US" dirty="0" smtClean="0"/>
              <a:t> der </a:t>
            </a:r>
            <a:r>
              <a:rPr lang="en-US" dirty="0" err="1" smtClean="0"/>
              <a:t>Ernährungsgewohnheiten</a:t>
            </a:r>
            <a:r>
              <a:rPr lang="en-US" dirty="0" smtClean="0"/>
              <a:t> </a:t>
            </a:r>
          </a:p>
          <a:p>
            <a:pPr marL="152400" indent="133350">
              <a:lnSpc>
                <a:spcPct val="130000"/>
              </a:lnSpc>
            </a:pPr>
            <a:r>
              <a:rPr lang="en-US" dirty="0" err="1" smtClean="0"/>
              <a:t>Erfassung</a:t>
            </a:r>
            <a:r>
              <a:rPr lang="en-US" dirty="0" smtClean="0"/>
              <a:t> des AHEI 2010 </a:t>
            </a:r>
            <a:r>
              <a:rPr lang="en-US" dirty="0" err="1" smtClean="0"/>
              <a:t>mit</a:t>
            </a:r>
            <a:r>
              <a:rPr lang="en-US" dirty="0" smtClean="0"/>
              <a:t> 11 </a:t>
            </a:r>
            <a:r>
              <a:rPr lang="en-US" dirty="0" err="1" smtClean="0"/>
              <a:t>Nahrungsmitteln</a:t>
            </a:r>
            <a:r>
              <a:rPr lang="en-US" dirty="0" smtClean="0"/>
              <a:t/>
            </a:r>
            <a:br>
              <a:rPr lang="en-US" dirty="0" smtClean="0"/>
            </a:br>
            <a:r>
              <a:rPr lang="en-US" dirty="0" smtClean="0"/>
              <a:t>(Alternative Healthy Eating Index)</a:t>
            </a:r>
          </a:p>
          <a:p>
            <a:pPr marL="152400" indent="0">
              <a:lnSpc>
                <a:spcPct val="130000"/>
              </a:lnSpc>
              <a:buNone/>
            </a:pPr>
            <a:endParaRPr lang="en-US" dirty="0" smtClean="0"/>
          </a:p>
        </p:txBody>
      </p:sp>
      <p:sp>
        <p:nvSpPr>
          <p:cNvPr id="116740" name="Rectangle 4"/>
          <p:cNvSpPr>
            <a:spLocks noGrp="1" noChangeArrowheads="1"/>
          </p:cNvSpPr>
          <p:nvPr>
            <p:ph type="title"/>
          </p:nvPr>
        </p:nvSpPr>
        <p:spPr>
          <a:xfrm>
            <a:off x="1885951" y="471488"/>
            <a:ext cx="8410575" cy="762000"/>
          </a:xfrm>
        </p:spPr>
        <p:txBody>
          <a:bodyPr>
            <a:normAutofit fontScale="90000"/>
          </a:bodyPr>
          <a:lstStyle/>
          <a:p>
            <a:pPr eaLnBrk="1" hangingPunct="1"/>
            <a:r>
              <a:rPr lang="en-US" dirty="0" smtClean="0"/>
              <a:t>Hat </a:t>
            </a:r>
            <a:r>
              <a:rPr lang="en-US" dirty="0" err="1" smtClean="0"/>
              <a:t>eine</a:t>
            </a:r>
            <a:r>
              <a:rPr lang="en-US" dirty="0" smtClean="0"/>
              <a:t> </a:t>
            </a:r>
            <a:r>
              <a:rPr lang="en-US" dirty="0" err="1" smtClean="0"/>
              <a:t>gesunde</a:t>
            </a:r>
            <a:r>
              <a:rPr lang="en-US" dirty="0" smtClean="0"/>
              <a:t> </a:t>
            </a:r>
            <a:r>
              <a:rPr lang="en-US" dirty="0" err="1" smtClean="0"/>
              <a:t>Ernährung</a:t>
            </a:r>
            <a:r>
              <a:rPr lang="en-US" dirty="0" smtClean="0"/>
              <a:t> </a:t>
            </a:r>
            <a:r>
              <a:rPr lang="en-US" dirty="0" err="1" smtClean="0"/>
              <a:t>Einfluss</a:t>
            </a:r>
            <a:r>
              <a:rPr lang="en-US" dirty="0" smtClean="0"/>
              <a:t> </a:t>
            </a:r>
            <a:br>
              <a:rPr lang="en-US" dirty="0" smtClean="0"/>
            </a:br>
            <a:r>
              <a:rPr lang="en-US" dirty="0" smtClean="0"/>
              <a:t>auf das RA-</a:t>
            </a:r>
            <a:r>
              <a:rPr lang="en-US" dirty="0" err="1" smtClean="0"/>
              <a:t>Risiko</a:t>
            </a:r>
            <a:r>
              <a:rPr lang="en-US" dirty="0" smtClean="0"/>
              <a:t>? </a:t>
            </a:r>
            <a:br>
              <a:rPr lang="en-US" dirty="0" smtClean="0"/>
            </a:br>
            <a:r>
              <a:rPr lang="en-US" sz="2200" dirty="0" err="1"/>
              <a:t>Ergebnisse</a:t>
            </a:r>
            <a:r>
              <a:rPr lang="en-US" sz="2200" dirty="0"/>
              <a:t> der Nurses Health Study I und II</a:t>
            </a:r>
          </a:p>
        </p:txBody>
      </p:sp>
      <p:sp>
        <p:nvSpPr>
          <p:cNvPr id="2" name="Textfeld 1"/>
          <p:cNvSpPr txBox="1"/>
          <p:nvPr/>
        </p:nvSpPr>
        <p:spPr>
          <a:xfrm>
            <a:off x="2036064" y="3730752"/>
            <a:ext cx="3602736" cy="1938992"/>
          </a:xfrm>
          <a:prstGeom prst="rect">
            <a:avLst/>
          </a:prstGeom>
          <a:solidFill>
            <a:srgbClr val="FF0000"/>
          </a:solidFill>
        </p:spPr>
        <p:txBody>
          <a:bodyPr wrap="square" rtlCol="0">
            <a:spAutoFit/>
          </a:bodyPr>
          <a:lstStyle/>
          <a:p>
            <a:r>
              <a:rPr lang="de-DE" u="sng" dirty="0">
                <a:solidFill>
                  <a:prstClr val="white"/>
                </a:solidFill>
                <a:latin typeface="Gill Sans MT"/>
              </a:rPr>
              <a:t>Ungesunde Lebensmittel:</a:t>
            </a:r>
          </a:p>
          <a:p>
            <a:r>
              <a:rPr lang="de-DE" dirty="0">
                <a:solidFill>
                  <a:prstClr val="white"/>
                </a:solidFill>
                <a:latin typeface="Gill Sans MT"/>
              </a:rPr>
              <a:t>Rotes Fleisch</a:t>
            </a:r>
          </a:p>
          <a:p>
            <a:r>
              <a:rPr lang="de-DE" dirty="0">
                <a:solidFill>
                  <a:prstClr val="white"/>
                </a:solidFill>
                <a:latin typeface="Gill Sans MT"/>
              </a:rPr>
              <a:t>Softdrinks</a:t>
            </a:r>
          </a:p>
          <a:p>
            <a:r>
              <a:rPr lang="de-DE" dirty="0">
                <a:solidFill>
                  <a:prstClr val="white"/>
                </a:solidFill>
                <a:latin typeface="Gill Sans MT"/>
              </a:rPr>
              <a:t>Kochsalz</a:t>
            </a:r>
          </a:p>
          <a:p>
            <a:r>
              <a:rPr lang="de-DE" dirty="0">
                <a:solidFill>
                  <a:prstClr val="white"/>
                </a:solidFill>
                <a:latin typeface="Gill Sans MT"/>
              </a:rPr>
              <a:t>Gesättigte Fette</a:t>
            </a:r>
          </a:p>
        </p:txBody>
      </p:sp>
      <p:sp>
        <p:nvSpPr>
          <p:cNvPr id="6" name="Textfeld 5"/>
          <p:cNvSpPr txBox="1"/>
          <p:nvPr/>
        </p:nvSpPr>
        <p:spPr>
          <a:xfrm>
            <a:off x="5919216" y="3700272"/>
            <a:ext cx="4562517" cy="1938992"/>
          </a:xfrm>
          <a:prstGeom prst="rect">
            <a:avLst/>
          </a:prstGeom>
          <a:solidFill>
            <a:srgbClr val="00B050"/>
          </a:solidFill>
        </p:spPr>
        <p:txBody>
          <a:bodyPr wrap="square" rtlCol="0">
            <a:spAutoFit/>
          </a:bodyPr>
          <a:lstStyle>
            <a:defPPr>
              <a:defRPr lang="en-US"/>
            </a:defPPr>
            <a:lvl1pPr>
              <a:defRPr u="sng">
                <a:solidFill>
                  <a:schemeClr val="bg1"/>
                </a:solidFill>
                <a:latin typeface="+mn-lt"/>
              </a:defRPr>
            </a:lvl1pPr>
          </a:lstStyle>
          <a:p>
            <a:r>
              <a:rPr lang="de-DE" dirty="0">
                <a:solidFill>
                  <a:prstClr val="white"/>
                </a:solidFill>
                <a:latin typeface="Gill Sans MT"/>
              </a:rPr>
              <a:t>Gesunde Lebensmittel:</a:t>
            </a:r>
          </a:p>
          <a:p>
            <a:r>
              <a:rPr lang="de-DE" u="none" dirty="0">
                <a:solidFill>
                  <a:prstClr val="white"/>
                </a:solidFill>
                <a:latin typeface="Gill Sans MT"/>
              </a:rPr>
              <a:t>Nüsse, </a:t>
            </a:r>
            <a:r>
              <a:rPr lang="de-DE" u="none" dirty="0" err="1">
                <a:solidFill>
                  <a:prstClr val="white"/>
                </a:solidFill>
                <a:latin typeface="Gill Sans MT"/>
              </a:rPr>
              <a:t>Obst,Gemüse</a:t>
            </a:r>
            <a:endParaRPr lang="de-DE" u="none" dirty="0">
              <a:solidFill>
                <a:prstClr val="white"/>
              </a:solidFill>
              <a:latin typeface="Gill Sans MT"/>
            </a:endParaRPr>
          </a:p>
          <a:p>
            <a:r>
              <a:rPr lang="de-DE" u="none" dirty="0">
                <a:solidFill>
                  <a:prstClr val="white"/>
                </a:solidFill>
                <a:latin typeface="Gill Sans MT"/>
              </a:rPr>
              <a:t>Ungesättigte Fettsäuren</a:t>
            </a:r>
          </a:p>
          <a:p>
            <a:r>
              <a:rPr lang="de-DE" u="none" dirty="0">
                <a:solidFill>
                  <a:prstClr val="white"/>
                </a:solidFill>
                <a:latin typeface="Gill Sans MT"/>
              </a:rPr>
              <a:t>Moderater Alkoholkonsum</a:t>
            </a:r>
          </a:p>
          <a:p>
            <a:r>
              <a:rPr lang="de-DE" u="none" dirty="0">
                <a:solidFill>
                  <a:prstClr val="white"/>
                </a:solidFill>
                <a:latin typeface="Gill Sans MT"/>
              </a:rPr>
              <a:t>Vollkornprodukte</a:t>
            </a:r>
          </a:p>
        </p:txBody>
      </p:sp>
    </p:spTree>
    <p:extLst>
      <p:ext uri="{BB962C8B-B14F-4D97-AF65-F5344CB8AC3E}">
        <p14:creationId xmlns:p14="http://schemas.microsoft.com/office/powerpoint/2010/main" val="627895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
</p:tagLst>
</file>

<file path=ppt/tags/tag2.xml><?xml version="1.0" encoding="utf-8"?>
<p:tagLst xmlns:a="http://schemas.openxmlformats.org/drawingml/2006/main" xmlns:r="http://schemas.openxmlformats.org/officeDocument/2006/relationships" xmlns:p="http://schemas.openxmlformats.org/presentationml/2006/main">
  <p:tag name="TIMING" val="|7.5"/>
</p:tagLst>
</file>

<file path=ppt/tags/tag3.xml><?xml version="1.0" encoding="utf-8"?>
<p:tagLst xmlns:a="http://schemas.openxmlformats.org/drawingml/2006/main" xmlns:r="http://schemas.openxmlformats.org/officeDocument/2006/relationships" xmlns:p="http://schemas.openxmlformats.org/presentationml/2006/main">
  <p:tag name="TIMING" val="|6.7"/>
</p:tagLst>
</file>

<file path=ppt/tags/tag4.xml><?xml version="1.0" encoding="utf-8"?>
<p:tagLst xmlns:a="http://schemas.openxmlformats.org/drawingml/2006/main" xmlns:r="http://schemas.openxmlformats.org/officeDocument/2006/relationships" xmlns:p="http://schemas.openxmlformats.org/presentationml/2006/main">
  <p:tag name="TIMING" val="|14.1|1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keanos">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keanos">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6_Okeanos">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2_Okeanos">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C:\Programme\Microsoft Office\Vorlagen\Präsentationsdesigns\gernot.pot</Template>
  <TotalTime>0</TotalTime>
  <Words>5935</Words>
  <Application>Microsoft Office PowerPoint</Application>
  <PresentationFormat>Breitbild</PresentationFormat>
  <Paragraphs>768</Paragraphs>
  <Slides>76</Slides>
  <Notes>60</Notes>
  <HiddenSlides>1</HiddenSlides>
  <MMClips>0</MMClips>
  <ScaleCrop>false</ScaleCrop>
  <HeadingPairs>
    <vt:vector size="6" baseType="variant">
      <vt:variant>
        <vt:lpstr>Verwendete Schriftarten</vt:lpstr>
      </vt:variant>
      <vt:variant>
        <vt:i4>12</vt:i4>
      </vt:variant>
      <vt:variant>
        <vt:lpstr>Design</vt:lpstr>
      </vt:variant>
      <vt:variant>
        <vt:i4>4</vt:i4>
      </vt:variant>
      <vt:variant>
        <vt:lpstr>Folientitel</vt:lpstr>
      </vt:variant>
      <vt:variant>
        <vt:i4>76</vt:i4>
      </vt:variant>
    </vt:vector>
  </HeadingPairs>
  <TitlesOfParts>
    <vt:vector size="92" baseType="lpstr">
      <vt:lpstr>Gill Sans MT</vt:lpstr>
      <vt:lpstr>Times</vt:lpstr>
      <vt:lpstr>Arial</vt:lpstr>
      <vt:lpstr>Calibri</vt:lpstr>
      <vt:lpstr>Wingdings</vt:lpstr>
      <vt:lpstr>Arial Narrow</vt:lpstr>
      <vt:lpstr>Lucida Grande</vt:lpstr>
      <vt:lpstr>Tahoma</vt:lpstr>
      <vt:lpstr>Times New Roman</vt:lpstr>
      <vt:lpstr>Bookman Old Style</vt:lpstr>
      <vt:lpstr>Wingdings 3</vt:lpstr>
      <vt:lpstr>Symbol</vt:lpstr>
      <vt:lpstr>Okeanos</vt:lpstr>
      <vt:lpstr>1_Okeanos</vt:lpstr>
      <vt:lpstr>6_Okeanos</vt:lpstr>
      <vt:lpstr>2_Okeanos</vt:lpstr>
      <vt:lpstr>PowerPoint-Präsentation</vt:lpstr>
      <vt:lpstr>Rheuma und Ernährung </vt:lpstr>
      <vt:lpstr>Rheuma und Ernährung im Internet</vt:lpstr>
      <vt:lpstr>Welchen Einfluss hat die Lebensweise auf das Risiko für eine RA?</vt:lpstr>
      <vt:lpstr>Welche Hinweise existieren für die Auslösung einer RA durch Ernährung?</vt:lpstr>
      <vt:lpstr>Welche Hinweise existieren für die Auslösung einer RA durch Ernährung?</vt:lpstr>
      <vt:lpstr>Allergien und das Risiko einer RA</vt:lpstr>
      <vt:lpstr>Hat eine gesunde Ernährung Einfluss  auf das RA-Risiko?  Ergebnisse der Nurses Health Study I und II</vt:lpstr>
      <vt:lpstr>Hat eine gesunde Ernährung Einfluss  auf das RA-Risiko?  Ergebnisse der Nurses Health Study I und II</vt:lpstr>
      <vt:lpstr>Hat eine gesunde Ernährung Einfluss  auf das RA-Risiko?  Ergebnisse der Nurses Health Study I und II</vt:lpstr>
      <vt:lpstr>Die Malmö-Diet and Cancer-Study (1991-95):  Quantifizierung von Nahrungsbestandteilen und das RA-Risiko</vt:lpstr>
      <vt:lpstr>PowerPoint-Präsentation</vt:lpstr>
      <vt:lpstr>Die Schutzwirkung von Alkohol hängt von der durchschnittlichen Tagesmenge ab!</vt:lpstr>
      <vt:lpstr>Ist die Adipositas ein Risikofaktor für die RA?</vt:lpstr>
      <vt:lpstr>Welchen Einfluss hat das Übergewicht  auf das Risiko für eine RA?</vt:lpstr>
      <vt:lpstr>Welchen Einfluss hat das Übergewicht auf das Risiko für eine RA?</vt:lpstr>
      <vt:lpstr>Wechselwirkung zwischen Rauchen und Übergewicht  als Risikofaktoren für eine RA</vt:lpstr>
      <vt:lpstr>Senkt eine Gewichtsreduktion das Risiko  für rheumatische Erkrankungen?</vt:lpstr>
      <vt:lpstr>Bariatrische Chirurgie in Schweden:  Auswirkung auf die Inzidenz  der RA</vt:lpstr>
      <vt:lpstr>Bariatrische Chirurgie in Schweden:  Auswirkung auf die Inzidenz von Psoriasis und PsA</vt:lpstr>
      <vt:lpstr>Abdominelle Adipositas und das Risiko für RA und PsA</vt:lpstr>
      <vt:lpstr>Abdominelle Adipositas und Risiko für RA und PsA </vt:lpstr>
      <vt:lpstr>Beeinflusst die Adipositas den Verlauf/den Therapieerfolg einer rheumatischen Erkrankung?</vt:lpstr>
      <vt:lpstr>Adipositas als Risikofaktor für schlechtes Therapieansprechen bei  früher RA: Die NORD-STAR -Studie</vt:lpstr>
      <vt:lpstr>Adipositas als Risikofaktor für schlechtes Therapieansprechen bei  früher RA: Die NORD-STAR -Studie</vt:lpstr>
      <vt:lpstr>Welchen Einfluss hat eine Gewichtsreduktion auf die Aktivität einer rheumatischen Erkrankung?</vt:lpstr>
      <vt:lpstr>Auswirkungen einer bariatrischen Chirurgie auf Patienten mit RA</vt:lpstr>
      <vt:lpstr>Gewichtsreduktion verbessert die Krankheitsaktivität bei PsA:  eine Interventionsstudie an 41 Patienten</vt:lpstr>
      <vt:lpstr>Gewichtsreduktion verbessert die Krankheitsaktivität bei PsA: eine Interventionsstudie an 41 Patienten</vt:lpstr>
      <vt:lpstr>Gewichtsreduktion verbessert die Krankheitsaktivität bei PsA: eine Interventionsstudie an 41 Patienten</vt:lpstr>
      <vt:lpstr>PowerPoint-Präsentation</vt:lpstr>
      <vt:lpstr>Rheuma und Ernährung </vt:lpstr>
      <vt:lpstr>PowerPoint-Präsentation</vt:lpstr>
      <vt:lpstr>PowerPoint-Präsentation</vt:lpstr>
      <vt:lpstr>Primärprävention kardiovaskulärer Erkrankungen durch Mittelmeerkost plus Olivenöl und Nüsse</vt:lpstr>
      <vt:lpstr>Mediterrane Diät bei RA </vt:lpstr>
      <vt:lpstr>PowerPoint-Präsentation</vt:lpstr>
      <vt:lpstr>PowerPoint-Präsentation</vt:lpstr>
      <vt:lpstr>PowerPoint-Präsentation</vt:lpstr>
      <vt:lpstr>Krankheitsaktivität und Gesundheitsbezogene Lebensqualität bei RA-Patienten: Rolle des Alkohols</vt:lpstr>
      <vt:lpstr>Anti-inflammatorische Diät bei RA (ADIRA) eine randomisierte, kontrollierte Crossover –Studie</vt:lpstr>
      <vt:lpstr>Anti-inflammatorische Diät bei RA (ADIRA)</vt:lpstr>
      <vt:lpstr>PowerPoint-Präsentation</vt:lpstr>
      <vt:lpstr>Ein multidisziplinäres Lifestyleprogramm für RA-Patienten:  Die ‘Plants for Joints’ Studie (randomisiert, kontrolliert)</vt:lpstr>
      <vt:lpstr>PowerPoint-Präsentation</vt:lpstr>
      <vt:lpstr>PowerPoint-Präsentation</vt:lpstr>
      <vt:lpstr>PowerPoint-Präsentation</vt:lpstr>
      <vt:lpstr>PowerPoint-Präsentation</vt:lpstr>
      <vt:lpstr>Glutenfreie Vegane Diät bei RA</vt:lpstr>
      <vt:lpstr>Glutenfreie Vegane Diät bei RA</vt:lpstr>
      <vt:lpstr>Glutenfreie Diät (GFD): Nachteile</vt:lpstr>
      <vt:lpstr>Ketogene Diät (KD)</vt:lpstr>
      <vt:lpstr>Vergleich einer Ketogenen Diät mit Mittelmeerkost  bei adipösen PsA-Patienten: Randomisierte Crossover-Studie</vt:lpstr>
      <vt:lpstr>Vergleich einer Ketogenen Diät mit Mittelmeerkost  bei adipösen PsA-Patienten: Randomisierte Crossover-Studie</vt:lpstr>
      <vt:lpstr>Vergleich einer Ketogenen Diät mit Mittelmeerkost  bei adipösen PsA-Patienten: Randomisierte Crossover-Studie</vt:lpstr>
      <vt:lpstr>PowerPoint-Präsentation</vt:lpstr>
      <vt:lpstr>PowerPoint-Präsentation</vt:lpstr>
      <vt:lpstr>PowerPoint-Präsentation</vt:lpstr>
      <vt:lpstr>PowerPoint-Präsentation</vt:lpstr>
      <vt:lpstr>Wundermittel  Heilfasten?</vt:lpstr>
      <vt:lpstr>Spektrum der Fastentechniken</vt:lpstr>
      <vt:lpstr>PowerPoint-Präsentation</vt:lpstr>
      <vt:lpstr>PowerPoint-Präsentation</vt:lpstr>
      <vt:lpstr>PowerPoint-Präsentation</vt:lpstr>
      <vt:lpstr>Änderungen des Darm-Mikrobioms  während 10-tägigem Fasten nach Buchinger</vt:lpstr>
      <vt:lpstr>PowerPoint-Präsentation</vt:lpstr>
      <vt:lpstr>Rheuma und Ernährung </vt:lpstr>
      <vt:lpstr>Was schützt vor Autoimmunerkrankungen?  Vitamin D oder n-3-Fettsäuren aus Fischöl?</vt:lpstr>
      <vt:lpstr>Was schützt vor Autoimmunerkrankungen?  Vitamin D oder n-3-Fettsäuren aus Fischöl?</vt:lpstr>
      <vt:lpstr>Was schützt vor Autoimmunerkrankungen?  Vitamin D oder n-3-Fettsäuren aus Fischöl?</vt:lpstr>
      <vt:lpstr>Omega-3-Fettsäuren bei Arthritis-Schmerzen</vt:lpstr>
      <vt:lpstr>Supplementation  mit Lactobacillus Casei bei RA</vt:lpstr>
      <vt:lpstr>Nahrungsergänzung mit mit Lactobacillus Casei bei RA</vt:lpstr>
      <vt:lpstr>Einweisungen in die Notfallambulanz wegen Nebenwirkungen von Nahrungsergänzungsmitteln</vt:lpstr>
      <vt:lpstr>PowerPoint-Präsentation</vt:lpstr>
      <vt:lpstr>PowerPoint-Präsentation</vt:lpstr>
    </vt:vector>
  </TitlesOfParts>
  <Company>Charité, Medizinische Klinik III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Dr. med. Gernot Keyßer</dc:creator>
  <cp:lastModifiedBy>Keyßer, Gernot</cp:lastModifiedBy>
  <cp:revision>748</cp:revision>
  <cp:lastPrinted>2000-01-31T15:10:03Z</cp:lastPrinted>
  <dcterms:created xsi:type="dcterms:W3CDTF">1999-07-16T08:31:05Z</dcterms:created>
  <dcterms:modified xsi:type="dcterms:W3CDTF">2026-01-05T15:10:13Z</dcterms:modified>
</cp:coreProperties>
</file>