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352" r:id="rId3"/>
    <p:sldId id="389" r:id="rId4"/>
    <p:sldId id="390" r:id="rId5"/>
    <p:sldId id="392" r:id="rId6"/>
    <p:sldId id="393" r:id="rId7"/>
    <p:sldId id="391" r:id="rId8"/>
    <p:sldId id="394" r:id="rId9"/>
    <p:sldId id="395" r:id="rId10"/>
    <p:sldId id="396" r:id="rId11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53" autoAdjust="0"/>
    <p:restoredTop sz="93497" autoAdjust="0"/>
  </p:normalViewPr>
  <p:slideViewPr>
    <p:cSldViewPr>
      <p:cViewPr varScale="1">
        <p:scale>
          <a:sx n="129" d="100"/>
          <a:sy n="129" d="100"/>
        </p:scale>
        <p:origin x="1212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0A2B6B-2F94-4ED2-B410-5AA7D61E7F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62B47F-E59C-49D0-8058-F7A6FECAF70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80DE17-CF2D-4FA6-B716-72804598E5D1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3F4F11C8-9F0D-4668-8E4D-9031EA1725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CF7DD045-D9EE-4F49-BE55-8285E14C7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89BD6DD-162D-4499-B44C-77FB7F65BD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1DA8414-7071-49E7-A0D9-2A2CE22FD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866AAE3-D065-4DA8-9043-CEA4B8CAB3C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164C447-F2B6-4442-88F7-C65E8BCBDB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F1411B-6B47-4514-92A4-01D43D1B10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>
            <a:extLst>
              <a:ext uri="{FF2B5EF4-FFF2-40B4-BE49-F238E27FC236}">
                <a16:creationId xmlns:a16="http://schemas.microsoft.com/office/drawing/2014/main" id="{A07953ED-632A-41C9-ABEE-F92CB48277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izenplatzhalter 2">
            <a:extLst>
              <a:ext uri="{FF2B5EF4-FFF2-40B4-BE49-F238E27FC236}">
                <a16:creationId xmlns:a16="http://schemas.microsoft.com/office/drawing/2014/main" id="{2EF10F56-94BA-4CA1-AB9E-02D56F4885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22532" name="Foliennummernplatzhalter 3">
            <a:extLst>
              <a:ext uri="{FF2B5EF4-FFF2-40B4-BE49-F238E27FC236}">
                <a16:creationId xmlns:a16="http://schemas.microsoft.com/office/drawing/2014/main" id="{38418B4E-F5A0-4833-83EC-8F4DA26C0D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762E1A8-AEC4-4E95-9A0F-CABCA6C5D936}" type="slidenum">
              <a:rPr lang="de-DE" altLang="de-DE"/>
              <a:pPr>
                <a:spcBef>
                  <a:spcPct val="0"/>
                </a:spcBef>
              </a:pPr>
              <a:t>10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>
            <a:extLst>
              <a:ext uri="{FF2B5EF4-FFF2-40B4-BE49-F238E27FC236}">
                <a16:creationId xmlns:a16="http://schemas.microsoft.com/office/drawing/2014/main" id="{48B81AD3-364D-4F8E-898E-341AFD8432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izenplatzhalter 2">
            <a:extLst>
              <a:ext uri="{FF2B5EF4-FFF2-40B4-BE49-F238E27FC236}">
                <a16:creationId xmlns:a16="http://schemas.microsoft.com/office/drawing/2014/main" id="{EB364D7E-87EA-4512-BB92-7D377C2CC2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6148" name="Foliennummernplatzhalter 3">
            <a:extLst>
              <a:ext uri="{FF2B5EF4-FFF2-40B4-BE49-F238E27FC236}">
                <a16:creationId xmlns:a16="http://schemas.microsoft.com/office/drawing/2014/main" id="{E0387EB0-1342-4B35-8793-CB049FCF3F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73906B-339B-4874-AF89-5D4016A24E3B}" type="slidenum">
              <a:rPr lang="de-DE" altLang="de-DE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bildplatzhalter 1">
            <a:extLst>
              <a:ext uri="{FF2B5EF4-FFF2-40B4-BE49-F238E27FC236}">
                <a16:creationId xmlns:a16="http://schemas.microsoft.com/office/drawing/2014/main" id="{95255CAB-0B6F-495C-ABFB-A184565B5F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izenplatzhalter 2">
            <a:extLst>
              <a:ext uri="{FF2B5EF4-FFF2-40B4-BE49-F238E27FC236}">
                <a16:creationId xmlns:a16="http://schemas.microsoft.com/office/drawing/2014/main" id="{603CE717-715D-4C00-9A37-B84B4E549F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8196" name="Foliennummernplatzhalter 3">
            <a:extLst>
              <a:ext uri="{FF2B5EF4-FFF2-40B4-BE49-F238E27FC236}">
                <a16:creationId xmlns:a16="http://schemas.microsoft.com/office/drawing/2014/main" id="{EC6C84FF-5580-4A81-889B-CFAF174E84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126869-F195-449B-996E-B1BBAACC4A6D}" type="slidenum">
              <a:rPr lang="de-DE" altLang="de-DE"/>
              <a:pPr>
                <a:spcBef>
                  <a:spcPct val="0"/>
                </a:spcBef>
              </a:pPr>
              <a:t>3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lienbildplatzhalter 1">
            <a:extLst>
              <a:ext uri="{FF2B5EF4-FFF2-40B4-BE49-F238E27FC236}">
                <a16:creationId xmlns:a16="http://schemas.microsoft.com/office/drawing/2014/main" id="{E1310A9A-2408-4D47-95FF-5D3D092CB2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izenplatzhalter 2">
            <a:extLst>
              <a:ext uri="{FF2B5EF4-FFF2-40B4-BE49-F238E27FC236}">
                <a16:creationId xmlns:a16="http://schemas.microsoft.com/office/drawing/2014/main" id="{9E0B440A-3B31-498F-B3BA-7589CAF8FF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10244" name="Foliennummernplatzhalter 3">
            <a:extLst>
              <a:ext uri="{FF2B5EF4-FFF2-40B4-BE49-F238E27FC236}">
                <a16:creationId xmlns:a16="http://schemas.microsoft.com/office/drawing/2014/main" id="{3D87D6D9-D9F2-457E-BB52-D31B73C9F7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CC28CD-3382-49E9-B117-94C70F8E0B1E}" type="slidenum">
              <a:rPr lang="de-DE" altLang="de-DE"/>
              <a:pPr>
                <a:spcBef>
                  <a:spcPct val="0"/>
                </a:spcBef>
              </a:pPr>
              <a:t>4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bildplatzhalter 1">
            <a:extLst>
              <a:ext uri="{FF2B5EF4-FFF2-40B4-BE49-F238E27FC236}">
                <a16:creationId xmlns:a16="http://schemas.microsoft.com/office/drawing/2014/main" id="{84372C0E-8F0F-406C-89EE-CD5D1FCFF8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izenplatzhalter 2">
            <a:extLst>
              <a:ext uri="{FF2B5EF4-FFF2-40B4-BE49-F238E27FC236}">
                <a16:creationId xmlns:a16="http://schemas.microsoft.com/office/drawing/2014/main" id="{D2BE49F8-358B-4A96-BC69-B6DADE639A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12292" name="Foliennummernplatzhalter 3">
            <a:extLst>
              <a:ext uri="{FF2B5EF4-FFF2-40B4-BE49-F238E27FC236}">
                <a16:creationId xmlns:a16="http://schemas.microsoft.com/office/drawing/2014/main" id="{C36C6867-89F3-4D61-BFC5-54E721E080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0D4CC7-4744-436C-B482-006063F4148E}" type="slidenum">
              <a:rPr lang="de-DE" altLang="de-DE"/>
              <a:pPr>
                <a:spcBef>
                  <a:spcPct val="0"/>
                </a:spcBef>
              </a:pPr>
              <a:t>5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bildplatzhalter 1">
            <a:extLst>
              <a:ext uri="{FF2B5EF4-FFF2-40B4-BE49-F238E27FC236}">
                <a16:creationId xmlns:a16="http://schemas.microsoft.com/office/drawing/2014/main" id="{A5CFDA89-27A0-4B32-BD14-1D28E3665C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izenplatzhalter 2">
            <a:extLst>
              <a:ext uri="{FF2B5EF4-FFF2-40B4-BE49-F238E27FC236}">
                <a16:creationId xmlns:a16="http://schemas.microsoft.com/office/drawing/2014/main" id="{7362FD13-D03A-4702-8A1C-C92548476F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14340" name="Foliennummernplatzhalter 3">
            <a:extLst>
              <a:ext uri="{FF2B5EF4-FFF2-40B4-BE49-F238E27FC236}">
                <a16:creationId xmlns:a16="http://schemas.microsoft.com/office/drawing/2014/main" id="{8E931D86-3044-4A93-A79E-2EDB92766F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309E46-F5B2-4CE8-AC3D-6EFA73451E84}" type="slidenum">
              <a:rPr lang="de-DE" altLang="de-DE"/>
              <a:pPr>
                <a:spcBef>
                  <a:spcPct val="0"/>
                </a:spcBef>
              </a:pPr>
              <a:t>6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>
            <a:extLst>
              <a:ext uri="{FF2B5EF4-FFF2-40B4-BE49-F238E27FC236}">
                <a16:creationId xmlns:a16="http://schemas.microsoft.com/office/drawing/2014/main" id="{E256C4BC-17B0-48C8-B56A-9E780B34AE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izenplatzhalter 2">
            <a:extLst>
              <a:ext uri="{FF2B5EF4-FFF2-40B4-BE49-F238E27FC236}">
                <a16:creationId xmlns:a16="http://schemas.microsoft.com/office/drawing/2014/main" id="{BDA77EAA-ED2A-43DE-BC9D-18DD66C4C9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16388" name="Foliennummernplatzhalter 3">
            <a:extLst>
              <a:ext uri="{FF2B5EF4-FFF2-40B4-BE49-F238E27FC236}">
                <a16:creationId xmlns:a16="http://schemas.microsoft.com/office/drawing/2014/main" id="{B843A3D4-9475-4C4A-80D4-1A6F239C04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AE8615-201E-49B6-B0CB-7310D8F09726}" type="slidenum">
              <a:rPr lang="de-DE" altLang="de-DE"/>
              <a:pPr>
                <a:spcBef>
                  <a:spcPct val="0"/>
                </a:spcBef>
              </a:pPr>
              <a:t>7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>
            <a:extLst>
              <a:ext uri="{FF2B5EF4-FFF2-40B4-BE49-F238E27FC236}">
                <a16:creationId xmlns:a16="http://schemas.microsoft.com/office/drawing/2014/main" id="{0F9085C2-0FB6-4619-AC4C-DC1869BE2D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izenplatzhalter 2">
            <a:extLst>
              <a:ext uri="{FF2B5EF4-FFF2-40B4-BE49-F238E27FC236}">
                <a16:creationId xmlns:a16="http://schemas.microsoft.com/office/drawing/2014/main" id="{05A5B318-FFEA-40D2-83F4-5830F544C5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18436" name="Foliennummernplatzhalter 3">
            <a:extLst>
              <a:ext uri="{FF2B5EF4-FFF2-40B4-BE49-F238E27FC236}">
                <a16:creationId xmlns:a16="http://schemas.microsoft.com/office/drawing/2014/main" id="{C47A9F03-F721-4A73-9712-962F228B4D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A0CA04-90F4-4252-91D4-9DD7EE2588E0}" type="slidenum">
              <a:rPr lang="de-DE" altLang="de-DE"/>
              <a:pPr>
                <a:spcBef>
                  <a:spcPct val="0"/>
                </a:spcBef>
              </a:pPr>
              <a:t>8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bildplatzhalter 1">
            <a:extLst>
              <a:ext uri="{FF2B5EF4-FFF2-40B4-BE49-F238E27FC236}">
                <a16:creationId xmlns:a16="http://schemas.microsoft.com/office/drawing/2014/main" id="{95994454-AE94-4FCF-AE37-7762F44F8D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izenplatzhalter 2">
            <a:extLst>
              <a:ext uri="{FF2B5EF4-FFF2-40B4-BE49-F238E27FC236}">
                <a16:creationId xmlns:a16="http://schemas.microsoft.com/office/drawing/2014/main" id="{3D6B07CD-D6BA-41B7-A6B4-1ED6CA18B9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Verweis auf Normalverteilung </a:t>
            </a:r>
          </a:p>
        </p:txBody>
      </p:sp>
      <p:sp>
        <p:nvSpPr>
          <p:cNvPr id="20484" name="Foliennummernplatzhalter 3">
            <a:extLst>
              <a:ext uri="{FF2B5EF4-FFF2-40B4-BE49-F238E27FC236}">
                <a16:creationId xmlns:a16="http://schemas.microsoft.com/office/drawing/2014/main" id="{392B3CEA-6BBE-423F-B59D-87C0A995CB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BEB90F-F237-450F-A9B5-C8769C04A272}" type="slidenum">
              <a:rPr lang="de-DE" altLang="de-DE"/>
              <a:pPr>
                <a:spcBef>
                  <a:spcPct val="0"/>
                </a:spcBef>
              </a:pPr>
              <a:t>9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9EC9F1-4A4A-4C73-A762-70F4B1383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2D4CA-1936-4A0C-80DB-ED85D86ACDBE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5AE11F-136B-4A5E-91CF-3433FB650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63DDE1-76FE-4EF5-8932-3D3D861F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A75D5-E8B9-491C-94F7-DC6F51FCC57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897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E27FC5-276C-41A6-A623-42F7ABD6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AD944-DD2E-4E7B-89C7-E60759ED969C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C16910-5FFC-47EC-8B0D-F009FB56E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176EBB-3654-4788-88CA-20C9BBB66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56D15-5AB4-47EC-997C-0B73C84465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8643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F0FB8B-AE3F-4050-8FF0-C5A2A9636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CCCE8-6162-421D-808D-D9334EEFA9F7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617AB0-216A-4AD8-ACA1-5F1469797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6E2584-5BAA-4F17-AC68-8F5542113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F3F49-96B0-46AD-A91E-D3B09F779E7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8443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9AFA6D-6C28-4C2F-9D31-02315AE0F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D3775-3E47-4406-95BA-63D0DF1E904C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0B711F-0371-4440-9EB7-82AECE75A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A782F9-1FE2-4ADC-9441-98A3CAA2A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05D87-FD9A-405E-93FD-543752CB4D7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3065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2A628A-3610-48C8-8221-742458B23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62059-D0F2-4877-A141-0D90FACCDD21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683EFC-84AF-44E5-97FC-40F976214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E52E58-0090-4698-8187-91D577F02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E7282-9A5B-4459-B1F7-08719F9FD73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8933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7118D9F-583A-4FEB-8040-C0092E16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9CA2D-DD12-483E-B925-8919191E9060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77DBAB93-9DAD-476C-BF6A-6D6CA6F4E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5A560B8F-08DE-4076-A236-746D91943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EE1DB-29B4-4797-AE70-CF6433A72CD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9157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A039E78A-943B-4C32-B1EC-1304B2788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45BA1-CB02-4A5C-A3E1-1E088C28230D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FE47D2BE-1D48-42DB-B4D7-704F8091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86FF9617-CB8B-44B2-B46A-9D73967F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DE48E-D660-4D3E-BC77-C54B02BB54D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5863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713F975E-9802-4871-B222-A883A3682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C89E6-E38D-41CB-BBB4-14B0B9FCC6DB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5343CE6C-4E28-4C96-8634-83A0CB15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E3BA1629-BD97-41BE-B373-6D3D6C03C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0F9D7-0462-4247-B5F4-38A515438F3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5326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3E96B116-040F-4201-A580-E9F8A80F0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87D6A-11AF-4AF0-9ADA-923FEA7CE3AD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55AFCA45-528E-43CB-9C6D-4230D3EEC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8B2642E7-912A-452A-BDD0-B9D47343E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41373-09F1-4B11-81A7-F3EC7D8598D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7737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080E3C9-097F-4E3B-8CFE-4D4C87E22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A1BF0-CF56-4FB4-AE22-6F0B78704678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ADAFE78F-B861-4CEE-A519-19FC2D6F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01F41F93-E9C2-4D31-8CCE-AE12CCBA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6E2EE-46CC-4597-A79F-FC0BF2753E1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529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85BA2817-A244-478C-9A7B-DCBB72154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514F1-3EE1-4D67-809C-BEBDC13553C1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865F8CAD-5882-45AC-B0AC-C7305BBA2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5EC1F849-F962-42AA-8AFF-1AA1C5FC0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AB4AD-25A5-451A-8EF3-69A1F882D6C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2170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9599A2DE-1196-49B5-BE77-3A4E628FCF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6412D8AD-2E64-4647-8019-B53BA939E8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07BED3-48E2-433F-9051-BA9B5346D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E00386-4728-49E1-8F1F-8EB37D13BFA4}" type="datetimeFigureOut">
              <a:rPr lang="de-DE"/>
              <a:pPr>
                <a:defRPr/>
              </a:pPr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92745D-FE5E-4650-93AB-CE1118989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6DC4D1-BDDE-430F-8AD3-912872C33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C592E28-BC53-44E4-B8AF-99E7A0412C7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3CEAB-6A51-47A4-98BD-A10065F3A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650" y="1341438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Übung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zur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Differentiellen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Psychologie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im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W</a:t>
            </a:r>
            <a:r>
              <a:rPr lang="de-DE" dirty="0">
                <a:solidFill>
                  <a:schemeClr val="accent5">
                    <a:lumMod val="75000"/>
                  </a:schemeClr>
                </a:solidFill>
              </a:rPr>
              <a:t>S 2025_26</a:t>
            </a:r>
            <a:br>
              <a:rPr lang="de-DE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dirty="0">
                <a:solidFill>
                  <a:srgbClr val="002060"/>
                </a:solidFill>
              </a:rPr>
            </a:br>
            <a:endParaRPr lang="de-DE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075" name="Untertitel 2">
            <a:extLst>
              <a:ext uri="{FF2B5EF4-FFF2-40B4-BE49-F238E27FC236}">
                <a16:creationId xmlns:a16="http://schemas.microsoft.com/office/drawing/2014/main" id="{AFEDF829-E70D-4E19-AA2A-01A420413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088" y="3284538"/>
            <a:ext cx="7705725" cy="3313112"/>
          </a:xfrm>
        </p:spPr>
        <p:txBody>
          <a:bodyPr wrap="none" lIns="72000" tIns="36000" rIns="72000" bIns="36000"/>
          <a:lstStyle/>
          <a:p>
            <a:pPr eaLnBrk="1" hangingPunct="1">
              <a:lnSpc>
                <a:spcPct val="80000"/>
              </a:lnSpc>
            </a:pPr>
            <a:endParaRPr lang="de-DE" altLang="de-DE" sz="1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1800" dirty="0">
                <a:solidFill>
                  <a:srgbClr val="002060"/>
                </a:solidFill>
              </a:rPr>
              <a:t>Dr. Dipl.-Psych. Nancy Tandler</a:t>
            </a:r>
          </a:p>
          <a:p>
            <a:pPr eaLnBrk="1" hangingPunct="1">
              <a:lnSpc>
                <a:spcPct val="80000"/>
              </a:lnSpc>
            </a:pPr>
            <a:endParaRPr lang="de-DE" altLang="de-DE" sz="1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1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1800" dirty="0">
                <a:solidFill>
                  <a:srgbClr val="002060"/>
                </a:solidFill>
              </a:rPr>
              <a:t>10.Sitzung:</a:t>
            </a:r>
          </a:p>
          <a:p>
            <a:pPr eaLnBrk="1" hangingPunct="1">
              <a:lnSpc>
                <a:spcPct val="80000"/>
              </a:lnSpc>
            </a:pPr>
            <a:r>
              <a:rPr lang="de-DE" altLang="de-DE" sz="1800" dirty="0">
                <a:solidFill>
                  <a:srgbClr val="002060"/>
                </a:solidFill>
              </a:rPr>
              <a:t>Sensation </a:t>
            </a:r>
            <a:r>
              <a:rPr lang="de-DE" altLang="de-DE" sz="1800" dirty="0" err="1">
                <a:solidFill>
                  <a:srgbClr val="002060"/>
                </a:solidFill>
              </a:rPr>
              <a:t>Seeking</a:t>
            </a:r>
            <a:endParaRPr lang="de-DE" altLang="de-DE" sz="1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1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1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1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de-DE" altLang="de-DE" sz="1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de-DE" sz="1500" dirty="0">
                <a:solidFill>
                  <a:srgbClr val="002060"/>
                </a:solidFill>
              </a:rPr>
              <a:t>Martin-Luther-Universität Halle-Wittenberg I Institut für Psychologie I Differentielle Psychologie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036249D5-3B56-45C6-A8FB-4800C5036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908175"/>
            <a:ext cx="7127875" cy="317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FD99FF5-4CA9-49F5-B7ED-2774C890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Korrelate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22D746-7E62-41E0-8BA3-D17FF9162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21509" name="Rectangle 2">
            <a:extLst>
              <a:ext uri="{FF2B5EF4-FFF2-40B4-BE49-F238E27FC236}">
                <a16:creationId xmlns:a16="http://schemas.microsoft.com/office/drawing/2014/main" id="{9C4C7AD5-0186-4C5A-BF91-7EACEB933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21510" name="Rectangle 2">
            <a:extLst>
              <a:ext uri="{FF2B5EF4-FFF2-40B4-BE49-F238E27FC236}">
                <a16:creationId xmlns:a16="http://schemas.microsoft.com/office/drawing/2014/main" id="{77E19995-92EA-4F89-8776-02B8D5852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039813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None/>
            </a:pPr>
            <a:r>
              <a:rPr lang="de-DE" altLang="de-DE" sz="2000" b="1">
                <a:solidFill>
                  <a:srgbClr val="002060"/>
                </a:solidFill>
                <a:sym typeface="Wingdings" panose="05000000000000000000" pitchFamily="2" charset="2"/>
              </a:rPr>
              <a:t>Persönlichkeitsmodell PEN (Eysenck, 1980):</a:t>
            </a:r>
          </a:p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r>
              <a:rPr lang="en-GB" altLang="de-DE" sz="2000">
                <a:solidFill>
                  <a:srgbClr val="002060"/>
                </a:solidFill>
              </a:rPr>
              <a:t>		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37DB8494-723E-4ADD-AC9F-688044760A29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A395B80-9373-4EE5-9160-7903C5C66233}"/>
              </a:ext>
            </a:extLst>
          </p:cNvPr>
          <p:cNvSpPr/>
          <p:nvPr/>
        </p:nvSpPr>
        <p:spPr>
          <a:xfrm>
            <a:off x="7524750" y="4581525"/>
            <a:ext cx="576263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FE323419-BDF3-40D5-A864-8C78AD4E63F4}"/>
              </a:ext>
            </a:extLst>
          </p:cNvPr>
          <p:cNvSpPr/>
          <p:nvPr/>
        </p:nvSpPr>
        <p:spPr>
          <a:xfrm>
            <a:off x="5480050" y="2565400"/>
            <a:ext cx="649288" cy="5032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284C6CF6-BFEC-47FF-AD39-4A450A34FB95}"/>
              </a:ext>
            </a:extLst>
          </p:cNvPr>
          <p:cNvSpPr/>
          <p:nvPr/>
        </p:nvSpPr>
        <p:spPr>
          <a:xfrm>
            <a:off x="5364163" y="3213100"/>
            <a:ext cx="936625" cy="12239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0F394E88-F5BE-4451-8AA5-C333DB09C69E}"/>
              </a:ext>
            </a:extLst>
          </p:cNvPr>
          <p:cNvSpPr/>
          <p:nvPr/>
        </p:nvSpPr>
        <p:spPr>
          <a:xfrm>
            <a:off x="4462463" y="2187575"/>
            <a:ext cx="647700" cy="5032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2F889D50-17F0-452F-93B4-1A8A915DBF52}"/>
              </a:ext>
            </a:extLst>
          </p:cNvPr>
          <p:cNvSpPr/>
          <p:nvPr/>
        </p:nvSpPr>
        <p:spPr>
          <a:xfrm>
            <a:off x="6453188" y="2816225"/>
            <a:ext cx="647700" cy="5048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8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F96D67-F4BE-42C9-ABBE-969EF39D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Überblick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28F3CE-4ECB-4189-8A4B-288106EA1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E0F43138-140A-4AF9-A7F1-99A261E78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872979E3-94AD-4DF6-9018-5D3B7FE72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125538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de-DE" altLang="de-DE" sz="2000" b="1" dirty="0">
                <a:solidFill>
                  <a:srgbClr val="002060"/>
                </a:solidFill>
                <a:cs typeface="Arial" charset="0"/>
              </a:rPr>
              <a:t>Hintergrund: 	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</a:rPr>
              <a:t>Faktor erster Ordnung, verhaltensnah, theoriebasiert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endParaRPr lang="de-DE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de-DE" altLang="de-DE" sz="2000" b="1" dirty="0">
                <a:solidFill>
                  <a:srgbClr val="002060"/>
                </a:solidFill>
                <a:cs typeface="Arial" charset="0"/>
              </a:rPr>
              <a:t>Definition und Dimensionen </a:t>
            </a:r>
            <a:endParaRPr lang="de-DE" altLang="de-DE" sz="2000" dirty="0"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 err="1">
                <a:solidFill>
                  <a:srgbClr val="002060"/>
                </a:solidFill>
                <a:cs typeface="Arial" charset="0"/>
              </a:rPr>
              <a:t>Erfassung</a:t>
            </a:r>
            <a:endParaRPr lang="en-GB" altLang="de-DE" sz="20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Biologische Begründungen:	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Verhaltensgenetische Studien </a:t>
            </a:r>
          </a:p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								Biochemische Korrelate</a:t>
            </a:r>
          </a:p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								Zusammenhang mit Variable </a:t>
            </a:r>
            <a:r>
              <a:rPr lang="de-DE" altLang="de-DE" sz="2000" dirty="0" err="1">
                <a:solidFill>
                  <a:srgbClr val="FF0000"/>
                </a:solidFill>
                <a:cs typeface="Arial" charset="0"/>
                <a:sym typeface="Wingdings" pitchFamily="2" charset="2"/>
              </a:rPr>
              <a:t>augmenting-reducing</a:t>
            </a: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	</a:t>
            </a:r>
            <a:endParaRPr lang="de-DE" altLang="de-DE" sz="2000" dirty="0">
              <a:solidFill>
                <a:srgbClr val="002060"/>
              </a:solidFill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 err="1">
                <a:solidFill>
                  <a:srgbClr val="002060"/>
                </a:solidFill>
                <a:cs typeface="Arial" charset="0"/>
              </a:rPr>
              <a:t>Gruppenunterschiede</a:t>
            </a: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:	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Geschlecht</a:t>
            </a:r>
            <a:endParaRPr lang="en-GB" altLang="de-DE" sz="20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					Alter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 err="1">
                <a:solidFill>
                  <a:srgbClr val="002060"/>
                </a:solidFill>
                <a:cs typeface="Arial" charset="0"/>
              </a:rPr>
              <a:t>Korrelate</a:t>
            </a: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:	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z.B</a:t>
            </a: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.: 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Partnerschaft</a:t>
            </a: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/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Familienstand</a:t>
            </a: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, 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Kunstempfinden</a:t>
            </a:r>
            <a:endParaRPr lang="en-GB" altLang="de-DE" sz="20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		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Persönlichkeitsmodelle</a:t>
            </a: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: FFM und PEN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					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F7130554-8ADF-4AC2-90A8-A249FF291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227638"/>
            <a:ext cx="8459787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8000"/>
              </a:lnSpc>
              <a:defRPr/>
            </a:pPr>
            <a:endParaRPr lang="de-DE" sz="2600" dirty="0">
              <a:latin typeface="+mn-lt"/>
              <a:cs typeface="Arial" charset="0"/>
            </a:endParaRP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7279FB6-44C1-4E39-938C-E58772094AE7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28EB50-8F56-486F-987E-E63489252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Definition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88E7CA-6011-412E-9273-C40EB9DD6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3F957185-05F4-4C96-B307-5F360DC6C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B266B041-8ACB-46F0-9CAB-43514A0D0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125538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Definition: 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(nach </a:t>
            </a:r>
            <a:r>
              <a:rPr lang="de-DE" altLang="de-DE" sz="2000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Zuckerman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, 1994)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Persönlichkeitsunters. des optimal empfundenen Niveaus der äußeren Stimulation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Tendenz neue, verschiedenartige, komplexe und intensive Eindrücke zu bekommen oder Erfahrungen zu machen, bei Inkaufnahme von Risiken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endParaRPr lang="en-GB" altLang="de-DE" sz="20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 err="1">
                <a:solidFill>
                  <a:srgbClr val="002060"/>
                </a:solidFill>
                <a:cs typeface="Arial" charset="0"/>
              </a:rPr>
              <a:t>Dimensionen</a:t>
            </a: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: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Thrill and Adventure Seeking (TAS)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Experience Seeking (ES)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Disinhibition (DIS)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Boredom Susceptibility (BS)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					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F07C356-20D5-435B-958C-4CD275D28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227638"/>
            <a:ext cx="8459787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8000"/>
              </a:lnSpc>
              <a:defRPr/>
            </a:pPr>
            <a:endParaRPr lang="de-DE" sz="2600" dirty="0">
              <a:latin typeface="+mn-lt"/>
              <a:cs typeface="Arial" charset="0"/>
            </a:endParaRP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8F9EED93-5E9D-4E7D-93FD-F953657CB655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3ED0C5-95D0-4584-BA32-D772ED63D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Erfassung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BDDA1C-6C69-4251-BD03-1E7AA2A3C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B7F9A08E-3AEE-4A75-9B31-3BB5EFCBA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B054B084-8499-48F9-9BE3-EBAE3D604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125538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Sensation </a:t>
            </a:r>
            <a:r>
              <a:rPr lang="de-DE" altLang="de-DE" sz="2000" b="1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Seeking</a:t>
            </a: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 </a:t>
            </a:r>
            <a:r>
              <a:rPr lang="de-DE" altLang="de-DE" sz="2000" b="1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Scale</a:t>
            </a: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: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aktuell: Form V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vier Subskalen und Gesamtwert: 40 Items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endParaRPr lang="de-DE" altLang="de-DE" sz="2000" dirty="0">
              <a:solidFill>
                <a:srgbClr val="002060"/>
              </a:solidFill>
              <a:cs typeface="Arial" charset="0"/>
              <a:sym typeface="Wingdings" pitchFamily="2" charset="2"/>
            </a:endParaRP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Reliabilität (interne Konsistenz): Gesamtwert: .83 - .86	</a:t>
            </a:r>
          </a:p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16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									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Unterskalen: .61 - .82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Interkorrelationen Unterskalen: .30 - .60</a:t>
            </a:r>
          </a:p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 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Anwortformat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: </a:t>
            </a:r>
            <a:r>
              <a:rPr lang="de-DE" altLang="de-DE" sz="2000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forced-choice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 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					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E8BDE32-306A-46FD-B2EF-8134D72F0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227638"/>
            <a:ext cx="8459787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8000"/>
              </a:lnSpc>
              <a:defRPr/>
            </a:pPr>
            <a:endParaRPr lang="de-DE" sz="2600" dirty="0">
              <a:latin typeface="+mn-lt"/>
              <a:cs typeface="Arial" charset="0"/>
            </a:endParaRP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27442F22-A581-4813-9EF4-5C15944E2D8C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88543-B475-42A6-BD99-4A1541ABC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Biologische Grundlagen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9CEA07-5EDE-491F-9A0F-BD2C2282C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2CC5838B-8DE7-497A-8D37-B2F53CB27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A218FDE4-2B8F-47F5-BD99-9ABD1913A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125538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b="1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augmenting-reducing</a:t>
            </a: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: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Def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.: aus evozierten Potentialen abgeleitetes Maß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					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51D4184-E520-4855-B473-3E385F4A9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227638"/>
            <a:ext cx="8459787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8000"/>
              </a:lnSpc>
              <a:defRPr/>
            </a:pPr>
            <a:endParaRPr lang="de-DE" sz="2600" dirty="0">
              <a:latin typeface="+mn-lt"/>
              <a:cs typeface="Arial" charset="0"/>
            </a:endParaRP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E74A3B9C-2E04-4132-9C1E-3ED4270A786A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  <p:pic>
        <p:nvPicPr>
          <p:cNvPr id="11272" name="Picture 4">
            <a:extLst>
              <a:ext uri="{FF2B5EF4-FFF2-40B4-BE49-F238E27FC236}">
                <a16:creationId xmlns:a16="http://schemas.microsoft.com/office/drawing/2014/main" id="{01C5A76E-0458-42A7-A90A-7179458AB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084388"/>
            <a:ext cx="23717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2">
            <a:extLst>
              <a:ext uri="{FF2B5EF4-FFF2-40B4-BE49-F238E27FC236}">
                <a16:creationId xmlns:a16="http://schemas.microsoft.com/office/drawing/2014/main" id="{251FC41C-B052-448A-A0D4-5AC4F5DB8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235325"/>
            <a:ext cx="48482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DCC3CE-B1E7-4E0D-93BA-F3F84D9F6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Biologische Grundlagen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898DA8-E449-4F7E-A471-3E4951666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6B33BE0A-4E48-4F20-8522-D93ED94A5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98F308D3-55A9-4D7B-997F-7DE6A297C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125538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b="1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augmenting-reducing</a:t>
            </a: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:</a:t>
            </a:r>
          </a:p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endParaRPr lang="de-DE" altLang="de-DE" sz="2000" dirty="0">
              <a:solidFill>
                <a:srgbClr val="002060"/>
              </a:solidFill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					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8633AAC-BAF9-4EEC-98AF-DD9783912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227638"/>
            <a:ext cx="8459787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8000"/>
              </a:lnSpc>
              <a:defRPr/>
            </a:pPr>
            <a:endParaRPr lang="de-DE" sz="2600" dirty="0">
              <a:latin typeface="+mn-lt"/>
              <a:cs typeface="Arial" charset="0"/>
            </a:endParaRP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F259803-EBAB-40B5-BC10-CBD0F109DF2F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  <p:pic>
        <p:nvPicPr>
          <p:cNvPr id="13320" name="Picture 3">
            <a:extLst>
              <a:ext uri="{FF2B5EF4-FFF2-40B4-BE49-F238E27FC236}">
                <a16:creationId xmlns:a16="http://schemas.microsoft.com/office/drawing/2014/main" id="{D0A0A8E0-2AE7-43FB-A18D-60D3DA742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503363"/>
            <a:ext cx="3240087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2">
            <a:extLst>
              <a:ext uri="{FF2B5EF4-FFF2-40B4-BE49-F238E27FC236}">
                <a16:creationId xmlns:a16="http://schemas.microsoft.com/office/drawing/2014/main" id="{02296354-708C-427B-9B0A-53FC674E8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338" y="2349500"/>
            <a:ext cx="394335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4AA17A-A207-4DFA-BEEF-2F2B721C0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Gruppenunterschiede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08BF0D-90BF-4C8E-B2E2-A563005C0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EBA821B5-E691-4FAF-B0D5-44BE991A6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54E50E13-834D-42C9-AED5-2C316C4C2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125538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					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endParaRPr lang="en-GB" altLang="de-DE" sz="20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6D40007A-ECED-4AA1-9AEA-B43D2C862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227638"/>
            <a:ext cx="8459787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8000"/>
              </a:lnSpc>
              <a:defRPr/>
            </a:pPr>
            <a:endParaRPr lang="de-DE" sz="2600" dirty="0">
              <a:latin typeface="+mn-lt"/>
              <a:cs typeface="Arial" charset="0"/>
            </a:endParaRP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73653DE6-3043-4E46-89FC-53E676B0C4E2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  <p:pic>
        <p:nvPicPr>
          <p:cNvPr id="15368" name="Picture 2">
            <a:extLst>
              <a:ext uri="{FF2B5EF4-FFF2-40B4-BE49-F238E27FC236}">
                <a16:creationId xmlns:a16="http://schemas.microsoft.com/office/drawing/2014/main" id="{265282C4-A457-456C-9203-C86F3CAFE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998538"/>
            <a:ext cx="7848600" cy="523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8F63EF-E2BE-427A-8875-8BA953C9A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Korrelate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56B6C7-CB5A-4FE7-B239-CCDD5326C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61B13368-8037-4C09-B6FD-39072DC86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F4EE66EB-5AA6-4422-A819-E4386A85B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039813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Berufliche Präferenzen: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Studienrichtung: Human- und Sozialwissenschaften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Eigenschaften Beruf: aufregende Aktivitäten, Reisen, Abwechslung</a:t>
            </a:r>
          </a:p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endParaRPr lang="de-DE" altLang="de-DE" sz="2000" dirty="0">
              <a:solidFill>
                <a:srgbClr val="002060"/>
              </a:solidFill>
              <a:cs typeface="Arial" charset="0"/>
              <a:sym typeface="Wingdings" pitchFamily="2" charset="2"/>
            </a:endParaRPr>
          </a:p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charset="0"/>
              <a:buNone/>
              <a:defRPr/>
            </a:pPr>
            <a:r>
              <a:rPr lang="de-DE" altLang="de-DE" sz="2000" b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Partnerschaft/Familienstand: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 höhere Scheidungsrate</a:t>
            </a:r>
          </a:p>
          <a:p>
            <a:pPr marL="342900" indent="-342900" eaLnBrk="1" hangingPunct="1">
              <a:spcBef>
                <a:spcPts val="700"/>
              </a:spcBef>
              <a:buClr>
                <a:srgbClr val="333399"/>
              </a:buClr>
              <a:defRPr/>
            </a:pPr>
            <a:r>
              <a:rPr lang="de-DE" altLang="de-DE" sz="2000" i="1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assortative</a:t>
            </a:r>
            <a:r>
              <a:rPr lang="de-DE" altLang="de-DE" sz="2000" i="1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 </a:t>
            </a:r>
            <a:r>
              <a:rPr lang="de-DE" altLang="de-DE" sz="2000" i="1" dirty="0" err="1">
                <a:solidFill>
                  <a:srgbClr val="002060"/>
                </a:solidFill>
                <a:cs typeface="Arial" charset="0"/>
                <a:sym typeface="Wingdings" pitchFamily="2" charset="2"/>
              </a:rPr>
              <a:t>mating</a:t>
            </a:r>
            <a:r>
              <a:rPr lang="de-DE" altLang="de-DE" sz="20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; Diskrepanz, wenn Ehetherapie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					</a:t>
            </a: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 err="1">
                <a:solidFill>
                  <a:srgbClr val="002060"/>
                </a:solidFill>
                <a:cs typeface="Arial" charset="0"/>
              </a:rPr>
              <a:t>Risikoverhalten</a:t>
            </a: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: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Gambling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r>
              <a:rPr lang="en-GB" altLang="de-DE" sz="2000">
                <a:solidFill>
                  <a:srgbClr val="002060"/>
                </a:solidFill>
                <a:cs typeface="Arial" charset="0"/>
              </a:rPr>
              <a:t>Risikosportarten</a:t>
            </a:r>
            <a:endParaRPr lang="en-GB" altLang="de-DE" sz="20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endParaRPr lang="en-GB" altLang="de-DE" sz="20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b="1" dirty="0" err="1">
                <a:solidFill>
                  <a:srgbClr val="002060"/>
                </a:solidFill>
                <a:cs typeface="Arial" charset="0"/>
              </a:rPr>
              <a:t>Kunstempfinden</a:t>
            </a:r>
            <a:r>
              <a:rPr lang="en-GB" altLang="de-DE" sz="2000" b="1" dirty="0">
                <a:solidFill>
                  <a:srgbClr val="002060"/>
                </a:solidFill>
                <a:cs typeface="Arial" charset="0"/>
              </a:rPr>
              <a:t>:</a:t>
            </a:r>
          </a:p>
          <a:p>
            <a:pPr marL="342900" indent="-342900" eaLnBrk="1" hangingPunct="1">
              <a:lnSpc>
                <a:spcPct val="88000"/>
              </a:lnSpc>
              <a:defRPr/>
            </a:pP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abstrakt</a:t>
            </a: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, 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komplex</a:t>
            </a: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, 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spannungsreich</a:t>
            </a:r>
            <a:endParaRPr lang="en-GB" altLang="de-DE" sz="2000" dirty="0">
              <a:solidFill>
                <a:srgbClr val="002060"/>
              </a:solidFill>
              <a:cs typeface="Arial" charset="0"/>
            </a:endParaRPr>
          </a:p>
          <a:p>
            <a:pPr marL="342900" indent="-342900" eaLnBrk="1" hangingPunct="1">
              <a:lnSpc>
                <a:spcPct val="88000"/>
              </a:lnSpc>
              <a:defRPr/>
            </a:pP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erotische</a:t>
            </a: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 und Horror-</a:t>
            </a:r>
            <a:r>
              <a:rPr lang="en-GB" altLang="de-DE" sz="2000" dirty="0" err="1">
                <a:solidFill>
                  <a:srgbClr val="002060"/>
                </a:solidFill>
                <a:cs typeface="Arial" charset="0"/>
              </a:rPr>
              <a:t>Filme</a:t>
            </a:r>
            <a:endParaRPr lang="en-GB" altLang="de-DE" sz="20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88000"/>
              </a:lnSpc>
              <a:buFont typeface="Arial" charset="0"/>
              <a:buNone/>
              <a:defRPr/>
            </a:pPr>
            <a:r>
              <a:rPr lang="en-GB" altLang="de-DE" sz="2000" dirty="0">
                <a:solidFill>
                  <a:srgbClr val="002060"/>
                </a:solidFill>
                <a:cs typeface="Arial" charset="0"/>
              </a:rPr>
              <a:t>		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6569D2D-272B-4A67-92D8-E0F01B4EBCAE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9106C3-2143-4F98-9D42-60EB4B354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4450"/>
            <a:ext cx="8229600" cy="792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Sensation </a:t>
            </a:r>
            <a:r>
              <a:rPr lang="de-DE" sz="2700" dirty="0" err="1">
                <a:solidFill>
                  <a:schemeClr val="accent5">
                    <a:lumMod val="75000"/>
                  </a:schemeClr>
                </a:solidFill>
              </a:rPr>
              <a:t>Seeking</a:t>
            </a:r>
            <a:r>
              <a:rPr lang="de-DE" sz="2700" dirty="0">
                <a:solidFill>
                  <a:schemeClr val="accent5">
                    <a:lumMod val="75000"/>
                  </a:schemeClr>
                </a:solidFill>
              </a:rPr>
              <a:t>     I   Korrelate</a:t>
            </a:r>
            <a:br>
              <a:rPr lang="de-DE" sz="2700" dirty="0">
                <a:solidFill>
                  <a:srgbClr val="002060"/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de-DE" sz="2700" dirty="0">
                <a:solidFill>
                  <a:schemeClr val="accent5">
                    <a:lumMod val="75000"/>
                  </a:schemeClr>
                </a:solidFill>
              </a:rPr>
            </a:br>
            <a:endParaRPr lang="de-DE" sz="2700" dirty="0">
              <a:solidFill>
                <a:srgbClr val="00206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C6734D-B87A-4317-BA6D-250F0CFB7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656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6683A050-10C3-4346-860F-89A041223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600200"/>
            <a:ext cx="8542338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endParaRPr lang="de-DE" altLang="de-DE" sz="2800">
              <a:solidFill>
                <a:srgbClr val="002060"/>
              </a:solidFill>
            </a:endParaRPr>
          </a:p>
        </p:txBody>
      </p:sp>
      <p:sp>
        <p:nvSpPr>
          <p:cNvPr id="19461" name="Rectangle 2">
            <a:extLst>
              <a:ext uri="{FF2B5EF4-FFF2-40B4-BE49-F238E27FC236}">
                <a16:creationId xmlns:a16="http://schemas.microsoft.com/office/drawing/2014/main" id="{E0317302-B831-4785-8ACA-69D9D97AA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039813"/>
            <a:ext cx="8645525" cy="491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333399"/>
              </a:buClr>
              <a:buFont typeface="Arial" panose="020B0604020202020204" pitchFamily="34" charset="0"/>
              <a:buNone/>
            </a:pPr>
            <a:r>
              <a:rPr lang="de-DE" altLang="de-DE" sz="2000" b="1">
                <a:solidFill>
                  <a:srgbClr val="002060"/>
                </a:solidFill>
                <a:sym typeface="Wingdings" panose="05000000000000000000" pitchFamily="2" charset="2"/>
              </a:rPr>
              <a:t>Persönlichkeitsmodell FFM:</a:t>
            </a:r>
          </a:p>
          <a:p>
            <a:pPr eaLnBrk="1" hangingPunct="1">
              <a:lnSpc>
                <a:spcPct val="88000"/>
              </a:lnSpc>
              <a:buFont typeface="Arial" panose="020B0604020202020204" pitchFamily="34" charset="0"/>
              <a:buNone/>
            </a:pPr>
            <a:r>
              <a:rPr lang="en-GB" altLang="de-DE" sz="2000">
                <a:solidFill>
                  <a:srgbClr val="002060"/>
                </a:solidFill>
              </a:rPr>
              <a:t>		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73FAB1A8-7F8E-4ECA-988E-016CBF88FC8C}"/>
              </a:ext>
            </a:extLst>
          </p:cNvPr>
          <p:cNvSpPr txBox="1">
            <a:spLocks/>
          </p:cNvSpPr>
          <p:nvPr/>
        </p:nvSpPr>
        <p:spPr>
          <a:xfrm>
            <a:off x="107950" y="6416675"/>
            <a:ext cx="9001125" cy="2524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200" dirty="0">
                <a:solidFill>
                  <a:srgbClr val="002060"/>
                </a:solidFill>
              </a:rPr>
              <a:t>Einführung   I   Methoden   I   Leistungsbereich   I   Temperament   I   </a:t>
            </a:r>
            <a:r>
              <a:rPr lang="de-DE" sz="1200" b="1" dirty="0">
                <a:solidFill>
                  <a:srgbClr val="002060"/>
                </a:solidFill>
              </a:rPr>
              <a:t>ausgewählte Merkmale   </a:t>
            </a:r>
            <a:r>
              <a:rPr lang="de-DE" sz="1200" dirty="0">
                <a:solidFill>
                  <a:srgbClr val="002060"/>
                </a:solidFill>
              </a:rPr>
              <a:t>I   Weiteres</a:t>
            </a:r>
          </a:p>
        </p:txBody>
      </p:sp>
      <p:pic>
        <p:nvPicPr>
          <p:cNvPr id="19463" name="Picture 2">
            <a:extLst>
              <a:ext uri="{FF2B5EF4-FFF2-40B4-BE49-F238E27FC236}">
                <a16:creationId xmlns:a16="http://schemas.microsoft.com/office/drawing/2014/main" id="{020A66A3-6C10-4C55-875A-0171402D9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1895475"/>
            <a:ext cx="77533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86342247-549A-4C75-834B-0D6438F8076E}"/>
              </a:ext>
            </a:extLst>
          </p:cNvPr>
          <p:cNvSpPr/>
          <p:nvPr/>
        </p:nvSpPr>
        <p:spPr>
          <a:xfrm>
            <a:off x="7524750" y="4581525"/>
            <a:ext cx="576263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7A606E3D-B93D-4136-A0C1-50D45564A405}"/>
              </a:ext>
            </a:extLst>
          </p:cNvPr>
          <p:cNvSpPr/>
          <p:nvPr/>
        </p:nvSpPr>
        <p:spPr>
          <a:xfrm>
            <a:off x="3708400" y="3933825"/>
            <a:ext cx="4535488" cy="5032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Microsoft Office PowerPoint</Application>
  <PresentationFormat>Bildschirmpräsentation (4:3)</PresentationFormat>
  <Paragraphs>141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Larissa</vt:lpstr>
      <vt:lpstr>Übung zur Differentiellen Psychologie im WS 2025_26  </vt:lpstr>
      <vt:lpstr>   Sensation Seeking     I   Überblick   </vt:lpstr>
      <vt:lpstr>   Sensation Seeking     I   Definition   </vt:lpstr>
      <vt:lpstr>   Sensation Seeking     I   Erfassung   </vt:lpstr>
      <vt:lpstr>   Sensation Seeking     I   Biologische Grundlagen   </vt:lpstr>
      <vt:lpstr>   Sensation Seeking     I   Biologische Grundlagen   </vt:lpstr>
      <vt:lpstr>   Sensation Seeking     I   Gruppenunterschiede   </vt:lpstr>
      <vt:lpstr>   Sensation Seeking     I   Korrelate   </vt:lpstr>
      <vt:lpstr>   Sensation Seeking     I   Korrelate   </vt:lpstr>
      <vt:lpstr>   Sensation Seeking     I   Korrelate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 zur Differentiellen Psychologie</dc:title>
  <dc:creator>Wiss. MA</dc:creator>
  <cp:lastModifiedBy>Tandler</cp:lastModifiedBy>
  <cp:revision>295</cp:revision>
  <cp:lastPrinted>2013-10-28T13:30:01Z</cp:lastPrinted>
  <dcterms:created xsi:type="dcterms:W3CDTF">2013-10-08T06:56:01Z</dcterms:created>
  <dcterms:modified xsi:type="dcterms:W3CDTF">2026-01-09T10:22:47Z</dcterms:modified>
</cp:coreProperties>
</file>